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CA5D488-DA11-4349-A036-8A264F8CE2B0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48F4653-6A27-4E7C-9A25-7ADBE37E20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D488-DA11-4349-A036-8A264F8CE2B0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4653-6A27-4E7C-9A25-7ADBE37E20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D488-DA11-4349-A036-8A264F8CE2B0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4653-6A27-4E7C-9A25-7ADBE37E20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A5D488-DA11-4349-A036-8A264F8CE2B0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8F4653-6A27-4E7C-9A25-7ADBE37E20A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CA5D488-DA11-4349-A036-8A264F8CE2B0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48F4653-6A27-4E7C-9A25-7ADBE37E20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D488-DA11-4349-A036-8A264F8CE2B0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4653-6A27-4E7C-9A25-7ADBE37E20A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D488-DA11-4349-A036-8A264F8CE2B0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4653-6A27-4E7C-9A25-7ADBE37E20A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A5D488-DA11-4349-A036-8A264F8CE2B0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8F4653-6A27-4E7C-9A25-7ADBE37E20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D488-DA11-4349-A036-8A264F8CE2B0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4653-6A27-4E7C-9A25-7ADBE37E20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A5D488-DA11-4349-A036-8A264F8CE2B0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8F4653-6A27-4E7C-9A25-7ADBE37E20A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A5D488-DA11-4349-A036-8A264F8CE2B0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8F4653-6A27-4E7C-9A25-7ADBE37E20A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CA5D488-DA11-4349-A036-8A264F8CE2B0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48F4653-6A27-4E7C-9A25-7ADBE37E20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332656"/>
            <a:ext cx="4824536" cy="1894362"/>
          </a:xfrm>
        </p:spPr>
        <p:txBody>
          <a:bodyPr/>
          <a:lstStyle/>
          <a:p>
            <a:r>
              <a:rPr lang="ru-RU" i="1" dirty="0" smtClean="0">
                <a:solidFill>
                  <a:srgbClr val="00B050"/>
                </a:solidFill>
              </a:rPr>
              <a:t>И. А. Крылов</a:t>
            </a:r>
            <a:br>
              <a:rPr lang="ru-RU" i="1" dirty="0" smtClean="0">
                <a:solidFill>
                  <a:srgbClr val="00B050"/>
                </a:solidFill>
              </a:rPr>
            </a:br>
            <a:r>
              <a:rPr lang="ru-RU" i="1" dirty="0" smtClean="0">
                <a:solidFill>
                  <a:srgbClr val="00B050"/>
                </a:solidFill>
              </a:rPr>
              <a:t>«Ворона и Лисица»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64904"/>
            <a:ext cx="2342035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230" y="3068960"/>
            <a:ext cx="2520282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702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313492"/>
            <a:ext cx="3291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Речевая разминка.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6675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Осип орёт, Архип не отстаёт.</a:t>
            </a:r>
          </a:p>
          <a:p>
            <a:r>
              <a:rPr lang="ru-RU" sz="2400" b="1" i="1" dirty="0" smtClean="0"/>
              <a:t>Кто кого переорёт?</a:t>
            </a:r>
          </a:p>
          <a:p>
            <a:r>
              <a:rPr lang="ru-RU" sz="2400" b="1" i="1" dirty="0" smtClean="0"/>
              <a:t>Осип охрип. Архип осип. </a:t>
            </a: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284984"/>
            <a:ext cx="61526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Прочитать медленно. Что это?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Прочитать орфографически (как пишем).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Прочитать орфоэпические (как произносим).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Прочитать медленно, затем  с ускорением.  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447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676875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Басня Ворона и лисица. </a:t>
            </a:r>
          </a:p>
          <a:p>
            <a:endParaRPr lang="ru-RU" sz="1200" dirty="0" smtClean="0"/>
          </a:p>
          <a:p>
            <a:r>
              <a:rPr lang="ru-RU" sz="1200" b="1" dirty="0" smtClean="0"/>
              <a:t>Уж сколько раз твердили миру,</a:t>
            </a:r>
          </a:p>
          <a:p>
            <a:r>
              <a:rPr lang="ru-RU" sz="1200" b="1" dirty="0" smtClean="0"/>
              <a:t>Что лесть гнусна, вредна; но только все не впрок,</a:t>
            </a:r>
          </a:p>
          <a:p>
            <a:r>
              <a:rPr lang="ru-RU" sz="1200" b="1" dirty="0" smtClean="0"/>
              <a:t>И в сердце льстец всегда отыщет уголок.</a:t>
            </a:r>
          </a:p>
          <a:p>
            <a:r>
              <a:rPr lang="ru-RU" sz="1200" b="1" dirty="0" smtClean="0"/>
              <a:t>Вороне где-то бог послал кусочек сыру;</a:t>
            </a:r>
          </a:p>
          <a:p>
            <a:r>
              <a:rPr lang="ru-RU" sz="1200" b="1" dirty="0" smtClean="0"/>
              <a:t>На ель Ворона </a:t>
            </a:r>
            <a:r>
              <a:rPr lang="ru-RU" sz="1200" b="1" dirty="0" err="1" smtClean="0"/>
              <a:t>взгромоздясь</a:t>
            </a:r>
            <a:r>
              <a:rPr lang="ru-RU" sz="1200" b="1" dirty="0" smtClean="0"/>
              <a:t>,</a:t>
            </a:r>
          </a:p>
          <a:p>
            <a:r>
              <a:rPr lang="ru-RU" sz="1200" b="1" dirty="0" smtClean="0"/>
              <a:t>Позавтракать было совсем уж собралась,</a:t>
            </a:r>
          </a:p>
          <a:p>
            <a:r>
              <a:rPr lang="ru-RU" sz="1200" b="1" dirty="0" smtClean="0"/>
              <a:t>Да </a:t>
            </a:r>
            <a:r>
              <a:rPr lang="ru-RU" sz="1200" b="1" dirty="0" err="1" smtClean="0"/>
              <a:t>позадумалась</a:t>
            </a:r>
            <a:r>
              <a:rPr lang="ru-RU" sz="1200" b="1" dirty="0" smtClean="0"/>
              <a:t>, а сыр во рту держала.</a:t>
            </a:r>
          </a:p>
          <a:p>
            <a:r>
              <a:rPr lang="ru-RU" sz="1200" b="1" dirty="0" smtClean="0"/>
              <a:t>На ту беду, Лиса </a:t>
            </a:r>
            <a:r>
              <a:rPr lang="ru-RU" sz="1200" b="1" dirty="0" err="1" smtClean="0"/>
              <a:t>близехонько</a:t>
            </a:r>
            <a:r>
              <a:rPr lang="ru-RU" sz="1200" b="1" dirty="0" smtClean="0"/>
              <a:t> бежала;</a:t>
            </a:r>
          </a:p>
          <a:p>
            <a:r>
              <a:rPr lang="ru-RU" sz="1200" b="1" dirty="0" smtClean="0"/>
              <a:t>Вдруг сырный дух Лису остановил:</a:t>
            </a:r>
          </a:p>
          <a:p>
            <a:r>
              <a:rPr lang="ru-RU" sz="1200" b="1" dirty="0" smtClean="0"/>
              <a:t>Лисица видит сыр, -</a:t>
            </a:r>
          </a:p>
          <a:p>
            <a:r>
              <a:rPr lang="ru-RU" sz="1200" b="1" dirty="0" smtClean="0"/>
              <a:t>Лисицу сыр пленил,</a:t>
            </a:r>
          </a:p>
          <a:p>
            <a:r>
              <a:rPr lang="ru-RU" sz="1200" b="1" dirty="0" smtClean="0"/>
              <a:t>Плутовка к дереву на цыпочках подходит;</a:t>
            </a:r>
          </a:p>
          <a:p>
            <a:r>
              <a:rPr lang="ru-RU" sz="1200" b="1" dirty="0" smtClean="0"/>
              <a:t>Вертит хвостом, с Вороны глаз не сводит</a:t>
            </a:r>
          </a:p>
          <a:p>
            <a:r>
              <a:rPr lang="ru-RU" sz="1200" b="1" dirty="0" smtClean="0"/>
              <a:t>И говорит так сладко, чуть дыша:</a:t>
            </a:r>
          </a:p>
          <a:p>
            <a:r>
              <a:rPr lang="ru-RU" sz="1200" b="1" dirty="0" smtClean="0"/>
              <a:t>"Голубушка, как хороша!</a:t>
            </a:r>
          </a:p>
          <a:p>
            <a:r>
              <a:rPr lang="ru-RU" sz="1200" b="1" dirty="0" smtClean="0"/>
              <a:t>Ну что за шейка, что за глазки!</a:t>
            </a:r>
          </a:p>
          <a:p>
            <a:r>
              <a:rPr lang="ru-RU" sz="1200" b="1" dirty="0" smtClean="0"/>
              <a:t>Рассказывать, так, право, сказки!</a:t>
            </a:r>
          </a:p>
          <a:p>
            <a:r>
              <a:rPr lang="ru-RU" sz="1200" b="1" dirty="0" smtClean="0"/>
              <a:t>Какие перышки! какой носок!</a:t>
            </a:r>
          </a:p>
          <a:p>
            <a:r>
              <a:rPr lang="ru-RU" sz="1200" b="1" dirty="0" smtClean="0"/>
              <a:t>И, верно, ангельский быть должен голосок!</a:t>
            </a:r>
          </a:p>
          <a:p>
            <a:r>
              <a:rPr lang="ru-RU" sz="1200" b="1" dirty="0" smtClean="0"/>
              <a:t>Спой, светик, не стыдись!</a:t>
            </a:r>
          </a:p>
          <a:p>
            <a:r>
              <a:rPr lang="ru-RU" sz="1200" b="1" dirty="0" smtClean="0"/>
              <a:t>Что ежели, сестрица,</a:t>
            </a:r>
          </a:p>
          <a:p>
            <a:r>
              <a:rPr lang="ru-RU" sz="1200" b="1" dirty="0" smtClean="0"/>
              <a:t>При красоте такой и петь ты мастерица,</a:t>
            </a:r>
          </a:p>
          <a:p>
            <a:r>
              <a:rPr lang="ru-RU" sz="1200" b="1" dirty="0" smtClean="0"/>
              <a:t>Ведь ты б у нас была царь-птица!"</a:t>
            </a:r>
          </a:p>
          <a:p>
            <a:r>
              <a:rPr lang="ru-RU" sz="1200" b="1" dirty="0" err="1" smtClean="0"/>
              <a:t>Вещуньина</a:t>
            </a:r>
            <a:r>
              <a:rPr lang="ru-RU" sz="1200" b="1" dirty="0" smtClean="0"/>
              <a:t> с похвал вскружилась голова,</a:t>
            </a:r>
          </a:p>
          <a:p>
            <a:r>
              <a:rPr lang="ru-RU" sz="1200" b="1" dirty="0" smtClean="0"/>
              <a:t>От радости в зобу дыханье сперло, -</a:t>
            </a:r>
          </a:p>
          <a:p>
            <a:r>
              <a:rPr lang="ru-RU" sz="1200" b="1" dirty="0" smtClean="0"/>
              <a:t>И на приветливы Лисицыны слова</a:t>
            </a:r>
          </a:p>
          <a:p>
            <a:r>
              <a:rPr lang="ru-RU" sz="1200" b="1" dirty="0" smtClean="0"/>
              <a:t>Ворона каркнула во все воронье горло:</a:t>
            </a:r>
          </a:p>
          <a:p>
            <a:r>
              <a:rPr lang="ru-RU" sz="1200" b="1" dirty="0" smtClean="0"/>
              <a:t>Сыр выпал - с ним была плутовка такова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5466"/>
            <a:ext cx="1905000" cy="22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1\Downloads\89086032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383" y="5373216"/>
            <a:ext cx="8858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1045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746" y="332656"/>
            <a:ext cx="709360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Лесть</a:t>
            </a:r>
            <a:r>
              <a:rPr lang="ru-RU" dirty="0" smtClean="0"/>
              <a:t> – лицемерное, угодливое восхваление.</a:t>
            </a:r>
          </a:p>
          <a:p>
            <a:endParaRPr lang="ru-RU" dirty="0" smtClean="0"/>
          </a:p>
          <a:p>
            <a:r>
              <a:rPr lang="ru-RU" b="1" u="sng" dirty="0" smtClean="0">
                <a:solidFill>
                  <a:srgbClr val="FF0000"/>
                </a:solidFill>
              </a:rPr>
              <a:t>Льстец</a:t>
            </a:r>
            <a:r>
              <a:rPr lang="ru-RU" dirty="0" smtClean="0"/>
              <a:t> – льстивый человек.</a:t>
            </a:r>
          </a:p>
          <a:p>
            <a:endParaRPr lang="ru-RU" dirty="0" smtClean="0"/>
          </a:p>
          <a:p>
            <a:r>
              <a:rPr lang="ru-RU" b="1" u="sng" dirty="0" smtClean="0">
                <a:solidFill>
                  <a:srgbClr val="FF0000"/>
                </a:solidFill>
              </a:rPr>
              <a:t>Гнусный</a:t>
            </a:r>
            <a:r>
              <a:rPr lang="ru-RU" dirty="0" smtClean="0"/>
              <a:t> – внушающий отвращение, омерзительный.</a:t>
            </a:r>
          </a:p>
          <a:p>
            <a:endParaRPr lang="ru-RU" dirty="0" smtClean="0"/>
          </a:p>
          <a:p>
            <a:r>
              <a:rPr lang="ru-RU" b="1" u="sng" dirty="0" smtClean="0">
                <a:solidFill>
                  <a:srgbClr val="FF0000"/>
                </a:solidFill>
              </a:rPr>
              <a:t>Взгромоздиться</a:t>
            </a:r>
            <a:r>
              <a:rPr lang="ru-RU" dirty="0" smtClean="0"/>
              <a:t> – взобраться с усилием на что-то высокое.</a:t>
            </a:r>
          </a:p>
          <a:p>
            <a:endParaRPr lang="ru-RU" dirty="0" smtClean="0"/>
          </a:p>
          <a:p>
            <a:r>
              <a:rPr lang="ru-RU" b="1" u="sng" dirty="0" smtClean="0">
                <a:solidFill>
                  <a:srgbClr val="FF0000"/>
                </a:solidFill>
              </a:rPr>
              <a:t>Пленил</a:t>
            </a:r>
            <a:r>
              <a:rPr lang="ru-RU" dirty="0" smtClean="0"/>
              <a:t> – привлёк внимание, привёл в восторг.</a:t>
            </a:r>
          </a:p>
          <a:p>
            <a:endParaRPr lang="ru-RU" dirty="0" smtClean="0"/>
          </a:p>
          <a:p>
            <a:r>
              <a:rPr lang="ru-RU" b="1" u="sng" dirty="0" err="1" smtClean="0">
                <a:solidFill>
                  <a:srgbClr val="FF0000"/>
                </a:solidFill>
              </a:rPr>
              <a:t>Вещуньина</a:t>
            </a:r>
            <a:r>
              <a:rPr lang="ru-RU" dirty="0" smtClean="0"/>
              <a:t> – принадлежащая вещунье.</a:t>
            </a:r>
          </a:p>
          <a:p>
            <a:endParaRPr lang="ru-RU" dirty="0" smtClean="0"/>
          </a:p>
          <a:p>
            <a:r>
              <a:rPr lang="ru-RU" b="1" u="sng" dirty="0" smtClean="0">
                <a:solidFill>
                  <a:srgbClr val="FF0000"/>
                </a:solidFill>
              </a:rPr>
              <a:t>Зоб</a:t>
            </a:r>
            <a:r>
              <a:rPr lang="ru-RU" dirty="0" smtClean="0"/>
              <a:t> – у птиц, насекомых: расширенная часть пищевода,</a:t>
            </a:r>
          </a:p>
          <a:p>
            <a:r>
              <a:rPr lang="ru-RU" dirty="0" smtClean="0"/>
              <a:t> где накапливается и предварительно обрабатывается пища. 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18336"/>
            <a:ext cx="3459832" cy="2262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956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548680"/>
            <a:ext cx="6437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Почему Крылов говорит,  что лесть вредна,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ведь каждому приятно слышать о себе хорошие слова?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737681"/>
            <a:ext cx="5883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Почему на роль льстеца выбрана Лисица, 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а её доверчивой слушательницей стала Ворона? 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745176"/>
            <a:ext cx="6590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Прочитайте, как характеризует Крылов Лисицу. 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356992"/>
            <a:ext cx="6061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Прочитайте ласковые слова, с которыми Лисица 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обращается к Вороне. </a:t>
            </a:r>
            <a:endParaRPr lang="ru-RU" b="1" i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261530"/>
            <a:ext cx="838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Как автор передаёт радость Вороны от льстивых слов Лисицы?</a:t>
            </a:r>
          </a:p>
          <a:p>
            <a:r>
              <a:rPr lang="ru-RU" b="1" i="1" u="sng" dirty="0" smtClean="0">
                <a:solidFill>
                  <a:schemeClr val="accent5">
                    <a:lumMod val="75000"/>
                  </a:schemeClr>
                </a:solidFill>
              </a:rPr>
              <a:t>Прочитать отрывок. </a:t>
            </a:r>
            <a:endParaRPr lang="ru-RU" b="1" i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219908"/>
            <a:ext cx="564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Почему эта история случилась с Вороной? </a:t>
            </a:r>
            <a:endParaRPr lang="ru-RU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732983"/>
            <a:ext cx="5928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Как Лисице удалось достичь своей цели? 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796" y="692696"/>
            <a:ext cx="13906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906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83325"/>
            <a:ext cx="535435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 smtClean="0">
                <a:solidFill>
                  <a:srgbClr val="7030A0"/>
                </a:solidFill>
              </a:rPr>
              <a:t>В чём сила басни?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>
                <a:solidFill>
                  <a:srgbClr val="FF0000"/>
                </a:solidFill>
              </a:rPr>
              <a:t>Что высмеивают, обличают басни Крылова?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36" y="1700808"/>
            <a:ext cx="6139225" cy="3965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7919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</TotalTime>
  <Words>404</Words>
  <Application>Microsoft Office PowerPoint</Application>
  <PresentationFormat>Экран (4:3)</PresentationFormat>
  <Paragraphs>66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И. А. Крылов «Ворона и Лисица»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И. А. Крылов «Ворона и Лисица»</dc:title>
  <dc:creator>1</dc:creator>
  <cp:lastModifiedBy>1</cp:lastModifiedBy>
  <cp:revision>4</cp:revision>
  <dcterms:created xsi:type="dcterms:W3CDTF">2013-11-06T10:29:46Z</dcterms:created>
  <dcterms:modified xsi:type="dcterms:W3CDTF">2013-11-06T11:03:52Z</dcterms:modified>
</cp:coreProperties>
</file>