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86" r:id="rId4"/>
    <p:sldId id="289" r:id="rId5"/>
    <p:sldId id="281" r:id="rId6"/>
    <p:sldId id="266" r:id="rId7"/>
    <p:sldId id="273" r:id="rId8"/>
    <p:sldId id="297" r:id="rId9"/>
    <p:sldId id="284" r:id="rId10"/>
    <p:sldId id="279" r:id="rId11"/>
    <p:sldId id="301" r:id="rId12"/>
    <p:sldId id="300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10" r:id="rId21"/>
    <p:sldId id="257" r:id="rId22"/>
    <p:sldId id="26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A3CD391-C303-4631-BA04-21DA4E4E6E0B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4A046A5-5D70-4D59-8679-FFEFB33F3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7129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7C014-4752-4F49-95AF-4CB2D7B5373E}" type="datetimeFigureOut">
              <a:rPr lang="ru-RU"/>
              <a:pPr>
                <a:defRPr/>
              </a:pPr>
              <a:t>27.03.2014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3AFE1-E5FD-4E70-8E98-2FA290303B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91639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09AB7-AD67-49D2-94FD-848326DF3E6F}" type="datetimeFigureOut">
              <a:rPr lang="ru-RU"/>
              <a:pPr>
                <a:defRPr/>
              </a:pPr>
              <a:t>27.03.2014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F8A7A-9128-40F7-8EA4-84CAC7856D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19910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ABC9A-C1E9-4F2D-936E-6115F464BB63}" type="datetimeFigureOut">
              <a:rPr lang="ru-RU"/>
              <a:pPr>
                <a:defRPr/>
              </a:pPr>
              <a:t>27.03.2014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EBF6-0ECE-4D28-8A02-A0D23B546B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57632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5323B-C61A-4F21-9E0D-DAF4B198F53A}" type="datetimeFigureOut">
              <a:rPr lang="ru-RU"/>
              <a:pPr>
                <a:defRPr/>
              </a:pPr>
              <a:t>27.03.2014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87ED2-5EE7-4BEF-981D-0052024AE1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3912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01D28-6662-44C4-88CC-C566FF1D7392}" type="datetimeFigureOut">
              <a:rPr lang="ru-RU"/>
              <a:pPr>
                <a:defRPr/>
              </a:pPr>
              <a:t>27.03.2014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12B04-BF01-48A9-8171-651FCA6B52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7603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EAD68-2881-44B9-B692-E913C876CD37}" type="datetimeFigureOut">
              <a:rPr lang="ru-RU"/>
              <a:pPr>
                <a:defRPr/>
              </a:pPr>
              <a:t>27.03.2014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08491-91E9-410B-904E-C9D24CB099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3126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DF23-7534-466D-A7BD-1E8913F087F4}" type="datetimeFigureOut">
              <a:rPr lang="ru-RU"/>
              <a:pPr>
                <a:defRPr/>
              </a:pPr>
              <a:t>27.03.2014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C7E7E-DA2D-4A40-B65E-4315D63114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7980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001B1-2594-41E2-BDD9-06FC5CB9CC29}" type="datetimeFigureOut">
              <a:rPr lang="ru-RU"/>
              <a:pPr>
                <a:defRPr/>
              </a:pPr>
              <a:t>27.03.2014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1FC0A-3D5B-486C-8AAA-EC7B0A5554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0354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186D8-B573-49ED-8055-D6423F679796}" type="datetimeFigureOut">
              <a:rPr lang="ru-RU"/>
              <a:pPr>
                <a:defRPr/>
              </a:pPr>
              <a:t>27.03.2014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04139-20F1-4E4D-9336-FE69A032DF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212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182D7-7F4B-4CE1-8B5D-933EFB3E0B96}" type="datetimeFigureOut">
              <a:rPr lang="ru-RU"/>
              <a:pPr>
                <a:defRPr/>
              </a:pPr>
              <a:t>27.03.2014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4804B-79CB-44E3-B37C-02AD0D893B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7451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E336D-2026-4715-A0A1-CC4A3EE6BF6F}" type="datetimeFigureOut">
              <a:rPr lang="ru-RU"/>
              <a:pPr>
                <a:defRPr/>
              </a:pPr>
              <a:t>27.03.2014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C1B5D-1F59-4C36-BC92-62A1A3DACF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8773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03123AF-8B2C-46EA-B928-29995D522A84}" type="datetimeFigureOut">
              <a:rPr lang="ru-RU"/>
              <a:pPr>
                <a:defRPr/>
              </a:pPr>
              <a:t>27.03.2014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A324AEA-D197-44F3-A9C3-63D621619C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pPr defTabSz="449263"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Arial" charset="0"/>
                <a:ea typeface="Microsoft YaHei" charset="-122"/>
                <a:cs typeface="+mn-cs"/>
              </a:rPr>
              <a:t>МБДОУ «Детский сад №11 «Радуга»</a:t>
            </a:r>
            <a:r>
              <a:rPr lang="ru-RU" sz="2800" u="sng" dirty="0" smtClean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Arial" charset="0"/>
                <a:ea typeface="Microsoft YaHei" charset="-122"/>
                <a:cs typeface="+mn-cs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Arial" charset="0"/>
                <a:ea typeface="Microsoft YaHei" charset="-122"/>
                <a:cs typeface="+mn-cs"/>
              </a:rPr>
            </a:b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4294967295"/>
          </p:nvPr>
        </p:nvSpPr>
        <p:spPr>
          <a:xfrm>
            <a:off x="5111750" y="2205038"/>
            <a:ext cx="4032250" cy="3921125"/>
          </a:xfrm>
        </p:spPr>
        <p:txBody>
          <a:bodyPr>
            <a:normAutofit fontScale="77500" lnSpcReduction="20000"/>
          </a:bodyPr>
          <a:lstStyle/>
          <a:p>
            <a:pPr marL="7937" indent="0" algn="ctr" eaLnBrk="1" hangingPunct="1"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9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Я здоровье </a:t>
            </a:r>
            <a:r>
              <a:rPr lang="ru-RU" sz="39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берегу- быть здоровым я хочу.</a:t>
            </a:r>
            <a:endParaRPr lang="ru-RU" sz="3900" dirty="0" smtClean="0">
              <a:solidFill>
                <a:srgbClr val="5C85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-334963" algn="r" eaLnBrk="1" hangingPunct="1">
              <a:buFont typeface="Arial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dirty="0" smtClean="0">
              <a:solidFill>
                <a:srgbClr val="5C85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937" indent="0" algn="r" eaLnBrk="1" hangingPunct="1"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dirty="0" smtClean="0">
                <a:solidFill>
                  <a:srgbClr val="5C85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-334963" algn="r" eaLnBrk="1" hangingPunct="1">
              <a:buFont typeface="Arial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400" dirty="0" smtClean="0">
              <a:solidFill>
                <a:srgbClr val="5C85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-334963" algn="r" eaLnBrk="1" hangingPunct="1">
              <a:buFont typeface="Arial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400" dirty="0" smtClean="0">
              <a:solidFill>
                <a:srgbClr val="5C85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-334963" algn="r" eaLnBrk="1" hangingPunct="1">
              <a:buFont typeface="Arial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400" dirty="0" smtClean="0">
              <a:solidFill>
                <a:srgbClr val="5C85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-334963" algn="r" eaLnBrk="1" hangingPunct="1">
              <a:buFont typeface="Arial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400" dirty="0" smtClean="0">
              <a:solidFill>
                <a:srgbClr val="5C85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-334963" algn="r" eaLnBrk="1" hangingPunct="1">
              <a:buFont typeface="Arial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400" dirty="0" smtClean="0">
              <a:solidFill>
                <a:srgbClr val="5C85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-334963" algn="r" eaLnBrk="1" hangingPunct="1">
              <a:buFont typeface="Arial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400" dirty="0" smtClean="0">
              <a:solidFill>
                <a:srgbClr val="5C85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937" indent="0" algn="ctr" eaLnBrk="1" hangingPunct="1"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400" dirty="0" smtClean="0">
              <a:solidFill>
                <a:srgbClr val="5C85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937" indent="0" algn="ctr" eaLnBrk="1" hangingPunct="1"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400" dirty="0">
              <a:solidFill>
                <a:srgbClr val="5C85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937" indent="0" algn="ctr" eaLnBrk="1" hangingPunct="1"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300" dirty="0" smtClean="0">
                <a:solidFill>
                  <a:srgbClr val="5C85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Воспитатели группы №3 «</a:t>
            </a:r>
            <a:r>
              <a:rPr lang="ru-RU" sz="2300" dirty="0" err="1" smtClean="0">
                <a:solidFill>
                  <a:srgbClr val="5C85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Здравики</a:t>
            </a:r>
            <a:r>
              <a:rPr lang="ru-RU" sz="2300" dirty="0" smtClean="0">
                <a:solidFill>
                  <a:srgbClr val="5C85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7937" indent="0" algn="ctr" eaLnBrk="1" hangingPunct="1"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300" dirty="0" err="1" smtClean="0">
                <a:solidFill>
                  <a:srgbClr val="5C85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Кучукова</a:t>
            </a:r>
            <a:r>
              <a:rPr lang="ru-RU" sz="2300" dirty="0" smtClean="0">
                <a:solidFill>
                  <a:srgbClr val="5C85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З.А, Макарова В.А.</a:t>
            </a:r>
            <a:endParaRPr lang="ru-RU" sz="2300" dirty="0" smtClean="0">
              <a:solidFill>
                <a:srgbClr val="5C85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  <a:p>
            <a:pPr marL="7937" indent="0" algn="ctr" eaLnBrk="1" hangingPunct="1"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dirty="0" smtClean="0">
                <a:solidFill>
                  <a:srgbClr val="5C85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/>
            </a:r>
            <a:br>
              <a:rPr lang="ru-RU" sz="1400" dirty="0" smtClean="0">
                <a:solidFill>
                  <a:srgbClr val="5C85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</a:br>
            <a:endParaRPr lang="ru-RU" sz="1400" dirty="0" smtClean="0">
              <a:solidFill>
                <a:srgbClr val="5C85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  <a:p>
            <a:pPr indent="-334963" algn="r" eaLnBrk="1" hangingPunct="1">
              <a:buFont typeface="Arial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400" dirty="0" smtClean="0">
              <a:solidFill>
                <a:srgbClr val="6B2394"/>
              </a:solidFill>
              <a:latin typeface="Times New Roman" pitchFamily="16" charset="0"/>
            </a:endParaRPr>
          </a:p>
          <a:p>
            <a:pPr indent="-334963" eaLnBrk="1" hangingPunct="1">
              <a:buFont typeface="Arial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400" dirty="0" smtClean="0">
              <a:solidFill>
                <a:srgbClr val="6B2394"/>
              </a:solidFill>
              <a:latin typeface="Times New Roman" pitchFamily="16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ru-RU" sz="1400" dirty="0" smtClean="0">
              <a:solidFill>
                <a:srgbClr val="89898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449" y="1412776"/>
            <a:ext cx="5005200" cy="3327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pitchFamily="34" charset="0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Двойная волна 1"/>
          <p:cNvSpPr/>
          <p:nvPr/>
        </p:nvSpPr>
        <p:spPr>
          <a:xfrm>
            <a:off x="395288" y="271463"/>
            <a:ext cx="6624637" cy="914400"/>
          </a:xfrm>
          <a:prstGeom prst="doubleWav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/>
              <a:t>Гимнастика для глаз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3668" y="1868035"/>
            <a:ext cx="5976664" cy="4482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«Дорожки здоровья»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5027" y="1471969"/>
            <a:ext cx="1860854" cy="248113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4076849"/>
            <a:ext cx="1971645" cy="26288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868" y="2857496"/>
            <a:ext cx="1872208" cy="24962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1499105"/>
            <a:ext cx="1872208" cy="24962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4124809"/>
            <a:ext cx="1935676" cy="258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667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" name="Двойная волна 6"/>
          <p:cNvSpPr/>
          <p:nvPr/>
        </p:nvSpPr>
        <p:spPr>
          <a:xfrm>
            <a:off x="468313" y="304800"/>
            <a:ext cx="6407150" cy="914400"/>
          </a:xfrm>
          <a:prstGeom prst="doubleWav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 smtClean="0">
                <a:solidFill>
                  <a:srgbClr val="FFFF00"/>
                </a:solidFill>
              </a:rPr>
              <a:t>«Разноцветные пенечки»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2" name="4-конечная звезда 1"/>
          <p:cNvSpPr/>
          <p:nvPr/>
        </p:nvSpPr>
        <p:spPr>
          <a:xfrm>
            <a:off x="103374" y="2870088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4-конечная звезда 2"/>
          <p:cNvSpPr/>
          <p:nvPr/>
        </p:nvSpPr>
        <p:spPr>
          <a:xfrm>
            <a:off x="7816850" y="986189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4-конечная звезда 3"/>
          <p:cNvSpPr/>
          <p:nvPr/>
        </p:nvSpPr>
        <p:spPr>
          <a:xfrm>
            <a:off x="560574" y="986189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63909" y="1625600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8453703" y="1772816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8274050" y="2871787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8309" y="3933056"/>
            <a:ext cx="3449356" cy="2587017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751" y="2042961"/>
            <a:ext cx="3357834" cy="44771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59632" y="2082800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Развивают устойчивость во время движений и в статическом положении, координацию движений.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«Звонкая веревочка»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2430253"/>
            <a:ext cx="4224468" cy="31683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385639"/>
            <a:ext cx="4343440" cy="325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537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«</a:t>
            </a:r>
            <a:r>
              <a:rPr lang="ru-RU" dirty="0" err="1" smtClean="0">
                <a:solidFill>
                  <a:srgbClr val="FFFF00"/>
                </a:solidFill>
              </a:rPr>
              <a:t>Следочки</a:t>
            </a:r>
            <a:r>
              <a:rPr lang="ru-RU" dirty="0" smtClean="0">
                <a:solidFill>
                  <a:srgbClr val="FFFF00"/>
                </a:solidFill>
              </a:rPr>
              <a:t>» и «</a:t>
            </a:r>
            <a:r>
              <a:rPr lang="ru-RU" dirty="0" err="1" smtClean="0">
                <a:solidFill>
                  <a:srgbClr val="FFFF00"/>
                </a:solidFill>
              </a:rPr>
              <a:t>Варежковый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массажер</a:t>
            </a:r>
            <a:r>
              <a:rPr lang="ru-RU" dirty="0" smtClean="0">
                <a:solidFill>
                  <a:srgbClr val="FFFF00"/>
                </a:solidFill>
              </a:rPr>
              <a:t>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453542"/>
            <a:ext cx="4196284" cy="314721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2453541"/>
            <a:ext cx="4196284" cy="314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747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«Лыжи», «Скакалки»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863826"/>
            <a:ext cx="3394472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0372" y="2492895"/>
            <a:ext cx="4357099" cy="32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321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«Гантели», «Гири»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481" y="1556792"/>
            <a:ext cx="4385460" cy="328909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6805" y="3356992"/>
            <a:ext cx="4477112" cy="335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16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«Калейдоскоп»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845" y="1916832"/>
            <a:ext cx="3394472" cy="4525963"/>
          </a:xfrm>
        </p:spPr>
      </p:pic>
      <p:sp>
        <p:nvSpPr>
          <p:cNvPr id="5" name="TextBox 4"/>
          <p:cNvSpPr txBox="1"/>
          <p:nvPr/>
        </p:nvSpPr>
        <p:spPr>
          <a:xfrm>
            <a:off x="4716016" y="2132856"/>
            <a:ext cx="3888432" cy="2664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2564904"/>
            <a:ext cx="4645131" cy="348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098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«Веселые мешочки», «Мишени»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505833"/>
            <a:ext cx="4151430" cy="31135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2505833"/>
            <a:ext cx="4165077" cy="312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282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«Султанчики», «Флажки»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4414" y="2071678"/>
            <a:ext cx="3004927" cy="400657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2060848"/>
            <a:ext cx="2979792" cy="397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152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ЦЕЛЬ:</a:t>
            </a:r>
          </a:p>
        </p:txBody>
      </p:sp>
      <p:sp>
        <p:nvSpPr>
          <p:cNvPr id="6147" name="Объект 5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/>
              <a:t> </a:t>
            </a: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♦</a:t>
            </a:r>
            <a:r>
              <a:rPr lang="ru-RU" b="1" smtClean="0"/>
              <a:t>  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формировать у детей основы здорового образа жизни и добиться выполнения элементарных правил здоровьесбережения.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♦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беспечить каждому ребенку гармоничное развитие, помочь ему использовать резервы своего организма для сохранения, укрепления здоровья и повышения его уровня.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Наглядная информация для родителей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521975"/>
            <a:ext cx="3459700" cy="25947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3836" y="4221088"/>
            <a:ext cx="3330888" cy="24981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7986" y="2706286"/>
            <a:ext cx="2115696" cy="282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744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FF00"/>
                </a:solidFill>
              </a:rPr>
              <a:t>Спортивное развлечение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4294967295"/>
          </p:nvPr>
        </p:nvSpPr>
        <p:spPr>
          <a:xfrm>
            <a:off x="1219398" y="878150"/>
            <a:ext cx="8218487" cy="5218113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5124" name="Picture 6" descr="4745600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75656" y="3717032"/>
            <a:ext cx="727392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9324" y="1463251"/>
            <a:ext cx="4206605" cy="27983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6016" y="1458213"/>
            <a:ext cx="4213652" cy="2803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4"/>
          <p:cNvSpPr>
            <a:spLocks noChangeArrowheads="1" noChangeShapeType="1" noTextEdit="1"/>
          </p:cNvSpPr>
          <p:nvPr/>
        </p:nvSpPr>
        <p:spPr bwMode="auto">
          <a:xfrm>
            <a:off x="250825" y="1412875"/>
            <a:ext cx="8785225" cy="7921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12500"/>
                <a:gd name="adj2" fmla="val -736"/>
              </a:avLst>
            </a:prstTxWarp>
          </a:bodyPr>
          <a:lstStyle/>
          <a:p>
            <a:pPr algn="ctr"/>
            <a:endParaRPr lang="ru-RU" sz="3600" kern="10" spc="72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2" name="Двойная волна 1"/>
          <p:cNvSpPr/>
          <p:nvPr/>
        </p:nvSpPr>
        <p:spPr>
          <a:xfrm>
            <a:off x="250825" y="260648"/>
            <a:ext cx="6769447" cy="914400"/>
          </a:xfrm>
          <a:prstGeom prst="doubleWav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kern="10" spc="72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Спасибо за внимание!</a:t>
            </a:r>
            <a:endParaRPr lang="ru-RU" dirty="0"/>
          </a:p>
        </p:txBody>
      </p:sp>
      <p:sp>
        <p:nvSpPr>
          <p:cNvPr id="35845" name="TextBox 2"/>
          <p:cNvSpPr txBox="1">
            <a:spLocks noChangeArrowheads="1"/>
          </p:cNvSpPr>
          <p:nvPr/>
        </p:nvSpPr>
        <p:spPr bwMode="auto">
          <a:xfrm>
            <a:off x="3492500" y="1174750"/>
            <a:ext cx="3455988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  <a:p>
            <a:pPr eaLnBrk="1" hangingPunct="1"/>
            <a:r>
              <a:rPr lang="ru-RU" sz="2000" b="1" dirty="0">
                <a:solidFill>
                  <a:srgbClr val="00B050"/>
                </a:solidFill>
                <a:latin typeface="Monotype Corsiva" pitchFamily="66" charset="0"/>
              </a:rPr>
              <a:t>Желаем вам цвести, расти, </a:t>
            </a:r>
          </a:p>
          <a:p>
            <a:pPr eaLnBrk="1" hangingPunct="1"/>
            <a:r>
              <a:rPr lang="ru-RU" sz="2000" b="1" dirty="0">
                <a:solidFill>
                  <a:srgbClr val="00B050"/>
                </a:solidFill>
                <a:latin typeface="Monotype Corsiva" pitchFamily="66" charset="0"/>
              </a:rPr>
              <a:t>Копить, крепить здоровье.                                                          Оно для дальнего пути —                                          Главнейшее условье.</a:t>
            </a:r>
          </a:p>
          <a:p>
            <a:pPr eaLnBrk="1" hangingPunct="1"/>
            <a:r>
              <a:rPr lang="ru-RU" dirty="0">
                <a:solidFill>
                  <a:srgbClr val="FFFF00"/>
                </a:solidFill>
                <a:latin typeface="Monotype Corsiva" pitchFamily="66" charset="0"/>
              </a:rPr>
              <a:t>                               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088275"/>
            <a:ext cx="3882008" cy="29115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052763"/>
            <a:ext cx="3839436" cy="2879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689850" cy="11430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Содержание ежедневной физкультурно-оздоровительной работы:</a:t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endParaRPr lang="ru-RU" sz="3200" b="1" dirty="0" smtClean="0"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134100" y="1681163"/>
            <a:ext cx="1384300" cy="8175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0800" y="1687513"/>
            <a:ext cx="1352550" cy="7921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/>
            </a:pPr>
            <a:r>
              <a:rPr lang="ru-RU" sz="14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</a:rPr>
              <a:t>Утренняя гимнастика</a:t>
            </a:r>
            <a:endParaRPr lang="ru-RU" sz="1500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27538" y="1655763"/>
            <a:ext cx="1439862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59113" y="1655763"/>
            <a:ext cx="1250950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47813" y="1662113"/>
            <a:ext cx="1335087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4" name="TextBox 5"/>
          <p:cNvSpPr txBox="1">
            <a:spLocks noChangeArrowheads="1"/>
          </p:cNvSpPr>
          <p:nvPr/>
        </p:nvSpPr>
        <p:spPr bwMode="auto">
          <a:xfrm>
            <a:off x="1547813" y="1916113"/>
            <a:ext cx="13350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srgbClr val="FF0000"/>
                </a:solidFill>
                <a:latin typeface="Verdana" pitchFamily="34" charset="0"/>
              </a:rPr>
              <a:t>НОД </a:t>
            </a:r>
            <a:endParaRPr lang="ru-RU" sz="15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9225" name="TextBox 7"/>
          <p:cNvSpPr txBox="1">
            <a:spLocks noChangeArrowheads="1"/>
          </p:cNvSpPr>
          <p:nvPr/>
        </p:nvSpPr>
        <p:spPr bwMode="auto">
          <a:xfrm>
            <a:off x="3059113" y="1687513"/>
            <a:ext cx="12509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600">
                <a:solidFill>
                  <a:srgbClr val="FF0000"/>
                </a:solidFill>
              </a:rPr>
              <a:t>      Прогулка</a:t>
            </a:r>
          </a:p>
        </p:txBody>
      </p:sp>
      <p:sp>
        <p:nvSpPr>
          <p:cNvPr id="9226" name="TextBox 8"/>
          <p:cNvSpPr txBox="1">
            <a:spLocks noChangeArrowheads="1"/>
          </p:cNvSpPr>
          <p:nvPr/>
        </p:nvSpPr>
        <p:spPr bwMode="auto">
          <a:xfrm>
            <a:off x="4427538" y="1655763"/>
            <a:ext cx="15843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400">
                <a:solidFill>
                  <a:srgbClr val="FF0000"/>
                </a:solidFill>
              </a:rPr>
              <a:t>Гимнастика</a:t>
            </a:r>
          </a:p>
          <a:p>
            <a:pPr eaLnBrk="1" hangingPunct="1"/>
            <a:r>
              <a:rPr lang="ru-RU" sz="1400">
                <a:solidFill>
                  <a:srgbClr val="FF0000"/>
                </a:solidFill>
              </a:rPr>
              <a:t>после дневного</a:t>
            </a:r>
          </a:p>
          <a:p>
            <a:pPr eaLnBrk="1" hangingPunct="1"/>
            <a:r>
              <a:rPr lang="ru-RU" sz="1400">
                <a:solidFill>
                  <a:srgbClr val="FF0000"/>
                </a:solidFill>
              </a:rPr>
              <a:t>сна</a:t>
            </a:r>
          </a:p>
        </p:txBody>
      </p:sp>
      <p:sp>
        <p:nvSpPr>
          <p:cNvPr id="9227" name="TextBox 9"/>
          <p:cNvSpPr txBox="1">
            <a:spLocks noChangeArrowheads="1"/>
          </p:cNvSpPr>
          <p:nvPr/>
        </p:nvSpPr>
        <p:spPr bwMode="auto">
          <a:xfrm>
            <a:off x="6067425" y="1763713"/>
            <a:ext cx="1628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400">
                <a:solidFill>
                  <a:srgbClr val="FF0000"/>
                </a:solidFill>
              </a:rPr>
              <a:t> Закаливающие</a:t>
            </a:r>
          </a:p>
          <a:p>
            <a:pPr eaLnBrk="1" hangingPunct="1"/>
            <a:r>
              <a:rPr lang="ru-RU" sz="1400">
                <a:solidFill>
                  <a:srgbClr val="FF0000"/>
                </a:solidFill>
              </a:rPr>
              <a:t> процедуры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539750" y="2487613"/>
            <a:ext cx="292100" cy="600075"/>
          </a:xfrm>
          <a:prstGeom prst="downArrow">
            <a:avLst>
              <a:gd name="adj1" fmla="val 50000"/>
              <a:gd name="adj2" fmla="val 443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2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16688" y="2484438"/>
            <a:ext cx="3651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65700" y="2487613"/>
            <a:ext cx="3651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02025" y="2422525"/>
            <a:ext cx="3651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71688" y="2487613"/>
            <a:ext cx="3651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9525" y="3116263"/>
            <a:ext cx="1352550" cy="1600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</a:rPr>
              <a:t>Физкультурная</a:t>
            </a:r>
          </a:p>
          <a:p>
            <a:pPr eaLnBrk="0" hangingPunct="0">
              <a:buFont typeface="Arial" pitchFamily="34" charset="0"/>
              <a:buChar char="•"/>
              <a:defRPr/>
            </a:pPr>
            <a:endParaRPr lang="ru-RU" sz="1200" dirty="0">
              <a:solidFill>
                <a:prstClr val="black"/>
              </a:solidFill>
              <a:latin typeface="Times New Roman" pitchFamily="18" charset="0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</a:rPr>
              <a:t>Музыкальная</a:t>
            </a:r>
          </a:p>
        </p:txBody>
      </p:sp>
      <p:pic>
        <p:nvPicPr>
          <p:cNvPr id="9234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38288" y="3051175"/>
            <a:ext cx="1335087" cy="333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5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59113" y="3051175"/>
            <a:ext cx="125095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6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27538" y="3051175"/>
            <a:ext cx="1439862" cy="333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7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1863" y="3051175"/>
            <a:ext cx="1368425" cy="224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8" name="TextBox 12"/>
          <p:cNvSpPr txBox="1">
            <a:spLocks noChangeArrowheads="1"/>
          </p:cNvSpPr>
          <p:nvPr/>
        </p:nvSpPr>
        <p:spPr bwMode="auto">
          <a:xfrm>
            <a:off x="1547813" y="3213100"/>
            <a:ext cx="1335087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200" dirty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</a:rPr>
              <a:t> Физкультурные  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</a:rPr>
              <a:t>занятия</a:t>
            </a:r>
            <a:endParaRPr lang="ru-RU" sz="1400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1300" dirty="0" err="1">
                <a:solidFill>
                  <a:srgbClr val="000000"/>
                </a:solidFill>
                <a:latin typeface="Times New Roman" pitchFamily="18" charset="0"/>
              </a:rPr>
              <a:t>Физминутки</a:t>
            </a:r>
            <a:r>
              <a:rPr lang="ru-RU" sz="1300" dirty="0">
                <a:solidFill>
                  <a:srgbClr val="000000"/>
                </a:solidFill>
                <a:latin typeface="Times New Roman" pitchFamily="18" charset="0"/>
              </a:rPr>
              <a:t> и динамические паузы</a:t>
            </a:r>
          </a:p>
          <a:p>
            <a:pPr algn="ctr">
              <a:buFont typeface="Arial" pitchFamily="34" charset="0"/>
              <a:buChar char="•"/>
            </a:pPr>
            <a:r>
              <a:rPr lang="ru-RU" sz="1300" dirty="0">
                <a:solidFill>
                  <a:srgbClr val="000000"/>
                </a:solidFill>
                <a:latin typeface="Times New Roman" pitchFamily="18" charset="0"/>
              </a:rPr>
              <a:t>Гимнастика для глаз</a:t>
            </a:r>
          </a:p>
          <a:p>
            <a:pPr algn="ctr">
              <a:buFont typeface="Arial" pitchFamily="34" charset="0"/>
              <a:buChar char="•"/>
            </a:pPr>
            <a:r>
              <a:rPr lang="ru-RU" sz="1300" dirty="0">
                <a:solidFill>
                  <a:srgbClr val="000000"/>
                </a:solidFill>
                <a:latin typeface="Times New Roman" pitchFamily="18" charset="0"/>
              </a:rPr>
              <a:t>Пальчиковая гимнастика</a:t>
            </a:r>
          </a:p>
          <a:p>
            <a:pPr algn="ctr">
              <a:buFont typeface="Arial" pitchFamily="34" charset="0"/>
              <a:buChar char="•"/>
            </a:pPr>
            <a:r>
              <a:rPr lang="ru-RU" sz="1300" dirty="0">
                <a:solidFill>
                  <a:srgbClr val="000000"/>
                </a:solidFill>
                <a:latin typeface="Times New Roman" pitchFamily="18" charset="0"/>
              </a:rPr>
              <a:t>Релаксационные упражнения</a:t>
            </a:r>
          </a:p>
          <a:p>
            <a:pPr algn="ctr">
              <a:buFont typeface="Arial" pitchFamily="34" charset="0"/>
              <a:buChar char="•"/>
            </a:pPr>
            <a:r>
              <a:rPr lang="ru-RU" sz="1300" dirty="0">
                <a:solidFill>
                  <a:srgbClr val="000000"/>
                </a:solidFill>
                <a:latin typeface="Times New Roman" pitchFamily="18" charset="0"/>
              </a:rPr>
              <a:t>Дыхательная гимнастика</a:t>
            </a:r>
          </a:p>
          <a:p>
            <a:pPr>
              <a:buFont typeface="Arial" pitchFamily="34" charset="0"/>
              <a:buChar char="•"/>
            </a:pPr>
            <a:endParaRPr lang="ru-RU" sz="13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39" name="TextBox 13"/>
          <p:cNvSpPr txBox="1">
            <a:spLocks noChangeArrowheads="1"/>
          </p:cNvSpPr>
          <p:nvPr/>
        </p:nvSpPr>
        <p:spPr bwMode="auto">
          <a:xfrm>
            <a:off x="3059113" y="3213100"/>
            <a:ext cx="12509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Подвижные игры</a:t>
            </a:r>
          </a:p>
          <a:p>
            <a:pPr>
              <a:buFont typeface="Arial" pitchFamily="34" charset="0"/>
              <a:buChar char="•"/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Спортивные    игры</a:t>
            </a:r>
          </a:p>
          <a:p>
            <a:pPr>
              <a:buFont typeface="Arial" pitchFamily="34" charset="0"/>
              <a:buChar char="•"/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Игры- эстафеты</a:t>
            </a:r>
          </a:p>
        </p:txBody>
      </p:sp>
      <p:pic>
        <p:nvPicPr>
          <p:cNvPr id="9240" name="Picture 1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40638" y="1655763"/>
            <a:ext cx="1395412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41" name="TextBox 14"/>
          <p:cNvSpPr txBox="1">
            <a:spLocks noChangeArrowheads="1"/>
          </p:cNvSpPr>
          <p:nvPr/>
        </p:nvSpPr>
        <p:spPr bwMode="auto">
          <a:xfrm>
            <a:off x="7640638" y="1687513"/>
            <a:ext cx="13954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400">
                <a:solidFill>
                  <a:srgbClr val="FF0000"/>
                </a:solidFill>
              </a:rPr>
              <a:t>Самост- ная активная деятельность </a:t>
            </a:r>
          </a:p>
        </p:txBody>
      </p:sp>
      <p:pic>
        <p:nvPicPr>
          <p:cNvPr id="9242" name="Picture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56575" y="2460625"/>
            <a:ext cx="3651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3" name="Picture 2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96188" y="3071813"/>
            <a:ext cx="137160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44" name="TextBox 15"/>
          <p:cNvSpPr txBox="1">
            <a:spLocks noChangeArrowheads="1"/>
          </p:cNvSpPr>
          <p:nvPr/>
        </p:nvSpPr>
        <p:spPr bwMode="auto">
          <a:xfrm>
            <a:off x="4572000" y="3284538"/>
            <a:ext cx="1295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Бодрящая гимнастика</a:t>
            </a:r>
          </a:p>
          <a:p>
            <a:pPr>
              <a:buFont typeface="Arial" pitchFamily="34" charset="0"/>
              <a:buChar char="•"/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Пальчиковая гимнастика </a:t>
            </a:r>
          </a:p>
          <a:p>
            <a:pPr>
              <a:buFont typeface="Arial" pitchFamily="34" charset="0"/>
              <a:buChar char="•"/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Дыхательная гимнастика </a:t>
            </a:r>
          </a:p>
          <a:p>
            <a:pPr>
              <a:buFont typeface="Arial" pitchFamily="34" charset="0"/>
              <a:buChar char="•"/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Хождение по  «дорожке здоровья»</a:t>
            </a:r>
          </a:p>
          <a:p>
            <a:pPr>
              <a:buFont typeface="Arial" pitchFamily="34" charset="0"/>
              <a:buChar char="•"/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 Игровой массаж и</a:t>
            </a:r>
          </a:p>
          <a:p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самомассаж</a:t>
            </a:r>
          </a:p>
          <a:p>
            <a:pPr>
              <a:buFont typeface="Arial" pitchFamily="34" charset="0"/>
              <a:buChar char="•"/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Комплекс упраж-й на коррекцию осанки</a:t>
            </a:r>
          </a:p>
        </p:txBody>
      </p:sp>
      <p:sp>
        <p:nvSpPr>
          <p:cNvPr id="9245" name="TextBox 16"/>
          <p:cNvSpPr txBox="1">
            <a:spLocks noChangeArrowheads="1"/>
          </p:cNvSpPr>
          <p:nvPr/>
        </p:nvSpPr>
        <p:spPr bwMode="auto">
          <a:xfrm>
            <a:off x="6011863" y="3213100"/>
            <a:ext cx="13684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Сон без маек</a:t>
            </a:r>
          </a:p>
          <a:p>
            <a:pPr>
              <a:buFont typeface="Arial" pitchFamily="34" charset="0"/>
              <a:buChar char="•"/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Контрастные воздушные ванны</a:t>
            </a:r>
          </a:p>
          <a:p>
            <a:pPr>
              <a:buFont typeface="Arial" pitchFamily="34" charset="0"/>
              <a:buChar char="•"/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Обширное умывание</a:t>
            </a:r>
          </a:p>
          <a:p>
            <a:endParaRPr lang="ru-RU" sz="1200">
              <a:solidFill>
                <a:srgbClr val="000000"/>
              </a:solidFill>
              <a:latin typeface="Times New Roman" pitchFamily="18" charset="0"/>
            </a:endParaRPr>
          </a:p>
          <a:p>
            <a:endParaRPr 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46" name="TextBox 17"/>
          <p:cNvSpPr txBox="1">
            <a:spLocks noChangeArrowheads="1"/>
          </p:cNvSpPr>
          <p:nvPr/>
        </p:nvSpPr>
        <p:spPr bwMode="auto">
          <a:xfrm>
            <a:off x="7640638" y="3116263"/>
            <a:ext cx="132715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200">
                <a:latin typeface="Times New Roman" pitchFamily="18" charset="0"/>
                <a:cs typeface="Times New Roman" pitchFamily="18" charset="0"/>
              </a:rPr>
              <a:t>Для обеспечения достаточной двигательной активности детей широко используется оборудование физкультурного уголка группы, детской площадки и спортивного инвентаря.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570788" cy="1143000"/>
          </a:xfrm>
        </p:spPr>
        <p:txBody>
          <a:bodyPr/>
          <a:lstStyle/>
          <a:p>
            <a:r>
              <a:rPr lang="ru-RU" smtClean="0"/>
              <a:t>Утренняя гимнастика: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268413"/>
            <a:ext cx="8218488" cy="485775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  <a:r>
              <a:rPr lang="en-US" dirty="0" smtClean="0"/>
              <a:t>       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Создает утром бодрое, радостное настроение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Солнце 3"/>
          <p:cNvSpPr/>
          <p:nvPr/>
        </p:nvSpPr>
        <p:spPr>
          <a:xfrm>
            <a:off x="2555777" y="3140968"/>
            <a:ext cx="3600400" cy="3167757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Мы под музыку бежали,</a:t>
            </a:r>
          </a:p>
          <a:p>
            <a:pPr algn="ctr">
              <a:defRPr/>
            </a:pPr>
            <a:r>
              <a:rPr lang="ru-RU" sz="1100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Но нисколько не устали.</a:t>
            </a:r>
          </a:p>
          <a:p>
            <a:pPr algn="ctr">
              <a:defRPr/>
            </a:pPr>
            <a:r>
              <a:rPr lang="ru-RU" sz="1100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Будем бегать мы опять-</a:t>
            </a:r>
          </a:p>
          <a:p>
            <a:pPr algn="ctr">
              <a:defRPr/>
            </a:pPr>
            <a:r>
              <a:rPr lang="ru-RU" sz="1100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И движенья повторять!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2153"/>
            <a:ext cx="2925417" cy="21940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1916831"/>
            <a:ext cx="2879180" cy="21593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7763" y="4564874"/>
            <a:ext cx="2807593" cy="2105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>
          <a:xfrm>
            <a:off x="323850" y="1814513"/>
            <a:ext cx="8229600" cy="4525962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Двойная волна 1"/>
          <p:cNvSpPr/>
          <p:nvPr/>
        </p:nvSpPr>
        <p:spPr>
          <a:xfrm>
            <a:off x="323850" y="333375"/>
            <a:ext cx="6696075" cy="914400"/>
          </a:xfrm>
          <a:prstGeom prst="doubleWav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/>
              <a:t>Бодрящая гимнастика</a:t>
            </a:r>
          </a:p>
        </p:txBody>
      </p:sp>
      <p:sp>
        <p:nvSpPr>
          <p:cNvPr id="6" name="32-конечная звезда 5"/>
          <p:cNvSpPr/>
          <p:nvPr/>
        </p:nvSpPr>
        <p:spPr>
          <a:xfrm>
            <a:off x="21856" y="1536257"/>
            <a:ext cx="4032250" cy="3384550"/>
          </a:xfrm>
          <a:prstGeom prst="star3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Мы спокойно отдыхали,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Сном волшебным засыпали…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Хорошо нам отдыхать!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 пора уже вставать!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Крепко кулачки сжимаем,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Их повыше поднимаем.	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Потянуться! Улыбнуться!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Всем открыть глаза, проснуться!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59832" y="4155681"/>
            <a:ext cx="3384376" cy="25395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21023" y="1814513"/>
            <a:ext cx="2859272" cy="3816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mtClean="0"/>
              <a:t>Физкультурные занятия: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Занятия физкультурой очень важны для человека. Они улучшают обмен веществ и кровообращение, укрепляют сердце, сосуды и легкие, развивают мышцы, избавляют от многих болезней, положительно влияют на психоэмоциональную сферу, делают человека стройнее и красивее, помогают нам всегда быть активными, работоспособными.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 процессе систематических физкультурных занятий растет тренированность организма ребенка, что способствует увеличению функциональных резервов адаптации.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верх 5"/>
          <p:cNvSpPr/>
          <p:nvPr/>
        </p:nvSpPr>
        <p:spPr>
          <a:xfrm>
            <a:off x="2925818" y="4077072"/>
            <a:ext cx="3168650" cy="2519362"/>
          </a:xfrm>
          <a:prstGeom prst="upArrow">
            <a:avLst>
              <a:gd name="adj1" fmla="val 50000"/>
              <a:gd name="adj2" fmla="val 490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200" dirty="0"/>
              <a:t>Надо, надо закаляться и привычку завести-</a:t>
            </a:r>
          </a:p>
          <a:p>
            <a:pPr algn="ctr">
              <a:defRPr/>
            </a:pPr>
            <a:r>
              <a:rPr lang="ru-RU" sz="1200" dirty="0"/>
              <a:t>Физкультурой заниматься, </a:t>
            </a:r>
          </a:p>
          <a:p>
            <a:pPr algn="ctr">
              <a:defRPr/>
            </a:pPr>
            <a:r>
              <a:rPr lang="ru-RU" sz="1200" dirty="0"/>
              <a:t>чтоб здоровыми расти.</a:t>
            </a:r>
          </a:p>
          <a:p>
            <a:pPr algn="ctr">
              <a:defRPr/>
            </a:pPr>
            <a:r>
              <a:rPr lang="ru-RU" sz="1200" dirty="0"/>
              <a:t>Это всем понять пора в добрый час, физкульт - ура!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484784"/>
            <a:ext cx="4048338" cy="26917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448767"/>
            <a:ext cx="4102507" cy="2727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" name="Двойная волна 6"/>
          <p:cNvSpPr/>
          <p:nvPr/>
        </p:nvSpPr>
        <p:spPr>
          <a:xfrm>
            <a:off x="395288" y="379413"/>
            <a:ext cx="6553200" cy="914400"/>
          </a:xfrm>
          <a:prstGeom prst="doubleWav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САМОСТОЯТЕЛЬНАЯ АКТИВНАЯ ДЕЯТЕЛЬНОСТЬ.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2066" y="1857364"/>
            <a:ext cx="3665983" cy="27494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3357562"/>
            <a:ext cx="3685024" cy="2763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Работа с родителями:</a:t>
            </a:r>
          </a:p>
        </p:txBody>
      </p:sp>
      <p:sp>
        <p:nvSpPr>
          <p:cNvPr id="3" name="Солнце 2"/>
          <p:cNvSpPr/>
          <p:nvPr/>
        </p:nvSpPr>
        <p:spPr>
          <a:xfrm>
            <a:off x="107950" y="1412875"/>
            <a:ext cx="1871663" cy="2303463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блако 3"/>
          <p:cNvSpPr/>
          <p:nvPr/>
        </p:nvSpPr>
        <p:spPr>
          <a:xfrm>
            <a:off x="6300788" y="1700213"/>
            <a:ext cx="2735262" cy="2016125"/>
          </a:xfrm>
          <a:prstGeom prst="cloud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приоритетных задач формирования здорового образа жизни у детей дошкольного возраста является создание мотивации, обучение и привитие навыков здорового образа жизни 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Важным направлением в формировании у детей основ здорового образа жизни является правильно организованная предметно-пространственная среда, прежде всего это двигательная предметно-развивающая среда. Она должна носить развивающий характер, быть разнообразной, динамичной, трансформируемой.                                              Для этого в нашем детском саду, мы используем  нестандартное спортивное оборудование, изготовленное своими руками, ведь новое оборудование - это всегда дополнительный стимул активации физкультурно-оздоровительной работы.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 нашей группы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изготовлено много  разнообразных тренажёров.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1196</TotalTime>
  <Words>520</Words>
  <Application>Microsoft Office PowerPoint</Application>
  <PresentationFormat>Экран (4:3)</PresentationFormat>
  <Paragraphs>98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МБДОУ «Детский сад №11 «Радуга»  </vt:lpstr>
      <vt:lpstr>ЦЕЛЬ:</vt:lpstr>
      <vt:lpstr>Содержание ежедневной физкультурно-оздоровительной работы: </vt:lpstr>
      <vt:lpstr>Утренняя гимнастика:</vt:lpstr>
      <vt:lpstr>Слайд 5</vt:lpstr>
      <vt:lpstr>Физкультурные занятия:</vt:lpstr>
      <vt:lpstr>Слайд 7</vt:lpstr>
      <vt:lpstr>Слайд 8</vt:lpstr>
      <vt:lpstr>Работа с родителями:</vt:lpstr>
      <vt:lpstr>Слайд 10</vt:lpstr>
      <vt:lpstr>«Дорожки здоровья»</vt:lpstr>
      <vt:lpstr>Слайд 12</vt:lpstr>
      <vt:lpstr>«Звонкая веревочка»</vt:lpstr>
      <vt:lpstr>«Следочки» и «Варежковый массажер»</vt:lpstr>
      <vt:lpstr>«Лыжи», «Скакалки»</vt:lpstr>
      <vt:lpstr>«Гантели», «Гири»</vt:lpstr>
      <vt:lpstr>«Калейдоскоп»  </vt:lpstr>
      <vt:lpstr>«Веселые мешочки», «Мишени»</vt:lpstr>
      <vt:lpstr>«Султанчики», «Флажки»</vt:lpstr>
      <vt:lpstr>Наглядная информация для родителей</vt:lpstr>
      <vt:lpstr>Спортивное развлечение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Домашний</cp:lastModifiedBy>
  <cp:revision>117</cp:revision>
  <dcterms:created xsi:type="dcterms:W3CDTF">2011-01-05T19:20:23Z</dcterms:created>
  <dcterms:modified xsi:type="dcterms:W3CDTF">2014-03-27T12:58:22Z</dcterms:modified>
</cp:coreProperties>
</file>