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68" r:id="rId9"/>
    <p:sldMasterId id="2147483792" r:id="rId10"/>
    <p:sldMasterId id="2147483816" r:id="rId11"/>
  </p:sldMasterIdLst>
  <p:notesMasterIdLst>
    <p:notesMasterId r:id="rId36"/>
  </p:notesMasterIdLst>
  <p:sldIdLst>
    <p:sldId id="257" r:id="rId12"/>
    <p:sldId id="258" r:id="rId13"/>
    <p:sldId id="259" r:id="rId14"/>
    <p:sldId id="261" r:id="rId15"/>
    <p:sldId id="268" r:id="rId16"/>
    <p:sldId id="269" r:id="rId17"/>
    <p:sldId id="270" r:id="rId18"/>
    <p:sldId id="271" r:id="rId19"/>
    <p:sldId id="272" r:id="rId20"/>
    <p:sldId id="262" r:id="rId21"/>
    <p:sldId id="263" r:id="rId22"/>
    <p:sldId id="264" r:id="rId23"/>
    <p:sldId id="339" r:id="rId24"/>
    <p:sldId id="265" r:id="rId25"/>
    <p:sldId id="266" r:id="rId26"/>
    <p:sldId id="283" r:id="rId27"/>
    <p:sldId id="284" r:id="rId28"/>
    <p:sldId id="285" r:id="rId29"/>
    <p:sldId id="294" r:id="rId30"/>
    <p:sldId id="304" r:id="rId31"/>
    <p:sldId id="305" r:id="rId32"/>
    <p:sldId id="306" r:id="rId33"/>
    <p:sldId id="328" r:id="rId34"/>
    <p:sldId id="32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BF3F8-F8CF-46AA-87F2-3349B84C807D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EFFEAA-232F-4FE4-B435-28C56CFBDCEF}">
      <dgm:prSet phldrT="[Текст]"/>
      <dgm:spPr/>
      <dgm:t>
        <a:bodyPr/>
        <a:lstStyle/>
        <a:p>
          <a:r>
            <a:rPr lang="ru-RU" dirty="0" smtClean="0"/>
            <a:t>Развивающее пространство</a:t>
          </a:r>
          <a:endParaRPr lang="ru-RU" dirty="0"/>
        </a:p>
      </dgm:t>
    </dgm:pt>
    <dgm:pt modelId="{FDF57671-70E4-4492-9781-B265DC1AE3DC}" type="parTrans" cxnId="{DC39DD22-D094-4A16-9C9A-2BBA3AC6897F}">
      <dgm:prSet/>
      <dgm:spPr/>
      <dgm:t>
        <a:bodyPr/>
        <a:lstStyle/>
        <a:p>
          <a:endParaRPr lang="ru-RU"/>
        </a:p>
      </dgm:t>
    </dgm:pt>
    <dgm:pt modelId="{A8D60528-6262-4849-A747-E7059AE2CB98}" type="sibTrans" cxnId="{DC39DD22-D094-4A16-9C9A-2BBA3AC6897F}">
      <dgm:prSet/>
      <dgm:spPr/>
      <dgm:t>
        <a:bodyPr/>
        <a:lstStyle/>
        <a:p>
          <a:endParaRPr lang="ru-RU" dirty="0"/>
        </a:p>
      </dgm:t>
    </dgm:pt>
    <dgm:pt modelId="{DC2FA2C0-22BF-43D9-BB7C-254018B6E6BD}">
      <dgm:prSet phldrT="[Текст]"/>
      <dgm:spPr/>
      <dgm:t>
        <a:bodyPr/>
        <a:lstStyle/>
        <a:p>
          <a:r>
            <a:rPr lang="ru-RU" dirty="0" smtClean="0"/>
            <a:t>Витальное пространство</a:t>
          </a:r>
          <a:endParaRPr lang="ru-RU" dirty="0"/>
        </a:p>
      </dgm:t>
    </dgm:pt>
    <dgm:pt modelId="{62393294-325B-4113-A662-B3ECE2856A0E}" type="parTrans" cxnId="{3E65C510-2BC9-45C4-ADB6-62F979596D0F}">
      <dgm:prSet/>
      <dgm:spPr/>
      <dgm:t>
        <a:bodyPr/>
        <a:lstStyle/>
        <a:p>
          <a:endParaRPr lang="ru-RU"/>
        </a:p>
      </dgm:t>
    </dgm:pt>
    <dgm:pt modelId="{DFCB0D0D-5248-4785-83F0-0176B1356C2F}" type="sibTrans" cxnId="{3E65C510-2BC9-45C4-ADB6-62F979596D0F}">
      <dgm:prSet/>
      <dgm:spPr/>
      <dgm:t>
        <a:bodyPr/>
        <a:lstStyle/>
        <a:p>
          <a:endParaRPr lang="ru-RU"/>
        </a:p>
      </dgm:t>
    </dgm:pt>
    <dgm:pt modelId="{86B34198-88EE-402E-9E18-5749B9A964DE}">
      <dgm:prSet phldrT="[Текст]"/>
      <dgm:spPr/>
      <dgm:t>
        <a:bodyPr/>
        <a:lstStyle/>
        <a:p>
          <a:r>
            <a:rPr lang="ru-RU" dirty="0" smtClean="0"/>
            <a:t>Административно-хозяйственное пространство</a:t>
          </a:r>
          <a:endParaRPr lang="ru-RU" dirty="0"/>
        </a:p>
      </dgm:t>
    </dgm:pt>
    <dgm:pt modelId="{68A5D71E-F7B5-4D64-BE2A-750BB9A2B40A}" type="parTrans" cxnId="{4C66B338-FC03-42D9-9BC2-60FB7EC85B63}">
      <dgm:prSet/>
      <dgm:spPr/>
      <dgm:t>
        <a:bodyPr/>
        <a:lstStyle/>
        <a:p>
          <a:endParaRPr lang="ru-RU"/>
        </a:p>
      </dgm:t>
    </dgm:pt>
    <dgm:pt modelId="{D3BF5946-26C3-4DAD-A613-DBEE6BE2F09F}" type="sibTrans" cxnId="{4C66B338-FC03-42D9-9BC2-60FB7EC85B63}">
      <dgm:prSet/>
      <dgm:spPr/>
      <dgm:t>
        <a:bodyPr/>
        <a:lstStyle/>
        <a:p>
          <a:endParaRPr lang="ru-RU"/>
        </a:p>
      </dgm:t>
    </dgm:pt>
    <dgm:pt modelId="{A8ACEB52-6500-4D5A-A7E4-F4FDF4DAB027}">
      <dgm:prSet phldrT="[Текст]"/>
      <dgm:spPr/>
      <dgm:t>
        <a:bodyPr/>
        <a:lstStyle/>
        <a:p>
          <a:r>
            <a:rPr lang="ru-RU" dirty="0" smtClean="0"/>
            <a:t>Коммуникативное пространство</a:t>
          </a:r>
          <a:endParaRPr lang="ru-RU" dirty="0"/>
        </a:p>
      </dgm:t>
    </dgm:pt>
    <dgm:pt modelId="{E59E9E54-33EE-41C5-BC73-A007818446DD}" type="parTrans" cxnId="{738B7F6A-E780-4B2B-A43A-5719E225278B}">
      <dgm:prSet/>
      <dgm:spPr/>
      <dgm:t>
        <a:bodyPr/>
        <a:lstStyle/>
        <a:p>
          <a:endParaRPr lang="ru-RU"/>
        </a:p>
      </dgm:t>
    </dgm:pt>
    <dgm:pt modelId="{3F3F2338-3881-42AE-B404-C61FEF8BDF72}" type="sibTrans" cxnId="{738B7F6A-E780-4B2B-A43A-5719E225278B}">
      <dgm:prSet/>
      <dgm:spPr/>
      <dgm:t>
        <a:bodyPr/>
        <a:lstStyle/>
        <a:p>
          <a:endParaRPr lang="ru-RU"/>
        </a:p>
      </dgm:t>
    </dgm:pt>
    <dgm:pt modelId="{6CFA8CDA-3BBF-49CB-A859-A0D60AE1D701}" type="pres">
      <dgm:prSet presAssocID="{4DFBF3F8-F8CF-46AA-87F2-3349B84C80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557A3-5A05-45F6-BB83-A14AD054B686}" type="pres">
      <dgm:prSet presAssocID="{4DFBF3F8-F8CF-46AA-87F2-3349B84C807D}" presName="cycle" presStyleCnt="0"/>
      <dgm:spPr/>
    </dgm:pt>
    <dgm:pt modelId="{EE55D0F7-A793-4F8E-A740-7F8203272BB4}" type="pres">
      <dgm:prSet presAssocID="{98EFFEAA-232F-4FE4-B435-28C56CFBDCE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9513-50AA-4BB8-979C-059FE5ADDA7F}" type="pres">
      <dgm:prSet presAssocID="{A8D60528-6262-4849-A747-E7059AE2CB9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BD17F05-5EFE-4BA9-956C-580EC6DE6718}" type="pres">
      <dgm:prSet presAssocID="{DC2FA2C0-22BF-43D9-BB7C-254018B6E6B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981E8-762E-46E1-9DA9-86EC188499D4}" type="pres">
      <dgm:prSet presAssocID="{86B34198-88EE-402E-9E18-5749B9A964D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4624-943E-4910-949B-D963B56291D2}" type="pres">
      <dgm:prSet presAssocID="{A8ACEB52-6500-4D5A-A7E4-F4FDF4DAB02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7BBC6-6520-425A-A071-92BB8183762F}" type="presOf" srcId="{A8D60528-6262-4849-A747-E7059AE2CB98}" destId="{672E9513-50AA-4BB8-979C-059FE5ADDA7F}" srcOrd="0" destOrd="0" presId="urn:microsoft.com/office/officeart/2005/8/layout/cycle3"/>
    <dgm:cxn modelId="{18FFB2D3-D545-41DD-80E9-420E37FA2710}" type="presOf" srcId="{DC2FA2C0-22BF-43D9-BB7C-254018B6E6BD}" destId="{5BD17F05-5EFE-4BA9-956C-580EC6DE6718}" srcOrd="0" destOrd="0" presId="urn:microsoft.com/office/officeart/2005/8/layout/cycle3"/>
    <dgm:cxn modelId="{79F05845-A95B-420C-8BBF-AC057FCD89F0}" type="presOf" srcId="{86B34198-88EE-402E-9E18-5749B9A964DE}" destId="{79E981E8-762E-46E1-9DA9-86EC188499D4}" srcOrd="0" destOrd="0" presId="urn:microsoft.com/office/officeart/2005/8/layout/cycle3"/>
    <dgm:cxn modelId="{374A2BEE-3321-4CB8-9A6E-1E07B97620F6}" type="presOf" srcId="{A8ACEB52-6500-4D5A-A7E4-F4FDF4DAB027}" destId="{EF2F4624-943E-4910-949B-D963B56291D2}" srcOrd="0" destOrd="0" presId="urn:microsoft.com/office/officeart/2005/8/layout/cycle3"/>
    <dgm:cxn modelId="{738B7F6A-E780-4B2B-A43A-5719E225278B}" srcId="{4DFBF3F8-F8CF-46AA-87F2-3349B84C807D}" destId="{A8ACEB52-6500-4D5A-A7E4-F4FDF4DAB027}" srcOrd="3" destOrd="0" parTransId="{E59E9E54-33EE-41C5-BC73-A007818446DD}" sibTransId="{3F3F2338-3881-42AE-B404-C61FEF8BDF72}"/>
    <dgm:cxn modelId="{3971C094-60A7-4CBF-AFAB-B6A991B1EB25}" type="presOf" srcId="{4DFBF3F8-F8CF-46AA-87F2-3349B84C807D}" destId="{6CFA8CDA-3BBF-49CB-A859-A0D60AE1D701}" srcOrd="0" destOrd="0" presId="urn:microsoft.com/office/officeart/2005/8/layout/cycle3"/>
    <dgm:cxn modelId="{3E65C510-2BC9-45C4-ADB6-62F979596D0F}" srcId="{4DFBF3F8-F8CF-46AA-87F2-3349B84C807D}" destId="{DC2FA2C0-22BF-43D9-BB7C-254018B6E6BD}" srcOrd="1" destOrd="0" parTransId="{62393294-325B-4113-A662-B3ECE2856A0E}" sibTransId="{DFCB0D0D-5248-4785-83F0-0176B1356C2F}"/>
    <dgm:cxn modelId="{C1152464-2A77-49EE-9D2A-F38B8D5C3E7E}" type="presOf" srcId="{98EFFEAA-232F-4FE4-B435-28C56CFBDCEF}" destId="{EE55D0F7-A793-4F8E-A740-7F8203272BB4}" srcOrd="0" destOrd="0" presId="urn:microsoft.com/office/officeart/2005/8/layout/cycle3"/>
    <dgm:cxn modelId="{DC39DD22-D094-4A16-9C9A-2BBA3AC6897F}" srcId="{4DFBF3F8-F8CF-46AA-87F2-3349B84C807D}" destId="{98EFFEAA-232F-4FE4-B435-28C56CFBDCEF}" srcOrd="0" destOrd="0" parTransId="{FDF57671-70E4-4492-9781-B265DC1AE3DC}" sibTransId="{A8D60528-6262-4849-A747-E7059AE2CB98}"/>
    <dgm:cxn modelId="{4C66B338-FC03-42D9-9BC2-60FB7EC85B63}" srcId="{4DFBF3F8-F8CF-46AA-87F2-3349B84C807D}" destId="{86B34198-88EE-402E-9E18-5749B9A964DE}" srcOrd="2" destOrd="0" parTransId="{68A5D71E-F7B5-4D64-BE2A-750BB9A2B40A}" sibTransId="{D3BF5946-26C3-4DAD-A613-DBEE6BE2F09F}"/>
    <dgm:cxn modelId="{A210FEF4-9ADD-4901-833F-B55771154E38}" type="presParOf" srcId="{6CFA8CDA-3BBF-49CB-A859-A0D60AE1D701}" destId="{781557A3-5A05-45F6-BB83-A14AD054B686}" srcOrd="0" destOrd="0" presId="urn:microsoft.com/office/officeart/2005/8/layout/cycle3"/>
    <dgm:cxn modelId="{62A923A0-4FF9-4728-BC98-47BC8940907F}" type="presParOf" srcId="{781557A3-5A05-45F6-BB83-A14AD054B686}" destId="{EE55D0F7-A793-4F8E-A740-7F8203272BB4}" srcOrd="0" destOrd="0" presId="urn:microsoft.com/office/officeart/2005/8/layout/cycle3"/>
    <dgm:cxn modelId="{5E1AC110-E9BD-43FF-BBDF-CAE3DEA4A77E}" type="presParOf" srcId="{781557A3-5A05-45F6-BB83-A14AD054B686}" destId="{672E9513-50AA-4BB8-979C-059FE5ADDA7F}" srcOrd="1" destOrd="0" presId="urn:microsoft.com/office/officeart/2005/8/layout/cycle3"/>
    <dgm:cxn modelId="{DD1B446A-33EB-453D-B1A6-17D77FE6F808}" type="presParOf" srcId="{781557A3-5A05-45F6-BB83-A14AD054B686}" destId="{5BD17F05-5EFE-4BA9-956C-580EC6DE6718}" srcOrd="2" destOrd="0" presId="urn:microsoft.com/office/officeart/2005/8/layout/cycle3"/>
    <dgm:cxn modelId="{F54D8417-333B-4DFB-800B-B68061148997}" type="presParOf" srcId="{781557A3-5A05-45F6-BB83-A14AD054B686}" destId="{79E981E8-762E-46E1-9DA9-86EC188499D4}" srcOrd="3" destOrd="0" presId="urn:microsoft.com/office/officeart/2005/8/layout/cycle3"/>
    <dgm:cxn modelId="{803B92DB-DB6F-42DF-BCB5-4229E10FE1A5}" type="presParOf" srcId="{781557A3-5A05-45F6-BB83-A14AD054B686}" destId="{EF2F4624-943E-4910-949B-D963B56291D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E9513-50AA-4BB8-979C-059FE5ADDA7F}">
      <dsp:nvSpPr>
        <dsp:cNvPr id="0" name=""/>
        <dsp:cNvSpPr/>
      </dsp:nvSpPr>
      <dsp:spPr>
        <a:xfrm>
          <a:off x="1353585" y="-107513"/>
          <a:ext cx="4722380" cy="4722380"/>
        </a:xfrm>
        <a:prstGeom prst="circularArrow">
          <a:avLst>
            <a:gd name="adj1" fmla="val 4668"/>
            <a:gd name="adj2" fmla="val 272909"/>
            <a:gd name="adj3" fmla="val 12921153"/>
            <a:gd name="adj4" fmla="val 17969923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5D0F7-A793-4F8E-A740-7F8203272BB4}">
      <dsp:nvSpPr>
        <dsp:cNvPr id="0" name=""/>
        <dsp:cNvSpPr/>
      </dsp:nvSpPr>
      <dsp:spPr>
        <a:xfrm>
          <a:off x="2178440" y="794"/>
          <a:ext cx="3072671" cy="15363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Развивающее пространство</a:t>
          </a:r>
          <a:endParaRPr lang="ru-RU" sz="2400" kern="1200" dirty="0"/>
        </a:p>
      </dsp:txBody>
      <dsp:txXfrm>
        <a:off x="2178440" y="794"/>
        <a:ext cx="3072671" cy="1536335"/>
      </dsp:txXfrm>
    </dsp:sp>
    <dsp:sp modelId="{5BD17F05-5EFE-4BA9-956C-580EC6DE6718}">
      <dsp:nvSpPr>
        <dsp:cNvPr id="0" name=""/>
        <dsp:cNvSpPr/>
      </dsp:nvSpPr>
      <dsp:spPr>
        <a:xfrm>
          <a:off x="3874088" y="1696443"/>
          <a:ext cx="3072671" cy="1536335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Витальное пространство</a:t>
          </a:r>
          <a:endParaRPr lang="ru-RU" sz="2400" kern="1200" dirty="0"/>
        </a:p>
      </dsp:txBody>
      <dsp:txXfrm>
        <a:off x="3874088" y="1696443"/>
        <a:ext cx="3072671" cy="1536335"/>
      </dsp:txXfrm>
    </dsp:sp>
    <dsp:sp modelId="{79E981E8-762E-46E1-9DA9-86EC188499D4}">
      <dsp:nvSpPr>
        <dsp:cNvPr id="0" name=""/>
        <dsp:cNvSpPr/>
      </dsp:nvSpPr>
      <dsp:spPr>
        <a:xfrm>
          <a:off x="2178440" y="3392091"/>
          <a:ext cx="3072671" cy="1536335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Административно-хозяйственное пространство</a:t>
          </a:r>
          <a:endParaRPr lang="ru-RU" sz="2400" kern="1200" dirty="0"/>
        </a:p>
      </dsp:txBody>
      <dsp:txXfrm>
        <a:off x="2178440" y="3392091"/>
        <a:ext cx="3072671" cy="1536335"/>
      </dsp:txXfrm>
    </dsp:sp>
    <dsp:sp modelId="{EF2F4624-943E-4910-949B-D963B56291D2}">
      <dsp:nvSpPr>
        <dsp:cNvPr id="0" name=""/>
        <dsp:cNvSpPr/>
      </dsp:nvSpPr>
      <dsp:spPr>
        <a:xfrm>
          <a:off x="482791" y="1696443"/>
          <a:ext cx="3072671" cy="1536335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Коммуникативное пространство</a:t>
          </a:r>
          <a:endParaRPr lang="ru-RU" sz="2400" kern="1200" dirty="0"/>
        </a:p>
      </dsp:txBody>
      <dsp:txXfrm>
        <a:off x="482791" y="1696443"/>
        <a:ext cx="3072671" cy="153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060D-F20E-4BCD-86F9-A7C454ED5E0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4773F-72B5-4F68-B75E-38A465317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4773F-72B5-4F68-B75E-38A46531736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C705F8-B0FA-4D2D-BBDB-77F2B575C42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ED8B22-365E-4AD3-9519-FC151B478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457952" cy="564360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Детский сад № 35 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«Солнышко»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Рад приветствовать </a:t>
            </a:r>
            <a:b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своих гостей!</a:t>
            </a:r>
            <a:endParaRPr lang="ru-RU" sz="4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500042"/>
            <a:ext cx="2643206" cy="264320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1813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1813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 fontScale="85000" lnSpcReduction="20000"/>
          </a:bodyPr>
          <a:lstStyle/>
          <a:p>
            <a:pPr marL="1588" indent="536575" algn="ctr">
              <a:buNone/>
            </a:pPr>
            <a:r>
              <a:rPr lang="ru-RU" b="1" i="1" u="sng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Требования к созданию предметной развивающей среды ДОУ в соответствии с Федеральными государственными требованиями. </a:t>
            </a:r>
            <a:endParaRPr lang="ru-RU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1588" indent="536575" algn="just">
              <a:buNone/>
            </a:pPr>
            <a:r>
              <a:rPr lang="ru-RU" b="1" dirty="0"/>
              <a:t>Предметная развивающая среда -</a:t>
            </a:r>
            <a:r>
              <a:rPr lang="ru-RU" dirty="0"/>
              <a:t> это система материальных средств и условий, обеспечивающих возможность деятельности ребенка, необходимых для полноценного физического, эстетического, познавательного и социального становления личности.</a:t>
            </a:r>
          </a:p>
          <a:p>
            <a:pPr marL="1588" indent="536575" algn="just">
              <a:buNone/>
            </a:pPr>
            <a:r>
              <a:rPr lang="ru-RU" dirty="0"/>
              <a:t>В соответствии с</a:t>
            </a:r>
            <a:r>
              <a:rPr lang="ru-RU" b="1" dirty="0"/>
              <a:t> </a:t>
            </a:r>
            <a:r>
              <a:rPr lang="ru-RU" dirty="0"/>
              <a:t>Федеральными государственными требованиями к структуре основной общеобразовательной программы дошкольного образования, основными функциями предметной развивающей среды, являются:</a:t>
            </a:r>
          </a:p>
          <a:p>
            <a:pPr marL="1588" indent="177800" algn="just"/>
            <a:r>
              <a:rPr lang="ru-RU" dirty="0"/>
              <a:t>сохранение единого образовательного пространства в условиях вариативности дошкольного образования;</a:t>
            </a:r>
          </a:p>
          <a:p>
            <a:pPr marL="1588" indent="177800" algn="just"/>
            <a:r>
              <a:rPr lang="ru-RU" dirty="0"/>
              <a:t>гуманизация дошкольного образования;</a:t>
            </a:r>
          </a:p>
          <a:p>
            <a:pPr marL="1588" indent="177800" algn="just"/>
            <a:r>
              <a:rPr lang="ru-RU" dirty="0"/>
              <a:t>защита ребенка от некомпетентного педагогического воздействия;</a:t>
            </a:r>
          </a:p>
          <a:p>
            <a:pPr marL="1588" indent="177800" algn="just"/>
            <a:r>
              <a:rPr lang="ru-RU" dirty="0"/>
              <a:t>повышение эффективности и качества дошкольного образования;</a:t>
            </a:r>
          </a:p>
          <a:p>
            <a:pPr marL="1588" indent="177800" algn="just"/>
            <a:r>
              <a:rPr lang="ru-RU" dirty="0"/>
              <a:t>критериально - оценочная функция.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Принципы организации предметной развивающей среды:</a:t>
            </a: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lvl="0"/>
            <a:r>
              <a:rPr lang="ru-RU" dirty="0"/>
              <a:t>соответствия педагогическим, эстетическим и гигиеническим требованиям (единство стиля, гармония цвета, использование при оформлении произведений искусства, комнатных растений, детских работ, гармоничность, соразмерность и пропорциональность мебели);</a:t>
            </a:r>
          </a:p>
          <a:p>
            <a:pPr lvl="0"/>
            <a:r>
              <a:rPr lang="ru-RU" dirty="0"/>
              <a:t>вариативности (соответствие виду ДОУ, региональному компоненту и культурным традициям);</a:t>
            </a:r>
          </a:p>
          <a:p>
            <a:pPr lvl="0"/>
            <a:r>
              <a:rPr lang="ru-RU" dirty="0"/>
              <a:t>комплексирования, гибкого зонирования и мобильность развивающей среды (способствуют индивидуальной комфортности и эмоциональному благополучию каждого ребенка);</a:t>
            </a:r>
          </a:p>
          <a:p>
            <a:pPr lvl="0"/>
            <a:r>
              <a:rPr lang="ru-RU" dirty="0"/>
              <a:t>разнообразия игровых и дидактических материалов в сочетании привычных элементов и элементов нового поколения.</a:t>
            </a:r>
          </a:p>
          <a:p>
            <a:r>
              <a:rPr lang="ru-RU" dirty="0"/>
              <a:t>При создании предметной развивающей среды должны учитываться основные направления развития ребенка (познавательно-речевое, физическое, социально-личностное, художественно-эстетическое), также специфика детского сада.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5626121"/>
          </a:xfrm>
        </p:spPr>
        <p:txBody>
          <a:bodyPr>
            <a:noAutofit/>
          </a:bodyPr>
          <a:lstStyle/>
          <a:p>
            <a:pPr marL="1588" indent="357188" algn="ctr">
              <a:buNone/>
            </a:pPr>
            <a:r>
              <a:rPr lang="ru-RU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Психолого </a:t>
            </a:r>
            <a:r>
              <a:rPr lang="ru-RU" sz="20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педагогические требования к созданию предметной развивающей среды: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588" lvl="0" indent="357188"/>
            <a:r>
              <a:rPr lang="ru-RU" sz="1600" dirty="0"/>
              <a:t>Материалы и оборудование должны создавать оптимально насыщенную (без чрезмерного обилия и без недостатка) целостную среду, обеспечивающую самостоятельную деятельность детей и совместную деятельность взрослого и ребенка.</a:t>
            </a:r>
          </a:p>
          <a:p>
            <a:pPr marL="1588" lvl="0" indent="357188"/>
            <a:r>
              <a:rPr lang="ru-RU" sz="1600" dirty="0"/>
              <a:t>При создании предметной развивающей среды необходимо учитывать гендерную специфику, и обеспечивать среду, как общими, так и специфичными материалами для девочек и мальчиков.</a:t>
            </a:r>
          </a:p>
          <a:p>
            <a:pPr marL="1588" lvl="0" indent="357188"/>
            <a:r>
              <a:rPr lang="ru-RU" sz="1600" dirty="0" smtClean="0"/>
              <a:t>В </a:t>
            </a:r>
            <a:r>
              <a:rPr lang="ru-RU" sz="1600" dirty="0"/>
              <a:t>качестве ориентиров для подбора материалов и оборудования должны выступать общие закономерности развития ребенка на каждом возрастном этапе и зона его ближайшего развития.</a:t>
            </a:r>
          </a:p>
          <a:p>
            <a:pPr marL="1588" lvl="0" indent="357188"/>
            <a:r>
              <a:rPr lang="ru-RU" sz="1600" dirty="0"/>
              <a:t>Подбор материалов и оборудования должен осуществляться для тех видов деятельности ребенка, которые в наибольшей степени способствуют решению развивающих задач на этапе дошкольного детства (игровая, продуктивная, познавательно-исследовательская, коммуникативная, трудовая, музыкально-художественная, двигательная).</a:t>
            </a:r>
          </a:p>
          <a:p>
            <a:pPr marL="1588" indent="357188">
              <a:buNone/>
            </a:pPr>
            <a:r>
              <a:rPr lang="ru-RU" sz="1600" dirty="0"/>
              <a:t>Содержание предметной развивающей среды должно быть тесно связано с образовательными областями ФГТ (физическая культура, здоровье, безопасность, социализация, труд, познание, коммуникация, художественная литература, художественное творчество, музыка) и обеспечивать развитие, обучение и </a:t>
            </a:r>
            <a:r>
              <a:rPr lang="ru-RU" sz="1600" dirty="0" smtClean="0"/>
              <a:t>воспитание детей.</a:t>
            </a:r>
          </a:p>
          <a:p>
            <a:pPr marL="1588" indent="357188">
              <a:buNone/>
            </a:pPr>
            <a:r>
              <a:rPr lang="ru-RU" sz="1600" dirty="0" smtClean="0"/>
              <a:t>Предметно-развивающая среда должна подбираться с учетом принципа интеграции образовательных областей. Материалы и оборудование для одной образовательной области могут использоваться и в ходе реализации других областей.</a:t>
            </a:r>
            <a:endParaRPr lang="ru-RU" sz="16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развития активности детей в групповых помещениях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SC0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1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571612"/>
            <a:ext cx="3381400" cy="253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143380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11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143380"/>
            <a:ext cx="3757557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Группа раннего возраста </a:t>
            </a:r>
            <a:br>
              <a:rPr lang="ru-RU" sz="3200" b="1" dirty="0" smtClean="0"/>
            </a:br>
            <a:r>
              <a:rPr lang="ru-RU" sz="3200" b="1" i="1" dirty="0" smtClean="0"/>
              <a:t>(1,5 – 3 года)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Возрастные особенности:</a:t>
            </a:r>
          </a:p>
          <a:p>
            <a:pPr lvl="0"/>
            <a:r>
              <a:rPr lang="ru-RU" dirty="0"/>
              <a:t>Данный возрастной период отличается интенсивным формированием речи, развитием эмоционального взаимообщения, а в последствии - ситуативно-делового общения.</a:t>
            </a:r>
          </a:p>
          <a:p>
            <a:pPr lvl="0"/>
            <a:r>
              <a:rPr lang="ru-RU" dirty="0"/>
              <a:t>Совершенствуются основные движения, развивается предметная деятельность, наглядно-действенное мышление, произвольность поведения и появляются действия с предметами заместителями.</a:t>
            </a:r>
          </a:p>
          <a:p>
            <a:pPr lvl="0"/>
            <a:r>
              <a:rPr lang="ru-RU" dirty="0"/>
              <a:t>Совершенствуется самостоятельность в предметно-игровой деятельности и самообслуживании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100" b="1" i="1" dirty="0"/>
              <a:t>Требования к созданию предметно- </a:t>
            </a:r>
            <a:r>
              <a:rPr lang="ru-RU" sz="3100" b="1" i="1" dirty="0" smtClean="0"/>
              <a:t>развивающего пространства: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Гибкое зонирование для самостоятельных игр, взаимодействия со взрослым и сверстником (от игры рядом к игре вместе).</a:t>
            </a:r>
          </a:p>
          <a:p>
            <a:pPr lvl="0"/>
            <a:r>
              <a:rPr lang="ru-RU" dirty="0"/>
              <a:t>Предметный игровой материал располагается в «поле восприятия» детей.</a:t>
            </a:r>
          </a:p>
          <a:p>
            <a:pPr lvl="0"/>
            <a:r>
              <a:rPr lang="ru-RU" dirty="0"/>
              <a:t>Крупный, яркий, безопасный и прочный игровой материал отражает основные осваиваемые в данном возрасте эталоны (размер, цвет, форму...).</a:t>
            </a:r>
          </a:p>
          <a:p>
            <a:pPr>
              <a:buNone/>
            </a:pPr>
            <a:endParaRPr lang="ru-RU" dirty="0" smtClean="0"/>
          </a:p>
          <a:p>
            <a:pPr marL="1588" indent="177800">
              <a:buNone/>
            </a:pPr>
            <a:r>
              <a:rPr lang="ru-RU" u="sng" dirty="0" smtClean="0"/>
              <a:t>Образно</a:t>
            </a:r>
            <a:r>
              <a:rPr lang="ru-RU" u="sng" dirty="0" smtClean="0"/>
              <a:t>-ролевые </a:t>
            </a:r>
            <a:r>
              <a:rPr lang="ru-RU" u="sng" dirty="0"/>
              <a:t>игры:</a:t>
            </a:r>
          </a:p>
          <a:p>
            <a:pPr marL="1588" indent="177800"/>
            <a:r>
              <a:rPr lang="ru-RU" dirty="0"/>
              <a:t>«Семья», «Парикмахерская», «Больница»,</a:t>
            </a:r>
          </a:p>
          <a:p>
            <a:pPr marL="1588" indent="177800"/>
            <a:r>
              <a:rPr lang="ru-RU" dirty="0"/>
              <a:t>«Водитель».</a:t>
            </a:r>
          </a:p>
          <a:p>
            <a:pPr marL="1588" indent="177800">
              <a:buNone/>
            </a:pPr>
            <a:r>
              <a:rPr lang="ru-RU" u="sng" dirty="0"/>
              <a:t>Уголки:</a:t>
            </a:r>
          </a:p>
          <a:p>
            <a:pPr marL="1588" indent="177800"/>
            <a:r>
              <a:rPr lang="ru-RU" dirty="0"/>
              <a:t>ряженья, книжный, музыкальный, физкультурный, дидактики, экспериментирования, центр воды и песка; продуктивной деятельности и творчества, природный.</a:t>
            </a:r>
          </a:p>
          <a:p>
            <a:pPr marL="1588" indent="177800">
              <a:buNone/>
            </a:pPr>
            <a:r>
              <a:rPr lang="ru-RU" u="sng" dirty="0"/>
              <a:t>Зона активных игр:</a:t>
            </a:r>
          </a:p>
          <a:p>
            <a:pPr marL="1588" indent="177800"/>
            <a:r>
              <a:rPr lang="ru-RU" dirty="0"/>
              <a:t>подвижных, строительных, конструктивных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/>
              <a:t>II</a:t>
            </a:r>
            <a:r>
              <a:rPr lang="ru-RU" b="1" dirty="0" smtClean="0"/>
              <a:t> младшая группа </a:t>
            </a:r>
            <a:r>
              <a:rPr lang="ru-RU" b="1" i="1" dirty="0" smtClean="0"/>
              <a:t>(3-4 года)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детей данного возраста игра становится ведущим видом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/>
              <a:t>Развитие мелкой моторики, воображения, наглядно-действенного мышления активизируют самостоятельную и организованную продуктивную деятельность.</a:t>
            </a:r>
          </a:p>
          <a:p>
            <a:r>
              <a:rPr lang="ru-RU" dirty="0" smtClean="0"/>
              <a:t>Продолжает </a:t>
            </a:r>
            <a:r>
              <a:rPr lang="ru-RU" dirty="0"/>
              <a:t>развиваться половая идентификация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758138" cy="56975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Требования к созданию предметно – развивающего пространства:</a:t>
            </a:r>
          </a:p>
          <a:p>
            <a:pPr lvl="0"/>
            <a:r>
              <a:rPr lang="ru-RU" dirty="0" smtClean="0"/>
              <a:t>Соблюдение </a:t>
            </a:r>
            <a:r>
              <a:rPr lang="ru-RU" dirty="0"/>
              <a:t>принципов интеграции, динамичности, многофункциональности предметной развивающей среды.</a:t>
            </a:r>
          </a:p>
          <a:p>
            <a:pPr lvl="0"/>
            <a:r>
              <a:rPr lang="ru-RU" dirty="0"/>
              <a:t>Свобода беспрепятственного передвижения к желаемым объектам.</a:t>
            </a:r>
          </a:p>
          <a:p>
            <a:pPr lvl="0"/>
            <a:r>
              <a:rPr lang="ru-RU" dirty="0"/>
              <a:t>Игровой материал отображает многообразие мира и выступает своеобразным эталоном предметов окружающего.</a:t>
            </a:r>
          </a:p>
          <a:p>
            <a:pPr>
              <a:buNone/>
            </a:pPr>
            <a:endParaRPr lang="ru-RU" i="1" u="sng" dirty="0" smtClean="0"/>
          </a:p>
          <a:p>
            <a:r>
              <a:rPr lang="ru-RU" b="1" i="1" dirty="0" smtClean="0"/>
              <a:t>Сюжетно-ролевая </a:t>
            </a:r>
            <a:r>
              <a:rPr lang="ru-RU" b="1" i="1" dirty="0"/>
              <a:t>игра</a:t>
            </a:r>
            <a:r>
              <a:rPr lang="ru-RU" dirty="0" smtClean="0"/>
              <a:t>: «</a:t>
            </a:r>
            <a:r>
              <a:rPr lang="ru-RU" dirty="0"/>
              <a:t>Семья», «Магазин», «Парикмахерская</a:t>
            </a:r>
            <a:r>
              <a:rPr lang="ru-RU" dirty="0" smtClean="0"/>
              <a:t>», «</a:t>
            </a:r>
            <a:r>
              <a:rPr lang="ru-RU" dirty="0"/>
              <a:t>Больница», «Моряки».</a:t>
            </a:r>
          </a:p>
          <a:p>
            <a:r>
              <a:rPr lang="ru-RU" b="1" i="1" dirty="0" smtClean="0"/>
              <a:t>Уголки:</a:t>
            </a:r>
            <a:r>
              <a:rPr lang="ru-RU" dirty="0" smtClean="0"/>
              <a:t> ряженья</a:t>
            </a:r>
            <a:r>
              <a:rPr lang="ru-RU" dirty="0"/>
              <a:t>, театральный, книжный, изобразительного творчества, музыкальный, дидактических игр, физкультурный, природы и экспериментирования, дежурства по столовой.</a:t>
            </a:r>
          </a:p>
          <a:p>
            <a:r>
              <a:rPr lang="ru-RU" b="1" i="1" dirty="0" smtClean="0"/>
              <a:t>Зона </a:t>
            </a:r>
            <a:r>
              <a:rPr lang="ru-RU" b="1" i="1" dirty="0"/>
              <a:t>активных игр: </a:t>
            </a:r>
            <a:r>
              <a:rPr lang="ru-RU" dirty="0"/>
              <a:t>военные, путешественники, строители, спортстмены-физкультурники, водители транспорта и др.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Средняя группа </a:t>
            </a:r>
            <a:r>
              <a:rPr lang="ru-RU" b="1" i="1" dirty="0" smtClean="0"/>
              <a:t>(4-5 лет)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Возрастные особенности:</a:t>
            </a:r>
          </a:p>
          <a:p>
            <a:r>
              <a:rPr lang="ru-RU" dirty="0"/>
              <a:t>В данном возрасте развивается наглядно-образное мышление, познавательная мотивация стимулирует активность речевого общения.</a:t>
            </a:r>
          </a:p>
          <a:p>
            <a:r>
              <a:rPr lang="ru-RU" dirty="0"/>
              <a:t>Развивается </a:t>
            </a:r>
            <a:r>
              <a:rPr lang="ru-RU" dirty="0" err="1"/>
              <a:t>конкурентность</a:t>
            </a:r>
            <a:r>
              <a:rPr lang="ru-RU" dirty="0"/>
              <a:t> и </a:t>
            </a:r>
            <a:r>
              <a:rPr lang="ru-RU" dirty="0" err="1"/>
              <a:t>соревновательность</a:t>
            </a:r>
            <a:r>
              <a:rPr lang="ru-RU" dirty="0"/>
              <a:t>.</a:t>
            </a:r>
          </a:p>
          <a:p>
            <a:r>
              <a:rPr lang="ru-RU" dirty="0"/>
              <a:t>В игровой деятельности появляются ролевые взаимодействия, происходит разделение на игровые и реальные ситуации.</a:t>
            </a:r>
          </a:p>
          <a:p>
            <a:r>
              <a:rPr lang="ru-RU" dirty="0" smtClean="0"/>
              <a:t>Двигательная </a:t>
            </a:r>
            <a:r>
              <a:rPr lang="ru-RU" dirty="0"/>
              <a:t>сфера характеризуется позитивными изменениями мелкой и крупной моторики, совершенствуется техническая сторона продуктивной деятельности.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/>
              <a:t>Требования к созданию предметно- </a:t>
            </a:r>
            <a:r>
              <a:rPr lang="ru-RU" b="1" u="sng" dirty="0" smtClean="0"/>
              <a:t>развивающего пространства</a:t>
            </a:r>
            <a:r>
              <a:rPr lang="ru-RU" b="1" u="sng" dirty="0"/>
              <a:t>:</a:t>
            </a:r>
          </a:p>
          <a:p>
            <a:pPr lvl="0"/>
            <a:r>
              <a:rPr lang="ru-RU" dirty="0" smtClean="0"/>
              <a:t>соответствие </a:t>
            </a:r>
            <a:r>
              <a:rPr lang="ru-RU" dirty="0"/>
              <a:t>принципу небольших полузамкнутых микропространств для игр подгруппами</a:t>
            </a:r>
          </a:p>
          <a:p>
            <a:pPr lvl="0"/>
            <a:r>
              <a:rPr lang="ru-RU" dirty="0"/>
              <a:t>обеспечение свободного перемещения детей и организации игрового пространства.</a:t>
            </a:r>
          </a:p>
          <a:p>
            <a:pPr lvl="0"/>
            <a:r>
              <a:rPr lang="ru-RU" dirty="0"/>
              <a:t>сочетание реалистичных игрушек и игрушек-заместителей, способствующих развитию творчества, воображения и познания.</a:t>
            </a:r>
          </a:p>
          <a:p>
            <a:pPr>
              <a:buNone/>
            </a:pPr>
            <a:r>
              <a:rPr lang="ru-RU" i="1" u="sng" dirty="0"/>
              <a:t>Рекомендуемые зоны детской деятельности: </a:t>
            </a:r>
            <a:endParaRPr lang="ru-RU" i="1" u="sng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Сюжетно-ролевые </a:t>
            </a:r>
            <a:r>
              <a:rPr lang="ru-RU" dirty="0"/>
              <a:t>игры: «Семья», «Больница», «Парикмахерская», «Супермаркет», «Почта», «Гараж», «Путешествие».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Уголки: книжный</a:t>
            </a:r>
            <a:r>
              <a:rPr lang="ru-RU" dirty="0"/>
              <a:t>, театрализованной деятельности, изобразительного творчества, конструирования, дидактических игр, музыкальный, физкультурный, природы и элементарного экспериментирования, путешествий, дежурства.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Зона активных </a:t>
            </a:r>
            <a:r>
              <a:rPr lang="ru-RU" dirty="0" smtClean="0"/>
              <a:t>игр: военные</a:t>
            </a:r>
            <a:r>
              <a:rPr lang="ru-RU" dirty="0"/>
              <a:t>, путешественники, строители спортстмены-физкультурники, водители транспорта и др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143404"/>
          </a:xfrm>
        </p:spPr>
        <p:txBody>
          <a:bodyPr>
            <a:noAutofit/>
          </a:bodyPr>
          <a:lstStyle/>
          <a:p>
            <a:pPr marL="1588" indent="357188" algn="ctr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raditional Arabic" pitchFamily="18" charset="-78"/>
              </a:rPr>
              <a:t>«Предметно – пространственная  среда ДОУ в соответствии с федеральными государственными требованиями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raditional Arabic" pitchFamily="18" charset="-78"/>
              </a:rPr>
              <a:t>»</a:t>
            </a:r>
          </a:p>
          <a:p>
            <a:pPr marL="1588" indent="357188" algn="r">
              <a:buNone/>
            </a:pPr>
            <a:endPara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Traditional Arabic" pitchFamily="18" charset="-78"/>
            </a:endParaRPr>
          </a:p>
          <a:p>
            <a:pPr marL="1588" indent="357188" algn="r"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д/с № 35</a:t>
            </a:r>
            <a:endPara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588" indent="357188" algn="r"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marL="1588" indent="357188" algn="r"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Зимова Елена Викторовна</a:t>
            </a:r>
          </a:p>
          <a:p>
            <a:pPr marL="1588" indent="357188" algn="ctr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raditional Arabic" pitchFamily="18" charset="-78"/>
              </a:rPr>
              <a:t>2012 год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Traditional Arabic" pitchFamily="18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Тема семинара</a:t>
            </a:r>
            <a:endParaRPr lang="ru-RU" sz="7200" u="sng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Старшая группа </a:t>
            </a:r>
            <a:r>
              <a:rPr lang="ru-RU" b="1" i="1" dirty="0" smtClean="0"/>
              <a:t>(5-6 лет)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/>
              <a:t>Возрастные особенности:</a:t>
            </a:r>
          </a:p>
          <a:p>
            <a:r>
              <a:rPr lang="ru-RU" dirty="0"/>
              <a:t>Достижения этого возраста характеризуется распределением ролей в игровой деятельности; структурированием игрового пространства, дальнейшим развитием изобразительной деятельности, отличающейся высокой продуктивностью.</a:t>
            </a:r>
          </a:p>
          <a:p>
            <a:r>
              <a:rPr lang="ru-RU" dirty="0"/>
              <a:t>Продолжает развиваться образное мышление, совершенствуется функция обобщения, что является основой словесно-логического мышления, формируется произвольность поведения и психических процессов.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Требования к созданию предметно- </a:t>
            </a:r>
            <a:r>
              <a:rPr lang="ru-RU" sz="3200" b="1" dirty="0" smtClean="0"/>
              <a:t>развивающего пространства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Мобильность и гибкость игровой среды, не навязывающей готовых сюжетов.</a:t>
            </a:r>
          </a:p>
          <a:p>
            <a:pPr lvl="0"/>
            <a:r>
              <a:rPr lang="ru-RU" dirty="0"/>
              <a:t>Наличие разнообразных центров развития (экспериментирования, художественного творчества и т.д.).</a:t>
            </a:r>
          </a:p>
          <a:p>
            <a:pPr lvl="0"/>
            <a:r>
              <a:rPr lang="ru-RU" dirty="0"/>
              <a:t>Предпочтение играм повышенного уровня сложности (развивающим, конструктивным, головоломкам и др.).</a:t>
            </a:r>
          </a:p>
          <a:p>
            <a:pPr lvl="0"/>
            <a:r>
              <a:rPr lang="ru-RU" dirty="0"/>
              <a:t>Учет гендерного подхода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Сюжетно-ролевые </a:t>
            </a:r>
            <a:r>
              <a:rPr lang="ru-RU" b="1" i="1" dirty="0"/>
              <a:t>игры: </a:t>
            </a:r>
            <a:r>
              <a:rPr lang="ru-RU" dirty="0"/>
              <a:t>«Семья», «Салон красоты», «Супермаркет», «Медицинский Центр», «Скорая помощь», «Дом моды», «Телевидение», «Почта», «Фотостудия», «Строители», «Путешественники-исследователи», «Цирк», «Театр».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Центры:</a:t>
            </a:r>
            <a:r>
              <a:rPr lang="ru-RU" dirty="0" smtClean="0"/>
              <a:t> художественного </a:t>
            </a:r>
            <a:r>
              <a:rPr lang="ru-RU" dirty="0"/>
              <a:t>творчества, книжный, дидактических и настольно-печатных игр, физкультурно-спортивный, природы и экспериментирования, краеведения, мини-музеи.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Зона </a:t>
            </a:r>
            <a:r>
              <a:rPr lang="ru-RU" b="1" i="1" dirty="0"/>
              <a:t>активных </a:t>
            </a:r>
            <a:r>
              <a:rPr lang="ru-RU" b="1" i="1" dirty="0" smtClean="0"/>
              <a:t>игр: </a:t>
            </a:r>
            <a:r>
              <a:rPr lang="ru-RU" dirty="0" smtClean="0"/>
              <a:t>военные</a:t>
            </a:r>
            <a:r>
              <a:rPr lang="ru-RU" dirty="0"/>
              <a:t>, спасатели, ГИБДД, путешественники, строители, спортстмены-физкультурники и др.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Подготовительная к школе группа  </a:t>
            </a:r>
            <a:r>
              <a:rPr lang="ru-RU" b="1" i="1" dirty="0" smtClean="0"/>
              <a:t>(6-7 лет)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Возрастные особенности:</a:t>
            </a:r>
          </a:p>
          <a:p>
            <a:r>
              <a:rPr lang="ru-RU" dirty="0"/>
              <a:t>В данном возрасте дети обладают высоким уровнем познавательного и личностного развития.</a:t>
            </a:r>
          </a:p>
          <a:p>
            <a:r>
              <a:rPr lang="ru-RU" dirty="0"/>
              <a:t>Игровые действия детей становятся более сложными (проигрываются разнообразные жизненные ситуации), в связи с этим игровое пространство усложняется.</a:t>
            </a:r>
          </a:p>
          <a:p>
            <a:r>
              <a:rPr lang="ru-RU" dirty="0"/>
              <a:t>Продолжает развиваться воображение, произвольность, внимание, речевое общение, навыки обобщения и рассуждения, формируется абстрактное мышление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Активно </a:t>
            </a:r>
            <a:r>
              <a:rPr lang="ru-RU" dirty="0"/>
              <a:t>развиваются разные виды творчества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/>
              <a:t>Требования к созданию предметно- </a:t>
            </a:r>
            <a:r>
              <a:rPr lang="ru-RU" sz="3600" b="1" u="sng" dirty="0" smtClean="0"/>
              <a:t>развивающего пространства: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Высокая мобильность и возможность самостоятельного моделирования детьми игрового пространства (использование продуктов детской деятельности).</a:t>
            </a:r>
          </a:p>
          <a:p>
            <a:pPr lvl="0"/>
            <a:r>
              <a:rPr lang="ru-RU" dirty="0"/>
              <a:t>Создание условий для развития творчества, воображения, самовыражения и самореализации ребенка.</a:t>
            </a:r>
          </a:p>
          <a:p>
            <a:pPr lvl="0"/>
            <a:r>
              <a:rPr lang="ru-RU" dirty="0"/>
              <a:t>Тематическое разнообразие центров, направленных на развитие познавательной активности и произвольности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Сюжетно-ролевые </a:t>
            </a:r>
            <a:r>
              <a:rPr lang="ru-RU" b="1" i="1" dirty="0"/>
              <a:t>игры</a:t>
            </a:r>
            <a:r>
              <a:rPr lang="ru-RU" b="1" i="1" dirty="0" smtClean="0"/>
              <a:t>: </a:t>
            </a:r>
            <a:r>
              <a:rPr lang="ru-RU" dirty="0" smtClean="0"/>
              <a:t>«</a:t>
            </a:r>
            <a:r>
              <a:rPr lang="ru-RU" dirty="0"/>
              <a:t>Торговый центр», «Скорая Помощь», «Ветеринарная лечебница», «Дом Моды», «Фотостудия», «Школа», «Бюро путешествий», «Почта», «Космос» и др.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Центры:</a:t>
            </a:r>
            <a:r>
              <a:rPr lang="ru-RU" dirty="0" smtClean="0"/>
              <a:t> экспериментально-исследовательской  и проектной </a:t>
            </a:r>
            <a:r>
              <a:rPr lang="ru-RU" dirty="0"/>
              <a:t>деятельности, художественного творчества, театрализованной деятельности и др.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Мини-музеи</a:t>
            </a:r>
            <a:r>
              <a:rPr lang="ru-RU" dirty="0"/>
              <a:t>, библиотека, планетарий.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Зона </a:t>
            </a:r>
            <a:r>
              <a:rPr lang="ru-RU" b="1" i="1" dirty="0"/>
              <a:t>активных </a:t>
            </a:r>
            <a:r>
              <a:rPr lang="ru-RU" b="1" i="1" dirty="0" smtClean="0"/>
              <a:t>игр: </a:t>
            </a:r>
            <a:r>
              <a:rPr lang="ru-RU" dirty="0" smtClean="0"/>
              <a:t>военные</a:t>
            </a:r>
            <a:r>
              <a:rPr lang="ru-RU" dirty="0"/>
              <a:t>, спасатели, строители, </a:t>
            </a:r>
            <a:r>
              <a:rPr lang="ru-RU" dirty="0" smtClean="0"/>
              <a:t>спортсмены- </a:t>
            </a:r>
            <a:r>
              <a:rPr lang="ru-RU" dirty="0"/>
              <a:t>олимпийцы, ГИБДД, архитекторы-конструкторы.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fontScale="47500" lnSpcReduction="20000"/>
          </a:bodyPr>
          <a:lstStyle/>
          <a:p>
            <a:pPr marL="1588" indent="357188" algn="ctr">
              <a:buNone/>
            </a:pPr>
            <a:r>
              <a:rPr lang="ru-RU" sz="5100" b="1" u="sng" dirty="0"/>
              <a:t>Д</a:t>
            </a:r>
            <a:r>
              <a:rPr lang="ru-RU" sz="5100" b="1" u="sng" dirty="0" smtClean="0"/>
              <a:t>окументы, методические рекомендации </a:t>
            </a:r>
            <a:r>
              <a:rPr lang="ru-RU" sz="5100" b="1" u="sng" dirty="0"/>
              <a:t>и </a:t>
            </a:r>
            <a:r>
              <a:rPr lang="ru-RU" sz="5100" b="1" u="sng" dirty="0" smtClean="0"/>
              <a:t>литература, использованные </a:t>
            </a:r>
            <a:r>
              <a:rPr lang="ru-RU" sz="5100" b="1" u="sng" dirty="0"/>
              <a:t>при составлении </a:t>
            </a:r>
            <a:r>
              <a:rPr lang="ru-RU" sz="5100" b="1" u="sng" dirty="0" smtClean="0"/>
              <a:t>презентации</a:t>
            </a:r>
            <a:endParaRPr lang="ru-RU" sz="5100" b="1" dirty="0"/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Федеральные государственные требования к структуре основной общеобразовательной программе дошкольного образования (приказ Минобрнауки № 655 от 23.11.2009 года)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Санитарно-эпидемиологические правила и нормативы "Санитарно-эпидемиологические требования к устройству, содержанию и организации режима работы в дошкольных организациях. </a:t>
            </a:r>
            <a:r>
              <a:rPr lang="ru-RU" dirty="0" err="1"/>
              <a:t>СанПиН</a:t>
            </a:r>
            <a:r>
              <a:rPr lang="ru-RU" dirty="0"/>
              <a:t> 2.4.1.2660-10", утв. постановлением Главного государственного санитарного врача России от 22.07.2010 № 91;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Концепция дошкольного воспитания (авторы В.В. Давыдов, В.А. Петровский, 1989 г.).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Федеральные государственные требования к созданию предметной развивающей среды, обеспечивающие реализацию основной общеобразовательной программы дошкольного образования.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Методические рекомендации по предметно-развивающей среде в детском саду (сост. ОМЦ ЦОУО, 2010г.)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Перечень оборудования, учебно-методических и игровых материалов для ДОУ. 1-я и 2-я группы раннего возраста (под ред. Гогоберидзе А.Г., 2008г.)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Перечень оборудования, учебно-методических и игровых материалов для ДОУ. 1-я и 2-я младшие группы, Средняя группа, Старшая группа, Подготовительная группа (под ред. Гогоберидзе А.Г., 2008г.)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Журнал «Старший воспитатель»,2011 г., рубрика «Формируем предметно-развивающую среду».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"Дошкольное воспитание" № 12 \2010, рубрика "Предметно-развивающая среда",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"Дошкольное воспитание" № 3\2011, рубрика "Предметно-развивающая среда"</a:t>
            </a:r>
          </a:p>
          <a:p>
            <a:pPr marL="268288" lvl="0" indent="-268288">
              <a:buFont typeface="+mj-lt"/>
              <a:buAutoNum type="arabicPeriod"/>
            </a:pPr>
            <a:r>
              <a:rPr lang="ru-RU" dirty="0"/>
              <a:t>Методические рекомендации по организации предметно-развивающей среды можно найти на портале ЦОУО ДО г.Москвы в разделе «Руководителям дошкольных образовательных учреждений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темы: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88" indent="357188" algn="just">
              <a:buNone/>
            </a:pPr>
            <a:r>
              <a:rPr lang="ru-RU" sz="2000" dirty="0" smtClean="0"/>
              <a:t>В системе дошкольного образования чрезвычайно актуальной становится проблема гуманизации образовательной среды, обеспечивающей условия целостного развития каждого ребенка на основе гуманно-личностного подхода в воспитании. Создание вокруг ребенка гуманной развивающей среды и психологической атмосферы заботы, безопасности, сотрудничества и любви способствует обеспечению максимально благоприятных условий для реализации основных идей гуманно – личностного подхода. На современном этапе проблема гуманизации образовательной среды в ДОУ может рассматриваться как одна из основополагающих.</a:t>
            </a:r>
          </a:p>
          <a:p>
            <a:pPr marL="1588" indent="357188">
              <a:buNone/>
            </a:pPr>
            <a:r>
              <a:rPr lang="ru-RU" sz="2000" i="1" u="sng" dirty="0" smtClean="0"/>
              <a:t>Образовательная среда включает 4 компонента:</a:t>
            </a:r>
          </a:p>
          <a:p>
            <a:pPr marL="1588" indent="357188">
              <a:buFont typeface="+mj-lt"/>
              <a:buAutoNum type="arabicPeriod"/>
            </a:pPr>
            <a:r>
              <a:rPr lang="ru-RU" sz="2000" dirty="0" smtClean="0"/>
              <a:t>Субъект образовательного процесса</a:t>
            </a:r>
          </a:p>
          <a:p>
            <a:pPr marL="1588" indent="357188">
              <a:buFont typeface="+mj-lt"/>
              <a:buAutoNum type="arabicPeriod"/>
            </a:pPr>
            <a:r>
              <a:rPr lang="ru-RU" sz="2000" dirty="0" smtClean="0"/>
              <a:t>Социальный </a:t>
            </a:r>
          </a:p>
          <a:p>
            <a:pPr marL="1588" indent="357188">
              <a:buFont typeface="+mj-lt"/>
              <a:buAutoNum type="arabicPeriod"/>
            </a:pPr>
            <a:r>
              <a:rPr lang="ru-RU" sz="2000" dirty="0" smtClean="0"/>
              <a:t>Предметно-развивающий</a:t>
            </a:r>
          </a:p>
          <a:p>
            <a:pPr marL="1588" indent="357188">
              <a:buFont typeface="+mj-lt"/>
              <a:buAutoNum type="arabicPeriod"/>
            </a:pPr>
            <a:r>
              <a:rPr lang="ru-RU" sz="2000" dirty="0" smtClean="0"/>
              <a:t>Технологический </a:t>
            </a:r>
            <a:endParaRPr lang="ru-RU" sz="20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>
            <a:normAutofit/>
          </a:bodyPr>
          <a:lstStyle/>
          <a:p>
            <a:pPr marL="0" indent="358775" algn="ctr">
              <a:buNone/>
            </a:pPr>
            <a:r>
              <a:rPr lang="ru-RU" sz="2000" b="1" dirty="0" smtClean="0"/>
              <a:t>Министерство образования и науки Российской Федерации</a:t>
            </a:r>
          </a:p>
          <a:p>
            <a:pPr marL="0" indent="358775" algn="ctr">
              <a:buNone/>
            </a:pPr>
            <a:endParaRPr lang="ru-RU" sz="2000" b="1" dirty="0" smtClean="0"/>
          </a:p>
          <a:p>
            <a:pPr marL="0" indent="358775" algn="ctr">
              <a:buNone/>
            </a:pPr>
            <a:r>
              <a:rPr lang="ru-RU" sz="2000" b="1" dirty="0" smtClean="0"/>
              <a:t>Приказ от 20 июля 2011 года № 2151</a:t>
            </a:r>
          </a:p>
          <a:p>
            <a:pPr marL="0" indent="358775" algn="ctr">
              <a:buNone/>
            </a:pPr>
            <a:endParaRPr lang="ru-RU" sz="2000" b="1" i="1" dirty="0" smtClean="0"/>
          </a:p>
          <a:p>
            <a:pPr marL="0" indent="358775" algn="ctr">
              <a:buNone/>
            </a:pPr>
            <a:r>
              <a:rPr lang="ru-RU" sz="2000" b="1" i="1" dirty="0" smtClean="0"/>
              <a:t>Об утверждении федеральных государственных требований к условиям реализации основной общеобразовательной программы дошкольного образования</a:t>
            </a:r>
          </a:p>
          <a:p>
            <a:pPr marL="0" indent="358775">
              <a:buNone/>
            </a:pPr>
            <a:endParaRPr lang="ru-RU" sz="2000" dirty="0" smtClean="0"/>
          </a:p>
          <a:p>
            <a:pPr marL="0" indent="358775">
              <a:buNone/>
            </a:pPr>
            <a:r>
              <a:rPr lang="ru-RU" sz="2000" i="1" u="sng" dirty="0" smtClean="0"/>
              <a:t>Настоящие требования включают 7 групп требований: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кадровому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материально-техническому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учебно-материальному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медико-социальному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информационно-методическому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психолого-педагогическому обеспечению</a:t>
            </a:r>
          </a:p>
          <a:p>
            <a:pPr marL="0" indent="358775">
              <a:buFont typeface="+mj-lt"/>
              <a:buAutoNum type="arabicPeriod"/>
            </a:pPr>
            <a:r>
              <a:rPr lang="ru-RU" sz="2000" dirty="0" smtClean="0"/>
              <a:t>Требования к финансовому обеспечению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Пространство современного детского сада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714348" y="1500174"/>
          <a:ext cx="742955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143272" cy="235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Развивающее пространство</a:t>
            </a:r>
            <a:endParaRPr lang="ru-RU" sz="4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50017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Групповые комнаты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DSC0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14554"/>
            <a:ext cx="3214678" cy="2411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5918" y="350043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Музыкальный зал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DSC00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71942"/>
            <a:ext cx="3286116" cy="2464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71868" y="52863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Зал физической культуры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58259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Витальное пространство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Содержимое 5" descr="DSC00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2643206" cy="1982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00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929066"/>
            <a:ext cx="2643206" cy="1982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DSC00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142984"/>
            <a:ext cx="2643174" cy="1982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DSC00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857628"/>
            <a:ext cx="2928926" cy="2196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8596" y="335756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Спальни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35756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Раздевалки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621508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Медицинский кабинет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621508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Умывальные комнаты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6834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Административно – хозяйственное пространство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00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2786082" cy="2089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0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2928958" cy="2196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0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857628"/>
            <a:ext cx="2928958" cy="2196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2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86190"/>
            <a:ext cx="3000396" cy="2250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8" y="335756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Кабинет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руководителя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35756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Методический кабинет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607220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Кухня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Прачечная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Коммуникативное пространство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DSC002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4506388" cy="337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8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Коридоры, лестницы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1718</Words>
  <Application>Microsoft Office PowerPoint</Application>
  <PresentationFormat>Экран (4:3)</PresentationFormat>
  <Paragraphs>159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Тема Office</vt:lpstr>
      <vt:lpstr>Техническая</vt:lpstr>
      <vt:lpstr>Открытая</vt:lpstr>
      <vt:lpstr>Поток</vt:lpstr>
      <vt:lpstr>Трек</vt:lpstr>
      <vt:lpstr>Бумажная</vt:lpstr>
      <vt:lpstr>Аспект</vt:lpstr>
      <vt:lpstr>Официальная</vt:lpstr>
      <vt:lpstr>Изящная</vt:lpstr>
      <vt:lpstr>1_Открытая</vt:lpstr>
      <vt:lpstr>Апекс</vt:lpstr>
      <vt:lpstr>Детский сад № 35  «Солнышко» Рад приветствовать  своих гостей!</vt:lpstr>
      <vt:lpstr>Тема семинара</vt:lpstr>
      <vt:lpstr>Актуальность темы:</vt:lpstr>
      <vt:lpstr>Слайд 4</vt:lpstr>
      <vt:lpstr>Пространство современного детского сада</vt:lpstr>
      <vt:lpstr>Развивающее пространство</vt:lpstr>
      <vt:lpstr>Витальное пространство</vt:lpstr>
      <vt:lpstr>Административно – хозяйственное пространство</vt:lpstr>
      <vt:lpstr>Коммуникативное пространство</vt:lpstr>
      <vt:lpstr>Слайд 10</vt:lpstr>
      <vt:lpstr>Слайд 11</vt:lpstr>
      <vt:lpstr>Слайд 12</vt:lpstr>
      <vt:lpstr>Центры развития активности детей в групповых помещениях </vt:lpstr>
      <vt:lpstr>Группа раннего возраста  (1,5 – 3 года)</vt:lpstr>
      <vt:lpstr>Требования к созданию предметно- развивающего пространства:</vt:lpstr>
      <vt:lpstr>II младшая группа (3-4 года)</vt:lpstr>
      <vt:lpstr>Слайд 17</vt:lpstr>
      <vt:lpstr>Средняя группа (4-5 лет)</vt:lpstr>
      <vt:lpstr>Слайд 19</vt:lpstr>
      <vt:lpstr>Старшая группа (5-6 лет)</vt:lpstr>
      <vt:lpstr>Требования к созданию предметно- развивающего пространства</vt:lpstr>
      <vt:lpstr>Подготовительная к школе группа  (6-7 лет)</vt:lpstr>
      <vt:lpstr>Требования к созданию предметно- развивающего пространства: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 35  «Солнышко» Рад приветствовать  своих гостей</dc:title>
  <dc:creator>мы</dc:creator>
  <cp:lastModifiedBy>мы</cp:lastModifiedBy>
  <cp:revision>43</cp:revision>
  <dcterms:created xsi:type="dcterms:W3CDTF">2012-02-27T15:15:29Z</dcterms:created>
  <dcterms:modified xsi:type="dcterms:W3CDTF">2012-03-01T16:18:09Z</dcterms:modified>
</cp:coreProperties>
</file>