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6" r:id="rId12"/>
    <p:sldId id="267" r:id="rId13"/>
    <p:sldId id="264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66"/>
    <a:srgbClr val="8000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CB3E-C1CA-487B-ACBC-3D637B616E90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60D4-191E-4BC1-854E-965D04740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1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5571-BAC8-4C35-A7AF-824FF0EBA502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D011-6D6B-4A91-ADFA-1FB9F1F5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310A-2DCB-4D55-8BEB-5E3C3ECFEECD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BDD7-EDDC-4EE1-83C5-7A8CC5E58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4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9ED2-579B-4BE5-BE2D-85774D9862CD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B25B-C684-46A9-9C02-77050FF94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6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C0AA-5390-4BEF-961C-EBBE5DA23C4A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74F0-9401-4EE3-9463-385ED5B54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7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A771-DB64-468B-B7D1-F39D349B6CA0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D1FD-2EF4-485A-876C-38DA788A6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2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17A4-AB46-46B6-9212-357A49B42D06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B67B-32DC-4A7D-AB0F-8BF59BE1F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0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0E49-A9F0-4840-8D3D-629B3504C5E7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A0D3-7291-435E-BC05-95963BD8E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5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12E1-C34E-4562-B3CA-65C1416B406B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941E-4A59-4701-9CF1-87313354F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4D74-E1E3-4CAE-92C3-EFB10FAB072E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634F-F22B-4260-8BE7-FF10B0988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7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8F55-8209-4C9D-89C0-8B55DDF67CD7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016A-680D-4E8C-A158-B182D6BE7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145844-DDC9-4D50-803F-7BA712380ED6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BDB79F-7B81-4BBD-8E09-B674A241D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lnet.ee/gallery/konkurs2010_366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литературного чтения </a:t>
            </a:r>
            <a:b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3 классе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800080"/>
                </a:solidFill>
              </a:rPr>
              <a:t>Тимошенко В.В.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800080"/>
                </a:solidFill>
              </a:rPr>
              <a:t>МБОУ СОШ «Загорские дали»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800080"/>
                </a:solidFill>
              </a:rPr>
              <a:t>Сергиево – Посадского района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800080"/>
                </a:solidFill>
              </a:rPr>
              <a:t>Московской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Словарная работа</a:t>
            </a:r>
            <a:br>
              <a:rPr lang="ru-RU" dirty="0" smtClean="0">
                <a:solidFill>
                  <a:srgbClr val="660066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253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МАРТЫШКА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</a:t>
            </a:r>
            <a:r>
              <a:rPr lang="ru-RU" sz="2400" dirty="0" smtClean="0">
                <a:solidFill>
                  <a:srgbClr val="FF0066"/>
                </a:solidFill>
                <a:hlinkClick r:id="" action="ppaction://noaction"/>
              </a:rPr>
              <a:t>маленькая обезьянка</a:t>
            </a:r>
            <a:endParaRPr lang="ru-RU" sz="2400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ДЮЖИНА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12</a:t>
            </a:r>
            <a:endParaRPr lang="ru-RU" sz="2400" i="1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ПОЛДЮЖИНЫ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6</a:t>
            </a:r>
            <a:endParaRPr lang="ru-RU" sz="2400" i="1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ТЕМЯ 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— верхняя часть головы</a:t>
            </a:r>
            <a:endParaRPr lang="ru-RU" sz="2400" i="1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НАНИЖАЕТ 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— оденет подряд на нитку, проволоку</a:t>
            </a:r>
            <a:endParaRPr lang="ru-RU" sz="2400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К ХУДУ КЛОНИТ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к плохому клонит</a:t>
            </a:r>
            <a:endParaRPr lang="ru-RU" sz="2400" i="1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ПОЗНАТНЕЙ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знать — в буржуазно-дворянском обществе: высший слой привилегированного класса</a:t>
            </a:r>
            <a:r>
              <a:rPr lang="ru-RU" sz="2400" i="1" dirty="0" smtClean="0">
                <a:solidFill>
                  <a:srgbClr val="FF0066"/>
                </a:solidFill>
              </a:rPr>
              <a:t>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НЕВЕЖДА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необразованный, несведущий человек</a:t>
            </a:r>
            <a:endParaRPr lang="ru-RU" sz="2400" i="1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НЕВЕЖА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грубый невоспитанный человек</a:t>
            </a:r>
            <a:endParaRPr lang="ru-RU" sz="2400" dirty="0" smtClean="0">
              <a:solidFill>
                <a:srgbClr val="FF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0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296144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Вопросы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800000"/>
                </a:solidFill>
              </a:rPr>
              <a:t>Почему Крылов выбрал для своей басни именно мартышку?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800000"/>
                </a:solidFill>
              </a:rPr>
              <a:t>Обратите внимание на те действия, которые совершала мартышка с очками.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800000"/>
                </a:solidFill>
              </a:rPr>
              <a:t>А как обычно пользуются очками?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800000"/>
                </a:solidFill>
              </a:rPr>
              <a:t>Прочитайте выразительно. Как она применяла очки.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800000"/>
                </a:solidFill>
              </a:rPr>
              <a:t>Почему Мартышка решила, что люди её обманули?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800000"/>
                </a:solidFill>
              </a:rPr>
              <a:t>В чём комичность ситуации?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800000"/>
                </a:solidFill>
              </a:rPr>
              <a:t>Какова мораль басни?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800000"/>
                </a:solidFill>
              </a:rPr>
              <a:t>Какие недостатки высмеиваются в басне?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1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Чем различаются слова «невежда» и «невежа»?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ru-RU" dirty="0" smtClean="0">
                <a:solidFill>
                  <a:srgbClr val="800080"/>
                </a:solidFill>
              </a:rPr>
              <a:t>Невежа – грубый, невоспитанный человек.</a:t>
            </a:r>
          </a:p>
          <a:p>
            <a:endParaRPr lang="ru-RU" dirty="0">
              <a:solidFill>
                <a:srgbClr val="800080"/>
              </a:solidFill>
            </a:endParaRPr>
          </a:p>
          <a:p>
            <a:r>
              <a:rPr lang="ru-RU" dirty="0" smtClean="0">
                <a:solidFill>
                  <a:srgbClr val="800080"/>
                </a:solidFill>
              </a:rPr>
              <a:t>Невежда – необразованный, несведущий, </a:t>
            </a:r>
            <a:r>
              <a:rPr lang="ru-RU" dirty="0">
                <a:solidFill>
                  <a:srgbClr val="800080"/>
                </a:solidFill>
              </a:rPr>
              <a:t>м</a:t>
            </a:r>
            <a:r>
              <a:rPr lang="ru-RU" dirty="0" smtClean="0">
                <a:solidFill>
                  <a:srgbClr val="800080"/>
                </a:solidFill>
              </a:rPr>
              <a:t>алограмотный человек.</a:t>
            </a:r>
            <a:endParaRPr lang="ru-RU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Домашнее задание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80008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800080"/>
                </a:solidFill>
              </a:rPr>
              <a:t>С.134-135, наизусть</a:t>
            </a:r>
            <a:endParaRPr lang="ru-RU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440160"/>
          </a:xfrm>
        </p:spPr>
        <p:txBody>
          <a:bodyPr/>
          <a:lstStyle/>
          <a:p>
            <a:r>
              <a:rPr lang="ru-RU" dirty="0" smtClean="0">
                <a:solidFill>
                  <a:srgbClr val="800080"/>
                </a:solidFill>
              </a:rPr>
              <a:t>Источники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Речевая разминка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http://www.solnet.ee/gallery/konkurs2010_366.html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8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Речевая разминка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204864"/>
            <a:ext cx="4896544" cy="3921299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800080"/>
                </a:solidFill>
              </a:rPr>
              <a:t>Ваня - </a:t>
            </a:r>
            <a:r>
              <a:rPr lang="ru-RU" sz="3600" dirty="0">
                <a:solidFill>
                  <a:srgbClr val="800080"/>
                </a:solidFill>
              </a:rPr>
              <a:t>Ваня простота</a:t>
            </a:r>
            <a:br>
              <a:rPr lang="ru-RU" sz="3600" dirty="0">
                <a:solidFill>
                  <a:srgbClr val="800080"/>
                </a:solidFill>
              </a:rPr>
            </a:br>
            <a:r>
              <a:rPr lang="ru-RU" sz="3600" dirty="0">
                <a:solidFill>
                  <a:srgbClr val="800080"/>
                </a:solidFill>
              </a:rPr>
              <a:t>Купил лошадь без хвоста.</a:t>
            </a:r>
            <a:br>
              <a:rPr lang="ru-RU" sz="3600" dirty="0">
                <a:solidFill>
                  <a:srgbClr val="800080"/>
                </a:solidFill>
              </a:rPr>
            </a:br>
            <a:r>
              <a:rPr lang="ru-RU" sz="3600" dirty="0">
                <a:solidFill>
                  <a:srgbClr val="800080"/>
                </a:solidFill>
              </a:rPr>
              <a:t>Сел задом наперед</a:t>
            </a:r>
            <a:br>
              <a:rPr lang="ru-RU" sz="3600" dirty="0">
                <a:solidFill>
                  <a:srgbClr val="800080"/>
                </a:solidFill>
              </a:rPr>
            </a:br>
            <a:r>
              <a:rPr lang="ru-RU" sz="3600" dirty="0">
                <a:solidFill>
                  <a:srgbClr val="800080"/>
                </a:solidFill>
              </a:rPr>
              <a:t>И поехал в огород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97" y="2492896"/>
            <a:ext cx="3649721" cy="2664296"/>
          </a:xfrm>
        </p:spPr>
      </p:pic>
    </p:spTree>
    <p:extLst>
      <p:ext uri="{BB962C8B-B14F-4D97-AF65-F5344CB8AC3E}">
        <p14:creationId xmlns:p14="http://schemas.microsoft.com/office/powerpoint/2010/main" val="68763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800080"/>
                </a:solidFill>
              </a:rPr>
              <a:t>Крылов</a:t>
            </a:r>
          </a:p>
          <a:p>
            <a:pPr algn="ctr"/>
            <a:r>
              <a:rPr lang="ru-RU" sz="4400" b="1" dirty="0" smtClean="0">
                <a:solidFill>
                  <a:srgbClr val="800080"/>
                </a:solidFill>
              </a:rPr>
              <a:t> </a:t>
            </a:r>
            <a:r>
              <a:rPr lang="ru-RU" sz="4400" b="1" dirty="0">
                <a:solidFill>
                  <a:srgbClr val="800080"/>
                </a:solidFill>
              </a:rPr>
              <a:t>Иван</a:t>
            </a:r>
          </a:p>
          <a:p>
            <a:pPr algn="ctr"/>
            <a:r>
              <a:rPr lang="ru-RU" sz="4400" b="1" dirty="0" smtClean="0">
                <a:solidFill>
                  <a:srgbClr val="800080"/>
                </a:solidFill>
              </a:rPr>
              <a:t>Андреевич</a:t>
            </a:r>
            <a:endParaRPr lang="ru-RU" sz="4400" b="1" dirty="0">
              <a:solidFill>
                <a:srgbClr val="800080"/>
              </a:solidFill>
            </a:endParaRPr>
          </a:p>
          <a:p>
            <a:pPr algn="ctr"/>
            <a:endParaRPr lang="ru-RU" sz="2400" b="1" dirty="0" smtClean="0">
              <a:solidFill>
                <a:srgbClr val="660066"/>
              </a:solidFill>
            </a:endParaRPr>
          </a:p>
          <a:p>
            <a:pPr algn="ctr"/>
            <a:endParaRPr lang="ru-RU" sz="2400" b="1" dirty="0">
              <a:solidFill>
                <a:srgbClr val="66006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1769- </a:t>
            </a:r>
            <a:r>
              <a:rPr lang="ru-RU" sz="2400" b="1" dirty="0">
                <a:solidFill>
                  <a:srgbClr val="660066"/>
                </a:solidFill>
              </a:rPr>
              <a:t>1844</a:t>
            </a:r>
          </a:p>
          <a:p>
            <a:endParaRPr lang="ru-RU" dirty="0"/>
          </a:p>
        </p:txBody>
      </p:sp>
      <p:pic>
        <p:nvPicPr>
          <p:cNvPr id="5" name="Содержимое 4" descr="pk_120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5936" y="1340768"/>
            <a:ext cx="4713201" cy="52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412776"/>
            <a:ext cx="6400800" cy="1752600"/>
          </a:xfrm>
        </p:spPr>
        <p:txBody>
          <a:bodyPr/>
          <a:lstStyle/>
          <a:p>
            <a:pPr algn="just"/>
            <a:r>
              <a:rPr lang="ru-RU" sz="2800" b="1" dirty="0">
                <a:solidFill>
                  <a:srgbClr val="660066"/>
                </a:solidFill>
              </a:rPr>
              <a:t>Родился в 1769 в Москве, в семье армейского офицера. Мать его была простая женщина, «без всякого образования, но умная от природы». Отец, Андрей Прохорович, очень любил читать и привил свою любовь сыну. Он сам выучил мальчика чтению и письму и оставил ему в наследство сундук книг. Ивану Андреевичу шел десятый год, когда умер отец. Семья, и без того небогатая, осталась без всяких средств к существованию.</a:t>
            </a:r>
            <a:endParaRPr lang="ru-RU" sz="2800" dirty="0">
              <a:solidFill>
                <a:srgbClr val="66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73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660066"/>
                </a:solidFill>
              </a:rPr>
              <a:t>Памятник И.А.Крылову в Летнем саду</a:t>
            </a:r>
          </a:p>
          <a:p>
            <a:endParaRPr lang="ru-RU" dirty="0"/>
          </a:p>
        </p:txBody>
      </p:sp>
      <p:pic>
        <p:nvPicPr>
          <p:cNvPr id="5" name="Picture 3" descr="krilov_pamyatni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9952" y="1087917"/>
            <a:ext cx="4248472" cy="566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13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Что такое басня? </a:t>
            </a:r>
            <a:r>
              <a:rPr lang="ru-RU" dirty="0" smtClean="0">
                <a:solidFill>
                  <a:srgbClr val="800080"/>
                </a:solidFill>
              </a:rPr>
              <a:t/>
            </a:r>
            <a:br>
              <a:rPr lang="ru-RU" dirty="0" smtClean="0">
                <a:solidFill>
                  <a:srgbClr val="800080"/>
                </a:solidFill>
              </a:rPr>
            </a:br>
            <a:endParaRPr lang="ru-RU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45365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660066"/>
                </a:solidFill>
              </a:rPr>
              <a:t>Басня — краткий рассказ, чаще всего в стихах, главным образом сатирического характера. Цель басни — осмеяние человеческих пороков, недостатков общественной жизни. В начале басни иногда бывает вступление, подготавливающее читателя к дальнейшему изложению. В конце басни обычно дается "мораль". Персонажи басни чаще всего — животные, птицы, рыбы, растения. Язык басни всегда простой. </a:t>
            </a:r>
            <a:r>
              <a:rPr lang="en-US" sz="2800" b="1" dirty="0" smtClean="0">
                <a:solidFill>
                  <a:srgbClr val="660066"/>
                </a:solidFill>
              </a:rPr>
              <a:t/>
            </a:r>
            <a:br>
              <a:rPr lang="en-US" sz="2800" b="1" dirty="0" smtClean="0">
                <a:solidFill>
                  <a:srgbClr val="660066"/>
                </a:solidFill>
              </a:rPr>
            </a:br>
            <a:r>
              <a:rPr lang="en-US" sz="2800" b="1" dirty="0" smtClean="0">
                <a:solidFill>
                  <a:srgbClr val="660066"/>
                </a:solidFill>
              </a:rPr>
              <a:t/>
            </a:r>
            <a:br>
              <a:rPr lang="en-US" sz="2800" b="1" dirty="0" smtClean="0">
                <a:solidFill>
                  <a:srgbClr val="660066"/>
                </a:solidFill>
              </a:rPr>
            </a:br>
            <a:r>
              <a:rPr lang="ru-RU" sz="2800" b="1" dirty="0" smtClean="0">
                <a:solidFill>
                  <a:srgbClr val="660066"/>
                </a:solidFill>
              </a:rPr>
              <a:t>Мораль — название заключительных строк басни с нравоучительным выводом</a:t>
            </a: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17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Цель написания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3240360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FFFF00"/>
                </a:solidFill>
              </a:rPr>
              <a:t>А) высмеять пороки людей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Б) научить правильному поведению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В) показать пример для подражания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Г) рассмешить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2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.A.Krylov+-+Martyshka+i+ochki_(mp3top100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312" y="5589240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78168"/>
            <a:ext cx="4865762" cy="3655087"/>
          </a:xfrm>
        </p:spPr>
      </p:pic>
    </p:spTree>
    <p:extLst>
      <p:ext uri="{BB962C8B-B14F-4D97-AF65-F5344CB8AC3E}">
        <p14:creationId xmlns:p14="http://schemas.microsoft.com/office/powerpoint/2010/main" val="10152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43</TotalTime>
  <Words>341</Words>
  <Application>Microsoft Office PowerPoint</Application>
  <PresentationFormat>Экран (4:3)</PresentationFormat>
  <Paragraphs>49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11</vt:lpstr>
      <vt:lpstr>Урок литературного чтения  в 3 классе</vt:lpstr>
      <vt:lpstr>Речевая разминка</vt:lpstr>
      <vt:lpstr>Презентация PowerPoint</vt:lpstr>
      <vt:lpstr>Презентация PowerPoint</vt:lpstr>
      <vt:lpstr>Презентация PowerPoint</vt:lpstr>
      <vt:lpstr> Что такое басня?  </vt:lpstr>
      <vt:lpstr>Басня — краткий рассказ, чаще всего в стихах, главным образом сатирического характера. Цель басни — осмеяние человеческих пороков, недостатков общественной жизни. В начале басни иногда бывает вступление, подготавливающее читателя к дальнейшему изложению. В конце басни обычно дается "мораль". Персонажи басни чаще всего — животные, птицы, рыбы, растения. Язык басни всегда простой.   Мораль — название заключительных строк басни с нравоучительным выводом </vt:lpstr>
      <vt:lpstr>Цель написания</vt:lpstr>
      <vt:lpstr>Презентация PowerPoint</vt:lpstr>
      <vt:lpstr>Словарная работа </vt:lpstr>
      <vt:lpstr>Вопросы</vt:lpstr>
      <vt:lpstr>Чем различаются слова «невежда» и «невежа»?</vt:lpstr>
      <vt:lpstr>Домашнее задание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 в 3 классе</dc:title>
  <dc:creator>SWork</dc:creator>
  <cp:lastModifiedBy>SWork</cp:lastModifiedBy>
  <cp:revision>15</cp:revision>
  <dcterms:created xsi:type="dcterms:W3CDTF">2013-11-17T15:52:32Z</dcterms:created>
  <dcterms:modified xsi:type="dcterms:W3CDTF">2013-11-17T16:43:44Z</dcterms:modified>
</cp:coreProperties>
</file>