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0" r:id="rId1"/>
  </p:sldMasterIdLst>
  <p:notesMasterIdLst>
    <p:notesMasterId r:id="rId39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95" r:id="rId10"/>
    <p:sldId id="268" r:id="rId11"/>
    <p:sldId id="270" r:id="rId12"/>
    <p:sldId id="271" r:id="rId13"/>
    <p:sldId id="272" r:id="rId14"/>
    <p:sldId id="261" r:id="rId15"/>
    <p:sldId id="296" r:id="rId16"/>
    <p:sldId id="297" r:id="rId17"/>
    <p:sldId id="275" r:id="rId18"/>
    <p:sldId id="298" r:id="rId19"/>
    <p:sldId id="299" r:id="rId20"/>
    <p:sldId id="300" r:id="rId21"/>
    <p:sldId id="301" r:id="rId22"/>
    <p:sldId id="266" r:id="rId23"/>
    <p:sldId id="277" r:id="rId24"/>
    <p:sldId id="278" r:id="rId25"/>
    <p:sldId id="302" r:id="rId26"/>
    <p:sldId id="281" r:id="rId27"/>
    <p:sldId id="282" r:id="rId28"/>
    <p:sldId id="284" r:id="rId29"/>
    <p:sldId id="285" r:id="rId30"/>
    <p:sldId id="288" r:id="rId31"/>
    <p:sldId id="286" r:id="rId32"/>
    <p:sldId id="287" r:id="rId33"/>
    <p:sldId id="283" r:id="rId34"/>
    <p:sldId id="289" r:id="rId35"/>
    <p:sldId id="291" r:id="rId36"/>
    <p:sldId id="292" r:id="rId37"/>
    <p:sldId id="290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E6F2EE"/>
    <a:srgbClr val="FF3300"/>
    <a:srgbClr val="FA18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750" autoAdjust="0"/>
    <p:restoredTop sz="94624" autoAdjust="0"/>
  </p:normalViewPr>
  <p:slideViewPr>
    <p:cSldViewPr>
      <p:cViewPr>
        <p:scale>
          <a:sx n="86" d="100"/>
          <a:sy n="86" d="100"/>
        </p:scale>
        <p:origin x="-978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D79F35-13BC-415F-BA7F-EFDE82B4DCF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5579FE-A906-47AD-BF12-A08D005A9C77}">
      <dgm:prSet custT="1"/>
      <dgm:spPr/>
      <dgm:t>
        <a:bodyPr/>
        <a:lstStyle/>
        <a:p>
          <a:r>
            <a:rPr lang="ru-RU" sz="1200" dirty="0" smtClean="0"/>
            <a:t>охрана  жизни   и укрепление физического и психического здоровья  детей</a:t>
          </a:r>
          <a:endParaRPr lang="ru-RU" sz="1200" dirty="0"/>
        </a:p>
      </dgm:t>
    </dgm:pt>
    <dgm:pt modelId="{A9EAF1C9-9073-477B-9552-6DC95180C120}" type="parTrans" cxnId="{6291AE30-1151-439C-BBA0-BADCF5E7DE34}">
      <dgm:prSet/>
      <dgm:spPr/>
      <dgm:t>
        <a:bodyPr/>
        <a:lstStyle/>
        <a:p>
          <a:endParaRPr lang="ru-RU"/>
        </a:p>
      </dgm:t>
    </dgm:pt>
    <dgm:pt modelId="{3B070F6D-897C-4A95-BA16-21B67CFFD010}" type="sibTrans" cxnId="{6291AE30-1151-439C-BBA0-BADCF5E7DE34}">
      <dgm:prSet/>
      <dgm:spPr/>
      <dgm:t>
        <a:bodyPr/>
        <a:lstStyle/>
        <a:p>
          <a:endParaRPr lang="ru-RU"/>
        </a:p>
      </dgm:t>
    </dgm:pt>
    <dgm:pt modelId="{3823B5ED-AA23-4C65-A1BE-35BAF15FB80B}" type="pres">
      <dgm:prSet presAssocID="{07D79F35-13BC-415F-BA7F-EFDE82B4DCF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AE4C50-EA54-4967-A791-445BE6843F34}" type="pres">
      <dgm:prSet presAssocID="{375579FE-A906-47AD-BF12-A08D005A9C77}" presName="node" presStyleLbl="node1" presStyleIdx="0" presStyleCnt="1" custScaleX="100000" custScaleY="91675" custRadScaleRad="101185" custRadScaleInc="-2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4232D2-F20E-4815-AEC4-A9AAD61B6B60}" type="presOf" srcId="{375579FE-A906-47AD-BF12-A08D005A9C77}" destId="{47AE4C50-EA54-4967-A791-445BE6843F34}" srcOrd="0" destOrd="0" presId="urn:microsoft.com/office/officeart/2005/8/layout/cycle2"/>
    <dgm:cxn modelId="{C1F7ED4B-0551-40A1-AAF0-E2CB9C491E22}" type="presOf" srcId="{07D79F35-13BC-415F-BA7F-EFDE82B4DCF5}" destId="{3823B5ED-AA23-4C65-A1BE-35BAF15FB80B}" srcOrd="0" destOrd="0" presId="urn:microsoft.com/office/officeart/2005/8/layout/cycle2"/>
    <dgm:cxn modelId="{6291AE30-1151-439C-BBA0-BADCF5E7DE34}" srcId="{07D79F35-13BC-415F-BA7F-EFDE82B4DCF5}" destId="{375579FE-A906-47AD-BF12-A08D005A9C77}" srcOrd="0" destOrd="0" parTransId="{A9EAF1C9-9073-477B-9552-6DC95180C120}" sibTransId="{3B070F6D-897C-4A95-BA16-21B67CFFD010}"/>
    <dgm:cxn modelId="{60EE83A5-4A27-4628-B590-36632514F4F7}" type="presParOf" srcId="{3823B5ED-AA23-4C65-A1BE-35BAF15FB80B}" destId="{47AE4C50-EA54-4967-A791-445BE6843F34}" srcOrd="0" destOrd="0" presId="urn:microsoft.com/office/officeart/2005/8/layout/cycle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67427E-3D58-4B01-8166-8A6EC2B987F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A90AF1-14BE-4312-8435-2D82656AD2B5}">
      <dgm:prSet/>
      <dgm:spPr/>
      <dgm:t>
        <a:bodyPr/>
        <a:lstStyle/>
        <a:p>
          <a:r>
            <a:rPr lang="ru-RU" dirty="0" smtClean="0"/>
            <a:t>Дошкольные группы строят свою работу в соответствии с комплексной программой «От рождения до школы» под </a:t>
          </a:r>
          <a:r>
            <a:rPr lang="ru-RU" dirty="0" err="1" smtClean="0"/>
            <a:t>редакциейВераксы</a:t>
          </a:r>
          <a:r>
            <a:rPr lang="ru-RU" dirty="0" smtClean="0"/>
            <a:t> Н.Е., Комаровой Т.С., Васильевой М.А.  </a:t>
          </a:r>
          <a:endParaRPr lang="ru-RU" dirty="0"/>
        </a:p>
      </dgm:t>
    </dgm:pt>
    <dgm:pt modelId="{8EFD4B91-14B8-4326-9DDE-24935B228115}" type="parTrans" cxnId="{29902ADA-E94D-4154-90A0-6DD6677BE83F}">
      <dgm:prSet/>
      <dgm:spPr/>
      <dgm:t>
        <a:bodyPr/>
        <a:lstStyle/>
        <a:p>
          <a:endParaRPr lang="ru-RU"/>
        </a:p>
      </dgm:t>
    </dgm:pt>
    <dgm:pt modelId="{0CC30117-71B8-4570-8DF2-F0E5A464FE70}" type="sibTrans" cxnId="{29902ADA-E94D-4154-90A0-6DD6677BE83F}">
      <dgm:prSet/>
      <dgm:spPr/>
      <dgm:t>
        <a:bodyPr/>
        <a:lstStyle/>
        <a:p>
          <a:endParaRPr lang="ru-RU"/>
        </a:p>
      </dgm:t>
    </dgm:pt>
    <dgm:pt modelId="{461F6116-F8D4-4347-A29A-EC6115D7430F}">
      <dgm:prSet/>
      <dgm:spPr/>
      <dgm:t>
        <a:bodyPr/>
        <a:lstStyle/>
        <a:p>
          <a:r>
            <a:rPr lang="ru-RU" dirty="0" smtClean="0"/>
            <a:t>В дополнение к реализуемой комплексной программе «От рождения до школы»  в дошкольных группах реализуются парциальные программы:</a:t>
          </a:r>
          <a:endParaRPr lang="ru-RU" dirty="0"/>
        </a:p>
      </dgm:t>
    </dgm:pt>
    <dgm:pt modelId="{A0A2E535-8646-4575-AED9-C13EAA4D7A4C}" type="parTrans" cxnId="{9B51B9E0-2BE6-4756-B22F-165D6201E7FE}">
      <dgm:prSet/>
      <dgm:spPr/>
      <dgm:t>
        <a:bodyPr/>
        <a:lstStyle/>
        <a:p>
          <a:endParaRPr lang="ru-RU"/>
        </a:p>
      </dgm:t>
    </dgm:pt>
    <dgm:pt modelId="{F6736741-36D9-4E04-9A0A-71CACAF11C0B}" type="sibTrans" cxnId="{9B51B9E0-2BE6-4756-B22F-165D6201E7FE}">
      <dgm:prSet/>
      <dgm:spPr/>
      <dgm:t>
        <a:bodyPr/>
        <a:lstStyle/>
        <a:p>
          <a:endParaRPr lang="ru-RU"/>
        </a:p>
      </dgm:t>
    </dgm:pt>
    <dgm:pt modelId="{9179E033-65D5-4B9B-BF05-AB426C796F88}">
      <dgm:prSet/>
      <dgm:spPr/>
      <dgm:t>
        <a:bodyPr/>
        <a:lstStyle/>
        <a:p>
          <a:r>
            <a:rPr lang="ru-RU" dirty="0" smtClean="0"/>
            <a:t>-  «О</a:t>
          </a:r>
          <a:endParaRPr lang="ru-RU" dirty="0"/>
        </a:p>
      </dgm:t>
    </dgm:pt>
    <dgm:pt modelId="{7FDA240B-0923-4E34-9D81-0104EF016C97}" type="parTrans" cxnId="{967CA868-7BB0-4379-81DE-8484265EEB57}">
      <dgm:prSet/>
      <dgm:spPr/>
      <dgm:t>
        <a:bodyPr/>
        <a:lstStyle/>
        <a:p>
          <a:endParaRPr lang="ru-RU"/>
        </a:p>
      </dgm:t>
    </dgm:pt>
    <dgm:pt modelId="{218DB454-0314-4EF0-BF05-A944641AEB9E}" type="sibTrans" cxnId="{967CA868-7BB0-4379-81DE-8484265EEB57}">
      <dgm:prSet/>
      <dgm:spPr/>
      <dgm:t>
        <a:bodyPr/>
        <a:lstStyle/>
        <a:p>
          <a:endParaRPr lang="ru-RU"/>
        </a:p>
      </dgm:t>
    </dgm:pt>
    <dgm:pt modelId="{C831AC3F-257A-42B2-956D-EE5ABC240040}">
      <dgm:prSet/>
      <dgm:spPr/>
      <dgm:t>
        <a:bodyPr/>
        <a:lstStyle/>
        <a:p>
          <a:r>
            <a:rPr lang="ru-RU" dirty="0" smtClean="0"/>
            <a:t>-  «</a:t>
          </a:r>
          <a:r>
            <a:rPr lang="ru-RU" b="1" dirty="0" smtClean="0"/>
            <a:t>Ладушки»</a:t>
          </a:r>
          <a:r>
            <a:rPr lang="ru-RU" dirty="0" smtClean="0"/>
            <a:t>, авторы  </a:t>
          </a:r>
          <a:r>
            <a:rPr lang="ru-RU" dirty="0" err="1" smtClean="0"/>
            <a:t>Каплунова</a:t>
          </a:r>
          <a:r>
            <a:rPr lang="ru-RU" dirty="0" smtClean="0"/>
            <a:t> И.М., </a:t>
          </a:r>
          <a:r>
            <a:rPr lang="ru-RU" dirty="0" err="1" smtClean="0"/>
            <a:t>Новоскольцева</a:t>
          </a:r>
          <a:r>
            <a:rPr lang="ru-RU" dirty="0" smtClean="0"/>
            <a:t> И. А.</a:t>
          </a:r>
          <a:endParaRPr lang="ru-RU" dirty="0"/>
        </a:p>
      </dgm:t>
    </dgm:pt>
    <dgm:pt modelId="{D934BCA6-F2D9-480F-8984-68923CCD6C40}" type="parTrans" cxnId="{B204C337-DD73-4010-8B94-3E7467A04130}">
      <dgm:prSet/>
      <dgm:spPr/>
      <dgm:t>
        <a:bodyPr/>
        <a:lstStyle/>
        <a:p>
          <a:endParaRPr lang="ru-RU"/>
        </a:p>
      </dgm:t>
    </dgm:pt>
    <dgm:pt modelId="{A5DFE673-24CC-4E5C-8BE6-7016AC32B983}" type="sibTrans" cxnId="{B204C337-DD73-4010-8B94-3E7467A04130}">
      <dgm:prSet/>
      <dgm:spPr/>
      <dgm:t>
        <a:bodyPr/>
        <a:lstStyle/>
        <a:p>
          <a:endParaRPr lang="ru-RU"/>
        </a:p>
      </dgm:t>
    </dgm:pt>
    <dgm:pt modelId="{E30C4093-19E6-4D92-8D6B-C30F079F43AE}">
      <dgm:prSet/>
      <dgm:spPr/>
      <dgm:t>
        <a:bodyPr/>
        <a:lstStyle/>
        <a:p>
          <a:r>
            <a:rPr lang="ru-RU" dirty="0" smtClean="0"/>
            <a:t>-  «</a:t>
          </a:r>
          <a:r>
            <a:rPr lang="ru-RU" b="1" dirty="0" smtClean="0"/>
            <a:t>Юный  эколог</a:t>
          </a:r>
          <a:r>
            <a:rPr lang="ru-RU" dirty="0" smtClean="0"/>
            <a:t>» автор Николаева С.Н.</a:t>
          </a:r>
          <a:endParaRPr lang="ru-RU" dirty="0"/>
        </a:p>
      </dgm:t>
    </dgm:pt>
    <dgm:pt modelId="{9F42938B-6717-4196-AC82-CACD5982C539}" type="parTrans" cxnId="{DE6BEA85-CD0F-440A-A89B-3E218CC1420E}">
      <dgm:prSet/>
      <dgm:spPr/>
      <dgm:t>
        <a:bodyPr/>
        <a:lstStyle/>
        <a:p>
          <a:endParaRPr lang="ru-RU"/>
        </a:p>
      </dgm:t>
    </dgm:pt>
    <dgm:pt modelId="{13A4CDBE-0DF9-433B-990C-2C8F006A3B62}" type="sibTrans" cxnId="{DE6BEA85-CD0F-440A-A89B-3E218CC1420E}">
      <dgm:prSet/>
      <dgm:spPr/>
      <dgm:t>
        <a:bodyPr/>
        <a:lstStyle/>
        <a:p>
          <a:endParaRPr lang="ru-RU"/>
        </a:p>
      </dgm:t>
    </dgm:pt>
    <dgm:pt modelId="{3844F163-79DB-4ADE-BA6E-C8E8E5C78B77}">
      <dgm:prSet/>
      <dgm:spPr/>
      <dgm:t>
        <a:bodyPr/>
        <a:lstStyle/>
        <a:p>
          <a:r>
            <a:rPr lang="ru-RU" b="1" dirty="0" smtClean="0"/>
            <a:t>Основы безопасности детей дошкольного возраста. </a:t>
          </a:r>
          <a:r>
            <a:rPr lang="ru-RU" dirty="0" smtClean="0"/>
            <a:t>/ Н.Н. Авдеева, О.Л. Князева, Р.Б. </a:t>
          </a:r>
          <a:r>
            <a:rPr lang="ru-RU" dirty="0" err="1" smtClean="0"/>
            <a:t>Стеркина</a:t>
          </a:r>
          <a:r>
            <a:rPr lang="ru-RU" dirty="0" smtClean="0"/>
            <a:t>. </a:t>
          </a:r>
          <a:endParaRPr lang="ru-RU" dirty="0"/>
        </a:p>
      </dgm:t>
    </dgm:pt>
    <dgm:pt modelId="{6ABE8F2F-003F-453D-A08A-E5F659494807}" type="parTrans" cxnId="{44EFD988-BBF7-4CC8-95E4-75464B5A895E}">
      <dgm:prSet/>
      <dgm:spPr/>
      <dgm:t>
        <a:bodyPr/>
        <a:lstStyle/>
        <a:p>
          <a:endParaRPr lang="ru-RU"/>
        </a:p>
      </dgm:t>
    </dgm:pt>
    <dgm:pt modelId="{7074A67F-B0A8-40B7-BB16-87D6B6BEE1B9}" type="sibTrans" cxnId="{44EFD988-BBF7-4CC8-95E4-75464B5A895E}">
      <dgm:prSet/>
      <dgm:spPr/>
      <dgm:t>
        <a:bodyPr/>
        <a:lstStyle/>
        <a:p>
          <a:endParaRPr lang="ru-RU"/>
        </a:p>
      </dgm:t>
    </dgm:pt>
    <dgm:pt modelId="{2D30A947-E1DA-4D6B-8EE3-2B1E5DB8A90A}" type="pres">
      <dgm:prSet presAssocID="{0C67427E-3D58-4B01-8166-8A6EC2B987F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63F5597-4C7D-4AE5-9136-7F983E35A8EF}" type="pres">
      <dgm:prSet presAssocID="{0C67427E-3D58-4B01-8166-8A6EC2B987F2}" presName="pyramid" presStyleLbl="node1" presStyleIdx="0" presStyleCnt="1" custScaleX="137349" custLinFactNeighborX="21803"/>
      <dgm:spPr/>
    </dgm:pt>
    <dgm:pt modelId="{F28BCDDA-A168-4C4A-BE71-CF60E4E6273A}" type="pres">
      <dgm:prSet presAssocID="{0C67427E-3D58-4B01-8166-8A6EC2B987F2}" presName="theList" presStyleCnt="0"/>
      <dgm:spPr/>
    </dgm:pt>
    <dgm:pt modelId="{CACB38DA-30A8-4A46-9BAF-3082D63F53E7}" type="pres">
      <dgm:prSet presAssocID="{F4A90AF1-14BE-4312-8435-2D82656AD2B5}" presName="aNode" presStyleLbl="fgAcc1" presStyleIdx="0" presStyleCnt="6" custScaleX="167921" custScaleY="109135" custLinFactY="-55277" custLinFactNeighborX="-3588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170C09-DCB9-4720-993C-F6E293D0457F}" type="pres">
      <dgm:prSet presAssocID="{F4A90AF1-14BE-4312-8435-2D82656AD2B5}" presName="aSpace" presStyleCnt="0"/>
      <dgm:spPr/>
    </dgm:pt>
    <dgm:pt modelId="{429B8821-57A2-427D-9ED9-35E2C8F3DD87}" type="pres">
      <dgm:prSet presAssocID="{461F6116-F8D4-4347-A29A-EC6115D7430F}" presName="aNode" presStyleLbl="fgAcc1" presStyleIdx="1" presStyleCnt="6" custScaleX="173814" custScaleY="146230" custLinFactY="-3284" custLinFactNeighborX="-3476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074EE-0CFD-45E3-B6B2-D2BF73145943}" type="pres">
      <dgm:prSet presAssocID="{461F6116-F8D4-4347-A29A-EC6115D7430F}" presName="aSpace" presStyleCnt="0"/>
      <dgm:spPr/>
    </dgm:pt>
    <dgm:pt modelId="{1DB9A7BC-3C0D-401C-A940-EF161F7F6D70}" type="pres">
      <dgm:prSet presAssocID="{9179E033-65D5-4B9B-BF05-AB426C796F88}" presName="aNode" presStyleLbl="fgAcc1" presStyleIdx="2" presStyleCnt="6" custScaleX="91123" custScaleY="95921" custLinFactY="172871" custLinFactNeighborX="-83716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BF8875-3D5C-4F90-9473-58A3C60823C8}" type="pres">
      <dgm:prSet presAssocID="{9179E033-65D5-4B9B-BF05-AB426C796F88}" presName="aSpace" presStyleCnt="0"/>
      <dgm:spPr/>
    </dgm:pt>
    <dgm:pt modelId="{873347DF-0D4C-4A39-8670-B0E5892D95C8}" type="pres">
      <dgm:prSet presAssocID="{3844F163-79DB-4ADE-BA6E-C8E8E5C78B77}" presName="aNode" presStyleLbl="fgAcc1" presStyleIdx="3" presStyleCnt="6" custScaleX="80708" custLinFactY="176710" custLinFactNeighborX="-86327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AFE5C9-9055-4E3A-BD03-952C88FF221F}" type="pres">
      <dgm:prSet presAssocID="{3844F163-79DB-4ADE-BA6E-C8E8E5C78B77}" presName="aSpace" presStyleCnt="0"/>
      <dgm:spPr/>
    </dgm:pt>
    <dgm:pt modelId="{E61D8485-57B7-4BB7-B807-EE804AFA95F7}" type="pres">
      <dgm:prSet presAssocID="{C831AC3F-257A-42B2-956D-EE5ABC240040}" presName="aNode" presStyleLbl="fgAcc1" presStyleIdx="4" presStyleCnt="6" custScaleX="121977" custLinFactY="-32840" custLinFactNeighborX="-2771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641CF-DFC8-4E3E-B46C-CF9E8DD02E4C}" type="pres">
      <dgm:prSet presAssocID="{C831AC3F-257A-42B2-956D-EE5ABC240040}" presName="aSpace" presStyleCnt="0"/>
      <dgm:spPr/>
    </dgm:pt>
    <dgm:pt modelId="{D135C5B5-C00E-4FC9-A92B-5B318D9BB9DC}" type="pres">
      <dgm:prSet presAssocID="{E30C4093-19E6-4D92-8D6B-C30F079F43AE}" presName="aNode" presStyleLbl="fgAcc1" presStyleIdx="5" presStyleCnt="6" custLinFactY="-10550" custLinFactNeighborX="5234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7EA123-4ECF-4432-8004-FB597D1A4954}" type="pres">
      <dgm:prSet presAssocID="{E30C4093-19E6-4D92-8D6B-C30F079F43AE}" presName="aSpace" presStyleCnt="0"/>
      <dgm:spPr/>
    </dgm:pt>
  </dgm:ptLst>
  <dgm:cxnLst>
    <dgm:cxn modelId="{967CA868-7BB0-4379-81DE-8484265EEB57}" srcId="{0C67427E-3D58-4B01-8166-8A6EC2B987F2}" destId="{9179E033-65D5-4B9B-BF05-AB426C796F88}" srcOrd="2" destOrd="0" parTransId="{7FDA240B-0923-4E34-9D81-0104EF016C97}" sibTransId="{218DB454-0314-4EF0-BF05-A944641AEB9E}"/>
    <dgm:cxn modelId="{48D50340-D998-4CA1-88B0-BF7C63BE2DFA}" type="presOf" srcId="{3844F163-79DB-4ADE-BA6E-C8E8E5C78B77}" destId="{873347DF-0D4C-4A39-8670-B0E5892D95C8}" srcOrd="0" destOrd="0" presId="urn:microsoft.com/office/officeart/2005/8/layout/pyramid2"/>
    <dgm:cxn modelId="{8C4D0BAB-5C60-4BCE-8FDA-EFFE9ACEBDC6}" type="presOf" srcId="{F4A90AF1-14BE-4312-8435-2D82656AD2B5}" destId="{CACB38DA-30A8-4A46-9BAF-3082D63F53E7}" srcOrd="0" destOrd="0" presId="urn:microsoft.com/office/officeart/2005/8/layout/pyramid2"/>
    <dgm:cxn modelId="{B204C337-DD73-4010-8B94-3E7467A04130}" srcId="{0C67427E-3D58-4B01-8166-8A6EC2B987F2}" destId="{C831AC3F-257A-42B2-956D-EE5ABC240040}" srcOrd="4" destOrd="0" parTransId="{D934BCA6-F2D9-480F-8984-68923CCD6C40}" sibTransId="{A5DFE673-24CC-4E5C-8BE6-7016AC32B983}"/>
    <dgm:cxn modelId="{29902ADA-E94D-4154-90A0-6DD6677BE83F}" srcId="{0C67427E-3D58-4B01-8166-8A6EC2B987F2}" destId="{F4A90AF1-14BE-4312-8435-2D82656AD2B5}" srcOrd="0" destOrd="0" parTransId="{8EFD4B91-14B8-4326-9DDE-24935B228115}" sibTransId="{0CC30117-71B8-4570-8DF2-F0E5A464FE70}"/>
    <dgm:cxn modelId="{A131A63D-1CAF-4E29-B5EA-36F19C00886C}" type="presOf" srcId="{9179E033-65D5-4B9B-BF05-AB426C796F88}" destId="{1DB9A7BC-3C0D-401C-A940-EF161F7F6D70}" srcOrd="0" destOrd="0" presId="urn:microsoft.com/office/officeart/2005/8/layout/pyramid2"/>
    <dgm:cxn modelId="{731CFEAB-0D7A-446B-B8D6-FB7D280FF2AE}" type="presOf" srcId="{E30C4093-19E6-4D92-8D6B-C30F079F43AE}" destId="{D135C5B5-C00E-4FC9-A92B-5B318D9BB9DC}" srcOrd="0" destOrd="0" presId="urn:microsoft.com/office/officeart/2005/8/layout/pyramid2"/>
    <dgm:cxn modelId="{9B51B9E0-2BE6-4756-B22F-165D6201E7FE}" srcId="{0C67427E-3D58-4B01-8166-8A6EC2B987F2}" destId="{461F6116-F8D4-4347-A29A-EC6115D7430F}" srcOrd="1" destOrd="0" parTransId="{A0A2E535-8646-4575-AED9-C13EAA4D7A4C}" sibTransId="{F6736741-36D9-4E04-9A0A-71CACAF11C0B}"/>
    <dgm:cxn modelId="{44EFD988-BBF7-4CC8-95E4-75464B5A895E}" srcId="{0C67427E-3D58-4B01-8166-8A6EC2B987F2}" destId="{3844F163-79DB-4ADE-BA6E-C8E8E5C78B77}" srcOrd="3" destOrd="0" parTransId="{6ABE8F2F-003F-453D-A08A-E5F659494807}" sibTransId="{7074A67F-B0A8-40B7-BB16-87D6B6BEE1B9}"/>
    <dgm:cxn modelId="{EB162539-24BE-4376-98AC-19919D5F9A8D}" type="presOf" srcId="{461F6116-F8D4-4347-A29A-EC6115D7430F}" destId="{429B8821-57A2-427D-9ED9-35E2C8F3DD87}" srcOrd="0" destOrd="0" presId="urn:microsoft.com/office/officeart/2005/8/layout/pyramid2"/>
    <dgm:cxn modelId="{DE6BEA85-CD0F-440A-A89B-3E218CC1420E}" srcId="{0C67427E-3D58-4B01-8166-8A6EC2B987F2}" destId="{E30C4093-19E6-4D92-8D6B-C30F079F43AE}" srcOrd="5" destOrd="0" parTransId="{9F42938B-6717-4196-AC82-CACD5982C539}" sibTransId="{13A4CDBE-0DF9-433B-990C-2C8F006A3B62}"/>
    <dgm:cxn modelId="{5B0F9D82-E604-46B4-A893-048714C5DA22}" type="presOf" srcId="{0C67427E-3D58-4B01-8166-8A6EC2B987F2}" destId="{2D30A947-E1DA-4D6B-8EE3-2B1E5DB8A90A}" srcOrd="0" destOrd="0" presId="urn:microsoft.com/office/officeart/2005/8/layout/pyramid2"/>
    <dgm:cxn modelId="{1AD8FCA2-D196-4DA7-83A2-B7ADA6518B7B}" type="presOf" srcId="{C831AC3F-257A-42B2-956D-EE5ABC240040}" destId="{E61D8485-57B7-4BB7-B807-EE804AFA95F7}" srcOrd="0" destOrd="0" presId="urn:microsoft.com/office/officeart/2005/8/layout/pyramid2"/>
    <dgm:cxn modelId="{6687C886-49D7-4839-8DA7-9EC7D30612DC}" type="presParOf" srcId="{2D30A947-E1DA-4D6B-8EE3-2B1E5DB8A90A}" destId="{563F5597-4C7D-4AE5-9136-7F983E35A8EF}" srcOrd="0" destOrd="0" presId="urn:microsoft.com/office/officeart/2005/8/layout/pyramid2"/>
    <dgm:cxn modelId="{CE262DD1-42C5-4C50-8216-D1F5171580EC}" type="presParOf" srcId="{2D30A947-E1DA-4D6B-8EE3-2B1E5DB8A90A}" destId="{F28BCDDA-A168-4C4A-BE71-CF60E4E6273A}" srcOrd="1" destOrd="0" presId="urn:microsoft.com/office/officeart/2005/8/layout/pyramid2"/>
    <dgm:cxn modelId="{F25CCC88-1EEA-495E-965B-964E16AC28B8}" type="presParOf" srcId="{F28BCDDA-A168-4C4A-BE71-CF60E4E6273A}" destId="{CACB38DA-30A8-4A46-9BAF-3082D63F53E7}" srcOrd="0" destOrd="0" presId="urn:microsoft.com/office/officeart/2005/8/layout/pyramid2"/>
    <dgm:cxn modelId="{AEE1D5AB-FD13-49DC-A698-07FA0EA7523F}" type="presParOf" srcId="{F28BCDDA-A168-4C4A-BE71-CF60E4E6273A}" destId="{13170C09-DCB9-4720-993C-F6E293D0457F}" srcOrd="1" destOrd="0" presId="urn:microsoft.com/office/officeart/2005/8/layout/pyramid2"/>
    <dgm:cxn modelId="{D99A357F-84A9-4A47-BBB9-9929B7336B03}" type="presParOf" srcId="{F28BCDDA-A168-4C4A-BE71-CF60E4E6273A}" destId="{429B8821-57A2-427D-9ED9-35E2C8F3DD87}" srcOrd="2" destOrd="0" presId="urn:microsoft.com/office/officeart/2005/8/layout/pyramid2"/>
    <dgm:cxn modelId="{E8004892-5ABA-4CC4-9D59-324ECAA5A8E3}" type="presParOf" srcId="{F28BCDDA-A168-4C4A-BE71-CF60E4E6273A}" destId="{CC0074EE-0CFD-45E3-B6B2-D2BF73145943}" srcOrd="3" destOrd="0" presId="urn:microsoft.com/office/officeart/2005/8/layout/pyramid2"/>
    <dgm:cxn modelId="{A7947BA6-C01C-4B92-ABF0-B87DDF321840}" type="presParOf" srcId="{F28BCDDA-A168-4C4A-BE71-CF60E4E6273A}" destId="{1DB9A7BC-3C0D-401C-A940-EF161F7F6D70}" srcOrd="4" destOrd="0" presId="urn:microsoft.com/office/officeart/2005/8/layout/pyramid2"/>
    <dgm:cxn modelId="{CB0F8142-B248-45AB-B5EF-77636FEC2F13}" type="presParOf" srcId="{F28BCDDA-A168-4C4A-BE71-CF60E4E6273A}" destId="{85BF8875-3D5C-4F90-9473-58A3C60823C8}" srcOrd="5" destOrd="0" presId="urn:microsoft.com/office/officeart/2005/8/layout/pyramid2"/>
    <dgm:cxn modelId="{E943291D-3B6A-4679-8D54-45565E0E8176}" type="presParOf" srcId="{F28BCDDA-A168-4C4A-BE71-CF60E4E6273A}" destId="{873347DF-0D4C-4A39-8670-B0E5892D95C8}" srcOrd="6" destOrd="0" presId="urn:microsoft.com/office/officeart/2005/8/layout/pyramid2"/>
    <dgm:cxn modelId="{FD48FEF8-CD33-4DAE-9E8C-033AEE4349F9}" type="presParOf" srcId="{F28BCDDA-A168-4C4A-BE71-CF60E4E6273A}" destId="{AEAFE5C9-9055-4E3A-BD03-952C88FF221F}" srcOrd="7" destOrd="0" presId="urn:microsoft.com/office/officeart/2005/8/layout/pyramid2"/>
    <dgm:cxn modelId="{306A6B51-A2C9-4027-8FA5-09B60F8B85DA}" type="presParOf" srcId="{F28BCDDA-A168-4C4A-BE71-CF60E4E6273A}" destId="{E61D8485-57B7-4BB7-B807-EE804AFA95F7}" srcOrd="8" destOrd="0" presId="urn:microsoft.com/office/officeart/2005/8/layout/pyramid2"/>
    <dgm:cxn modelId="{5DB24E2C-4FAA-4002-B291-B19FB187C050}" type="presParOf" srcId="{F28BCDDA-A168-4C4A-BE71-CF60E4E6273A}" destId="{174641CF-DFC8-4E3E-B46C-CF9E8DD02E4C}" srcOrd="9" destOrd="0" presId="urn:microsoft.com/office/officeart/2005/8/layout/pyramid2"/>
    <dgm:cxn modelId="{C7454959-F99F-4A59-BA5C-AAC6E94DE3E8}" type="presParOf" srcId="{F28BCDDA-A168-4C4A-BE71-CF60E4E6273A}" destId="{D135C5B5-C00E-4FC9-A92B-5B318D9BB9DC}" srcOrd="10" destOrd="0" presId="urn:microsoft.com/office/officeart/2005/8/layout/pyramid2"/>
    <dgm:cxn modelId="{BA0A67FB-1205-4BE2-ABB7-2C3DBC792CEB}" type="presParOf" srcId="{F28BCDDA-A168-4C4A-BE71-CF60E4E6273A}" destId="{717EA123-4ECF-4432-8004-FB597D1A4954}" srcOrd="11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5294CC-2318-49AF-A088-0717FA1F4563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B541D5-2173-4A29-854C-211967B024B8}">
      <dgm:prSet phldrT="[Текст]" custT="1"/>
      <dgm:spPr/>
      <dgm:t>
        <a:bodyPr/>
        <a:lstStyle/>
        <a:p>
          <a:r>
            <a:rPr lang="ru-RU" sz="1400" b="1" u="sng" dirty="0" smtClean="0">
              <a:solidFill>
                <a:srgbClr val="C00000"/>
              </a:solidFill>
            </a:rPr>
            <a:t>Цели программы</a:t>
          </a:r>
          <a:r>
            <a:rPr lang="ru-RU" sz="1400" b="1" u="sng" dirty="0" smtClean="0"/>
            <a:t>:</a:t>
          </a:r>
        </a:p>
        <a:p>
          <a:r>
            <a:rPr lang="ru-RU" sz="1400" b="0" dirty="0" smtClean="0">
              <a:latin typeface="Arial Black" pitchFamily="34" charset="0"/>
            </a:rPr>
            <a:t>Создание благоприятных условий для полноценного проживания ребёнком дошкольного  детства, формирование основ базовой культуры  личности, всестороннее развитие психических и физических качеств в соответствии с  возрастными и индивидуальными способностями подготовка ребёнка к жизни в современном обществе к обучению в школе обеспечение жизнедеятельности ребёнка</a:t>
          </a:r>
          <a:endParaRPr lang="ru-RU" sz="1400" b="0" dirty="0">
            <a:latin typeface="Arial Black" pitchFamily="34" charset="0"/>
          </a:endParaRPr>
        </a:p>
      </dgm:t>
    </dgm:pt>
    <dgm:pt modelId="{44F22962-997A-4B03-964D-9F2C3D31CC42}" type="sibTrans" cxnId="{87266EBE-D35A-46FD-B3AB-A0E07602A464}">
      <dgm:prSet/>
      <dgm:spPr/>
      <dgm:t>
        <a:bodyPr/>
        <a:lstStyle/>
        <a:p>
          <a:endParaRPr lang="ru-RU"/>
        </a:p>
      </dgm:t>
    </dgm:pt>
    <dgm:pt modelId="{02E2AF98-AF92-4B2D-ADEF-CFC15514143B}" type="parTrans" cxnId="{87266EBE-D35A-46FD-B3AB-A0E07602A464}">
      <dgm:prSet/>
      <dgm:spPr/>
      <dgm:t>
        <a:bodyPr/>
        <a:lstStyle/>
        <a:p>
          <a:endParaRPr lang="ru-RU"/>
        </a:p>
      </dgm:t>
    </dgm:pt>
    <dgm:pt modelId="{F93E72F4-15ED-4B63-BD5A-E209E9EBF02C}">
      <dgm:prSet/>
      <dgm:spPr/>
      <dgm:t>
        <a:bodyPr/>
        <a:lstStyle/>
        <a:p>
          <a:endParaRPr lang="ru-RU" dirty="0"/>
        </a:p>
      </dgm:t>
    </dgm:pt>
    <dgm:pt modelId="{CAE6A073-2DDD-4A85-B709-3AE7737A1071}" type="parTrans" cxnId="{AA095159-4A54-45AD-BBBC-4E2571CD036E}">
      <dgm:prSet/>
      <dgm:spPr/>
      <dgm:t>
        <a:bodyPr/>
        <a:lstStyle/>
        <a:p>
          <a:endParaRPr lang="ru-RU"/>
        </a:p>
      </dgm:t>
    </dgm:pt>
    <dgm:pt modelId="{056F3F54-6727-4B13-A75B-71A92A466B45}" type="sibTrans" cxnId="{AA095159-4A54-45AD-BBBC-4E2571CD036E}">
      <dgm:prSet/>
      <dgm:spPr/>
      <dgm:t>
        <a:bodyPr/>
        <a:lstStyle/>
        <a:p>
          <a:endParaRPr lang="ru-RU"/>
        </a:p>
      </dgm:t>
    </dgm:pt>
    <dgm:pt modelId="{F29652EC-7FAF-4149-A0DC-22B0720B8C8D}">
      <dgm:prSet/>
      <dgm:spPr/>
      <dgm:t>
        <a:bodyPr/>
        <a:lstStyle/>
        <a:p>
          <a:endParaRPr lang="ru-RU" dirty="0"/>
        </a:p>
      </dgm:t>
    </dgm:pt>
    <dgm:pt modelId="{F2A779FF-36ED-41B4-BEC0-AF43A9ECAEF3}" type="parTrans" cxnId="{AC17CD05-85AB-4B51-91D3-30665B19B1DA}">
      <dgm:prSet/>
      <dgm:spPr/>
      <dgm:t>
        <a:bodyPr/>
        <a:lstStyle/>
        <a:p>
          <a:endParaRPr lang="ru-RU"/>
        </a:p>
      </dgm:t>
    </dgm:pt>
    <dgm:pt modelId="{24350D60-017B-42FE-9219-B5E065DEAE11}" type="sibTrans" cxnId="{AC17CD05-85AB-4B51-91D3-30665B19B1DA}">
      <dgm:prSet/>
      <dgm:spPr/>
      <dgm:t>
        <a:bodyPr/>
        <a:lstStyle/>
        <a:p>
          <a:endParaRPr lang="ru-RU"/>
        </a:p>
      </dgm:t>
    </dgm:pt>
    <dgm:pt modelId="{7740EFA0-ABE6-4A90-ACA6-26F22A0CD801}">
      <dgm:prSet/>
      <dgm:spPr/>
      <dgm:t>
        <a:bodyPr/>
        <a:lstStyle/>
        <a:p>
          <a:endParaRPr lang="ru-RU" dirty="0"/>
        </a:p>
      </dgm:t>
    </dgm:pt>
    <dgm:pt modelId="{7CB79FBF-7DBD-4C6A-AB40-9EF36166189E}" type="parTrans" cxnId="{2970F678-E741-4BED-823A-3465C71C7BFA}">
      <dgm:prSet/>
      <dgm:spPr/>
      <dgm:t>
        <a:bodyPr/>
        <a:lstStyle/>
        <a:p>
          <a:endParaRPr lang="ru-RU"/>
        </a:p>
      </dgm:t>
    </dgm:pt>
    <dgm:pt modelId="{674D88F4-5323-422F-9E3D-A6E0CD090E23}" type="sibTrans" cxnId="{2970F678-E741-4BED-823A-3465C71C7BFA}">
      <dgm:prSet/>
      <dgm:spPr/>
      <dgm:t>
        <a:bodyPr/>
        <a:lstStyle/>
        <a:p>
          <a:endParaRPr lang="ru-RU"/>
        </a:p>
      </dgm:t>
    </dgm:pt>
    <dgm:pt modelId="{D888F932-7C41-49A1-BCB4-B7FF8DF8355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0" i="1" dirty="0" smtClean="0">
              <a:solidFill>
                <a:schemeClr val="tx1"/>
              </a:solidFill>
            </a:rPr>
            <a:t> </a:t>
          </a:r>
          <a:r>
            <a:rPr lang="ru-RU" sz="1200" b="0" i="1" dirty="0" smtClean="0">
              <a:solidFill>
                <a:srgbClr val="00B050"/>
              </a:solidFill>
              <a:latin typeface="Arial Black" pitchFamily="34" charset="0"/>
            </a:rPr>
            <a:t>Творческая организация (</a:t>
          </a:r>
          <a:r>
            <a:rPr lang="ru-RU" sz="1200" b="0" i="1" dirty="0" err="1" smtClean="0">
              <a:solidFill>
                <a:srgbClr val="00B050"/>
              </a:solidFill>
              <a:latin typeface="Arial Black" pitchFamily="34" charset="0"/>
            </a:rPr>
            <a:t>креативность</a:t>
          </a:r>
          <a:r>
            <a:rPr lang="ru-RU" sz="1200" b="0" i="1" dirty="0" smtClean="0">
              <a:solidFill>
                <a:srgbClr val="00B050"/>
              </a:solidFill>
              <a:latin typeface="Arial Black" pitchFamily="34" charset="0"/>
            </a:rPr>
            <a:t>) </a:t>
          </a:r>
        </a:p>
        <a:p>
          <a:r>
            <a:rPr lang="ru-RU" sz="1200" b="0" i="1" dirty="0" smtClean="0">
              <a:solidFill>
                <a:srgbClr val="00B050"/>
              </a:solidFill>
              <a:latin typeface="Arial Black" pitchFamily="34" charset="0"/>
            </a:rPr>
            <a:t>воспитательно-образовательного   процесса;</a:t>
          </a:r>
        </a:p>
        <a:p>
          <a:r>
            <a:rPr lang="ru-RU" sz="1200" b="0" i="1" dirty="0" smtClean="0">
              <a:solidFill>
                <a:srgbClr val="00B050"/>
              </a:solidFill>
              <a:latin typeface="Arial Black" pitchFamily="34" charset="0"/>
            </a:rPr>
            <a:t>Вариативность  использования  </a:t>
          </a:r>
        </a:p>
        <a:p>
          <a:r>
            <a:rPr lang="ru-RU" sz="1200" b="0" i="1" dirty="0" smtClean="0">
              <a:solidFill>
                <a:srgbClr val="00B050"/>
              </a:solidFill>
              <a:latin typeface="Arial Black" pitchFamily="34" charset="0"/>
            </a:rPr>
            <a:t>образовательного материала, позволяющая </a:t>
          </a:r>
        </a:p>
        <a:p>
          <a:r>
            <a:rPr lang="ru-RU" sz="1200" b="0" i="1" dirty="0" smtClean="0">
              <a:solidFill>
                <a:srgbClr val="00B050"/>
              </a:solidFill>
              <a:latin typeface="Arial Black" pitchFamily="34" charset="0"/>
            </a:rPr>
            <a:t>развивать творчество   в соответствии  с</a:t>
          </a:r>
        </a:p>
        <a:p>
          <a:r>
            <a:rPr lang="ru-RU" sz="1200" b="0" i="1" dirty="0" smtClean="0">
              <a:solidFill>
                <a:srgbClr val="00B050"/>
              </a:solidFill>
              <a:latin typeface="Arial Black" pitchFamily="34" charset="0"/>
            </a:rPr>
            <a:t> интересами  и  наклонностями  каждого ребёнка;</a:t>
          </a:r>
          <a:endParaRPr lang="ru-RU" sz="1200" b="0" i="1" dirty="0">
            <a:solidFill>
              <a:srgbClr val="00B050"/>
            </a:solidFill>
            <a:latin typeface="Arial Black" pitchFamily="34" charset="0"/>
          </a:endParaRPr>
        </a:p>
      </dgm:t>
    </dgm:pt>
    <dgm:pt modelId="{AB20F578-B1A5-48C3-A29E-5772EE900BE2}" type="parTrans" cxnId="{E3C44148-C56B-497F-B594-5931CC2BBC6B}">
      <dgm:prSet/>
      <dgm:spPr/>
      <dgm:t>
        <a:bodyPr/>
        <a:lstStyle/>
        <a:p>
          <a:endParaRPr lang="ru-RU"/>
        </a:p>
      </dgm:t>
    </dgm:pt>
    <dgm:pt modelId="{A546F062-AC9B-498C-B241-C36390CEBE71}" type="sibTrans" cxnId="{E3C44148-C56B-497F-B594-5931CC2BBC6B}">
      <dgm:prSet/>
      <dgm:spPr/>
      <dgm:t>
        <a:bodyPr/>
        <a:lstStyle/>
        <a:p>
          <a:endParaRPr lang="ru-RU"/>
        </a:p>
      </dgm:t>
    </dgm:pt>
    <dgm:pt modelId="{C87C3875-2994-4F79-8F87-A04680227625}">
      <dgm:prSet/>
      <dgm:spPr/>
      <dgm:t>
        <a:bodyPr/>
        <a:lstStyle/>
        <a:p>
          <a:endParaRPr lang="ru-RU" dirty="0"/>
        </a:p>
      </dgm:t>
    </dgm:pt>
    <dgm:pt modelId="{067C8C93-8310-42E0-8276-5DF3BD8C3313}" type="parTrans" cxnId="{243C3CCD-27DB-4CE0-9906-7208D9DA78C2}">
      <dgm:prSet/>
      <dgm:spPr/>
      <dgm:t>
        <a:bodyPr/>
        <a:lstStyle/>
        <a:p>
          <a:endParaRPr lang="ru-RU"/>
        </a:p>
      </dgm:t>
    </dgm:pt>
    <dgm:pt modelId="{FFBE3E5D-811A-4FD1-BE2C-6C9A03164C23}" type="sibTrans" cxnId="{243C3CCD-27DB-4CE0-9906-7208D9DA78C2}">
      <dgm:prSet/>
      <dgm:spPr/>
      <dgm:t>
        <a:bodyPr/>
        <a:lstStyle/>
        <a:p>
          <a:endParaRPr lang="ru-RU"/>
        </a:p>
      </dgm:t>
    </dgm:pt>
    <dgm:pt modelId="{4CD4BAD9-C749-464D-ABA1-FA0725144FE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kumimoji="0" lang="ru-RU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Times New Roman" pitchFamily="18" charset="0"/>
          </a:endParaRPr>
        </a:p>
        <a:p>
          <a:pPr rtl="0"/>
          <a:r>
            <a:rPr kumimoji="0" lang="ru-RU" sz="12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rPr>
            <a:t>Забота о здоровье, эмоциональном благополучии и  современном всестороннем развитии каждого ребёнка;</a:t>
          </a:r>
        </a:p>
        <a:p>
          <a:pPr rtl="0"/>
          <a:r>
            <a:rPr kumimoji="0" lang="ru-RU" sz="12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rPr>
            <a:t>Создание в группах атмосферы гуманного и </a:t>
          </a:r>
        </a:p>
        <a:p>
          <a:pPr rtl="0"/>
          <a:r>
            <a:rPr kumimoji="0" lang="ru-RU" sz="12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rPr>
            <a:t>доброжелательного отношения ко всем </a:t>
          </a:r>
        </a:p>
        <a:p>
          <a:pPr rtl="0"/>
          <a:r>
            <a:rPr kumimoji="0" lang="ru-RU" sz="12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rPr>
            <a:t>воспитанникам, что позволяет растить их  общительными,  добрыми, любознательными,  инициативными, стремящимися к  самостоятельности  и творчеству;</a:t>
          </a:r>
        </a:p>
        <a:p>
          <a:pPr rtl="0"/>
          <a:endParaRPr kumimoji="0" lang="ru-RU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Times New Roman" pitchFamily="18" charset="0"/>
          </a:endParaRPr>
        </a:p>
        <a:p>
          <a:pPr rtl="0"/>
          <a:endParaRPr lang="ru-RU" sz="1400" dirty="0"/>
        </a:p>
      </dgm:t>
    </dgm:pt>
    <dgm:pt modelId="{C0DB373B-53AA-475C-938C-863922CDEA67}" type="parTrans" cxnId="{98BD8E0D-FE88-44FA-8A82-8130D33AF976}">
      <dgm:prSet/>
      <dgm:spPr/>
      <dgm:t>
        <a:bodyPr/>
        <a:lstStyle/>
        <a:p>
          <a:endParaRPr lang="ru-RU"/>
        </a:p>
      </dgm:t>
    </dgm:pt>
    <dgm:pt modelId="{2862F262-B4B4-438E-A779-BBF659D8784F}" type="sibTrans" cxnId="{98BD8E0D-FE88-44FA-8A82-8130D33AF976}">
      <dgm:prSet/>
      <dgm:spPr/>
      <dgm:t>
        <a:bodyPr/>
        <a:lstStyle/>
        <a:p>
          <a:endParaRPr lang="ru-RU"/>
        </a:p>
      </dgm:t>
    </dgm:pt>
    <dgm:pt modelId="{12C42530-D388-4AF6-B630-6A4F971AA37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kumimoji="0" lang="ru-RU" sz="12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endParaRPr>
        </a:p>
        <a:p>
          <a:pPr rtl="0"/>
          <a:endParaRPr kumimoji="0" lang="ru-RU" sz="12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endParaRPr>
        </a:p>
        <a:p>
          <a:pPr rtl="0"/>
          <a:r>
            <a:rPr kumimoji="0" lang="ru-RU" sz="12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</a:rPr>
            <a:t>Соблюдение в работе детского сада и начальной  школы  преемственности, исключающей  умственные и</a:t>
          </a:r>
        </a:p>
        <a:p>
          <a:pPr rtl="0"/>
          <a:r>
            <a:rPr kumimoji="0" lang="ru-RU" sz="12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</a:rPr>
            <a:t> физические перегрузки в содержании образования  детей  дошкольного возраста, обеспечивая   отсутствие</a:t>
          </a:r>
        </a:p>
        <a:p>
          <a:pPr rtl="0"/>
          <a:r>
            <a:rPr kumimoji="0" lang="ru-RU" sz="12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</a:rPr>
            <a:t> давления предметного обучения</a:t>
          </a:r>
        </a:p>
        <a:p>
          <a:pPr rtl="0"/>
          <a:endParaRPr kumimoji="0" lang="ru-RU" sz="12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endParaRPr>
        </a:p>
        <a:p>
          <a:pPr rtl="0"/>
          <a:endParaRPr kumimoji="0" lang="ru-RU" sz="12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rtl="0"/>
          <a:endParaRPr kumimoji="0" lang="ru-RU" sz="12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FB94A99D-6435-48C7-BFDC-96CF29B0C8A7}" type="parTrans" cxnId="{97176B19-022C-4E48-80BB-180DCEACF6DC}">
      <dgm:prSet/>
      <dgm:spPr/>
      <dgm:t>
        <a:bodyPr/>
        <a:lstStyle/>
        <a:p>
          <a:endParaRPr lang="ru-RU"/>
        </a:p>
      </dgm:t>
    </dgm:pt>
    <dgm:pt modelId="{D19DFA47-7528-4EE3-844D-54753D897EBE}" type="sibTrans" cxnId="{97176B19-022C-4E48-80BB-180DCEACF6DC}">
      <dgm:prSet/>
      <dgm:spPr/>
      <dgm:t>
        <a:bodyPr/>
        <a:lstStyle/>
        <a:p>
          <a:endParaRPr lang="ru-RU"/>
        </a:p>
      </dgm:t>
    </dgm:pt>
    <dgm:pt modelId="{19FC42A1-2042-4981-9C21-2161D8C2D66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0" lang="ru-RU" sz="12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rPr>
            <a:t>Максимальное использование  разнообразных  видов детской деятельности, их интеграция</a:t>
          </a:r>
        </a:p>
        <a:p>
          <a:pPr rtl="0"/>
          <a:r>
            <a:rPr kumimoji="0" lang="ru-RU" sz="12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rPr>
            <a:t> в целях повышения эффективности</a:t>
          </a:r>
        </a:p>
        <a:p>
          <a:pPr rtl="0"/>
          <a:r>
            <a:rPr kumimoji="0" lang="ru-RU" sz="12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rPr>
            <a:t> воспитательно – образовательного</a:t>
          </a:r>
        </a:p>
        <a:p>
          <a:pPr rtl="0"/>
          <a:r>
            <a:rPr kumimoji="0" lang="ru-RU" sz="12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rPr>
            <a:t>процесса;</a:t>
          </a:r>
        </a:p>
        <a:p>
          <a:pPr rtl="0"/>
          <a:r>
            <a:rPr kumimoji="0" lang="ru-RU" sz="12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</a:rPr>
            <a:t>Уважительное отношение к результатам детского  творчества;</a:t>
          </a:r>
        </a:p>
        <a:p>
          <a:pPr rtl="0"/>
          <a:r>
            <a:rPr kumimoji="0" lang="ru-RU" sz="12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</a:rPr>
            <a:t>Единство подходов к воспитанию детей в условиях   дошкольных групп и семьи;</a:t>
          </a:r>
        </a:p>
        <a:p>
          <a:pPr rtl="0"/>
          <a:endParaRPr kumimoji="0" lang="ru-RU" sz="1200" b="0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04D3B054-7006-43A1-A6BC-A651BCE61FC4}" type="parTrans" cxnId="{DFF133F5-4473-42DA-A3E2-255053D54BD6}">
      <dgm:prSet/>
      <dgm:spPr/>
      <dgm:t>
        <a:bodyPr/>
        <a:lstStyle/>
        <a:p>
          <a:endParaRPr lang="ru-RU"/>
        </a:p>
      </dgm:t>
    </dgm:pt>
    <dgm:pt modelId="{D007910E-CAA9-4089-B21B-330E662E94A7}" type="sibTrans" cxnId="{DFF133F5-4473-42DA-A3E2-255053D54BD6}">
      <dgm:prSet/>
      <dgm:spPr/>
      <dgm:t>
        <a:bodyPr/>
        <a:lstStyle/>
        <a:p>
          <a:endParaRPr lang="ru-RU"/>
        </a:p>
      </dgm:t>
    </dgm:pt>
    <dgm:pt modelId="{AD938215-83C9-46CF-9724-665283F1DE5C}">
      <dgm:prSet/>
      <dgm:spPr/>
      <dgm:t>
        <a:bodyPr/>
        <a:lstStyle/>
        <a:p>
          <a:endParaRPr lang="ru-RU" dirty="0"/>
        </a:p>
      </dgm:t>
    </dgm:pt>
    <dgm:pt modelId="{5A3AE582-7039-4A3C-9FE8-1FFE5555FAB9}" type="parTrans" cxnId="{87D6B3CF-B377-42DB-BDBB-255D9B88566B}">
      <dgm:prSet/>
      <dgm:spPr/>
      <dgm:t>
        <a:bodyPr/>
        <a:lstStyle/>
        <a:p>
          <a:endParaRPr lang="ru-RU"/>
        </a:p>
      </dgm:t>
    </dgm:pt>
    <dgm:pt modelId="{43064761-B2D9-43FD-AF1E-6DEA5CA41B09}" type="sibTrans" cxnId="{87D6B3CF-B377-42DB-BDBB-255D9B88566B}">
      <dgm:prSet/>
      <dgm:spPr/>
      <dgm:t>
        <a:bodyPr/>
        <a:lstStyle/>
        <a:p>
          <a:endParaRPr lang="ru-RU"/>
        </a:p>
      </dgm:t>
    </dgm:pt>
    <dgm:pt modelId="{F0B5C4D3-9426-454A-B308-DA4FA8DDD84F}">
      <dgm:prSet/>
      <dgm:spPr/>
      <dgm:t>
        <a:bodyPr/>
        <a:lstStyle/>
        <a:p>
          <a:endParaRPr lang="ru-RU" dirty="0"/>
        </a:p>
      </dgm:t>
    </dgm:pt>
    <dgm:pt modelId="{C6018DA1-6845-4771-9F81-9AAEC95D367E}" type="parTrans" cxnId="{3A1D4861-07CC-4F44-ADC0-1A019D7905EF}">
      <dgm:prSet/>
      <dgm:spPr/>
      <dgm:t>
        <a:bodyPr/>
        <a:lstStyle/>
        <a:p>
          <a:endParaRPr lang="ru-RU"/>
        </a:p>
      </dgm:t>
    </dgm:pt>
    <dgm:pt modelId="{7DF10C0E-F407-4CDA-A4AC-0FA347E1B0BB}" type="sibTrans" cxnId="{3A1D4861-07CC-4F44-ADC0-1A019D7905EF}">
      <dgm:prSet/>
      <dgm:spPr/>
      <dgm:t>
        <a:bodyPr/>
        <a:lstStyle/>
        <a:p>
          <a:endParaRPr lang="ru-RU"/>
        </a:p>
      </dgm:t>
    </dgm:pt>
    <dgm:pt modelId="{02532644-D2BF-4D0F-B632-1561D9C174D2}">
      <dgm:prSet/>
      <dgm:spPr/>
      <dgm:t>
        <a:bodyPr/>
        <a:lstStyle/>
        <a:p>
          <a:endParaRPr lang="ru-RU" dirty="0"/>
        </a:p>
      </dgm:t>
    </dgm:pt>
    <dgm:pt modelId="{4E47CCEC-7271-4C2D-AD39-9D07BA2962F2}" type="parTrans" cxnId="{A2BB1E19-9A96-43B3-9C62-5BD6D7999CDC}">
      <dgm:prSet/>
      <dgm:spPr/>
      <dgm:t>
        <a:bodyPr/>
        <a:lstStyle/>
        <a:p>
          <a:endParaRPr lang="ru-RU"/>
        </a:p>
      </dgm:t>
    </dgm:pt>
    <dgm:pt modelId="{5A6BCB4E-F93F-415E-9428-C2FFF15EEDEB}" type="sibTrans" cxnId="{A2BB1E19-9A96-43B3-9C62-5BD6D7999CDC}">
      <dgm:prSet/>
      <dgm:spPr/>
      <dgm:t>
        <a:bodyPr/>
        <a:lstStyle/>
        <a:p>
          <a:endParaRPr lang="ru-RU"/>
        </a:p>
      </dgm:t>
    </dgm:pt>
    <dgm:pt modelId="{2A428A62-86FC-47B6-B6CF-496392458876}">
      <dgm:prSet/>
      <dgm:spPr/>
      <dgm:t>
        <a:bodyPr/>
        <a:lstStyle/>
        <a:p>
          <a:endParaRPr lang="ru-RU" dirty="0"/>
        </a:p>
      </dgm:t>
    </dgm:pt>
    <dgm:pt modelId="{80A935E7-2D0C-4C9F-8DC2-521DC03F8D3B}" type="parTrans" cxnId="{4F858834-99A4-46BB-A291-41C2B8CA9E18}">
      <dgm:prSet/>
      <dgm:spPr/>
      <dgm:t>
        <a:bodyPr/>
        <a:lstStyle/>
        <a:p>
          <a:endParaRPr lang="ru-RU"/>
        </a:p>
      </dgm:t>
    </dgm:pt>
    <dgm:pt modelId="{B03523CB-8040-47FF-B195-D6B11FF7129E}" type="sibTrans" cxnId="{4F858834-99A4-46BB-A291-41C2B8CA9E18}">
      <dgm:prSet/>
      <dgm:spPr/>
      <dgm:t>
        <a:bodyPr/>
        <a:lstStyle/>
        <a:p>
          <a:endParaRPr lang="ru-RU"/>
        </a:p>
      </dgm:t>
    </dgm:pt>
    <dgm:pt modelId="{404E6805-92E3-4E24-A98C-4C8527F78F0F}">
      <dgm:prSet/>
      <dgm:spPr/>
      <dgm:t>
        <a:bodyPr/>
        <a:lstStyle/>
        <a:p>
          <a:endParaRPr lang="ru-RU" dirty="0"/>
        </a:p>
      </dgm:t>
    </dgm:pt>
    <dgm:pt modelId="{D69E7E73-75B8-4C9B-8BC7-B862A8409AC1}" type="parTrans" cxnId="{DDF0C146-E419-418E-92A3-E6EDECEA020D}">
      <dgm:prSet/>
      <dgm:spPr/>
      <dgm:t>
        <a:bodyPr/>
        <a:lstStyle/>
        <a:p>
          <a:endParaRPr lang="ru-RU"/>
        </a:p>
      </dgm:t>
    </dgm:pt>
    <dgm:pt modelId="{F374DB80-13EE-4C77-AFAD-8A02DC255B22}" type="sibTrans" cxnId="{DDF0C146-E419-418E-92A3-E6EDECEA020D}">
      <dgm:prSet/>
      <dgm:spPr/>
      <dgm:t>
        <a:bodyPr/>
        <a:lstStyle/>
        <a:p>
          <a:endParaRPr lang="ru-RU"/>
        </a:p>
      </dgm:t>
    </dgm:pt>
    <dgm:pt modelId="{398B7862-8ECB-4D06-8E34-5B8720CFF7DC}">
      <dgm:prSet/>
      <dgm:spPr/>
      <dgm:t>
        <a:bodyPr/>
        <a:lstStyle/>
        <a:p>
          <a:endParaRPr lang="ru-RU" dirty="0"/>
        </a:p>
      </dgm:t>
    </dgm:pt>
    <dgm:pt modelId="{54530BA3-5579-4A16-B094-6C62E9E50B8A}" type="parTrans" cxnId="{9562F9A4-67C9-4482-B26C-BFAF13EA0D6C}">
      <dgm:prSet/>
      <dgm:spPr/>
      <dgm:t>
        <a:bodyPr/>
        <a:lstStyle/>
        <a:p>
          <a:endParaRPr lang="ru-RU"/>
        </a:p>
      </dgm:t>
    </dgm:pt>
    <dgm:pt modelId="{2FE64580-5E50-4DDB-81AE-B4DB8693E52E}" type="sibTrans" cxnId="{9562F9A4-67C9-4482-B26C-BFAF13EA0D6C}">
      <dgm:prSet/>
      <dgm:spPr/>
      <dgm:t>
        <a:bodyPr/>
        <a:lstStyle/>
        <a:p>
          <a:endParaRPr lang="ru-RU"/>
        </a:p>
      </dgm:t>
    </dgm:pt>
    <dgm:pt modelId="{4F2F7FFD-0618-4FF9-A967-5AD4AD6C3059}" type="pres">
      <dgm:prSet presAssocID="{695294CC-2318-49AF-A088-0717FA1F456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7589BD-0297-4052-908F-B7B677BCFE73}" type="pres">
      <dgm:prSet presAssocID="{695294CC-2318-49AF-A088-0717FA1F4563}" presName="matrix" presStyleCnt="0"/>
      <dgm:spPr/>
    </dgm:pt>
    <dgm:pt modelId="{543B5427-39D6-4E5E-979C-00EC3E8CC0C7}" type="pres">
      <dgm:prSet presAssocID="{695294CC-2318-49AF-A088-0717FA1F4563}" presName="tile1" presStyleLbl="node1" presStyleIdx="0" presStyleCnt="4" custScaleY="100000"/>
      <dgm:spPr/>
      <dgm:t>
        <a:bodyPr/>
        <a:lstStyle/>
        <a:p>
          <a:endParaRPr lang="ru-RU"/>
        </a:p>
      </dgm:t>
    </dgm:pt>
    <dgm:pt modelId="{D71CF767-D5A8-4E8F-B6DA-ED75DF367559}" type="pres">
      <dgm:prSet presAssocID="{695294CC-2318-49AF-A088-0717FA1F456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02B41-FBE9-49F2-B6FC-E0EC47E3F4FF}" type="pres">
      <dgm:prSet presAssocID="{695294CC-2318-49AF-A088-0717FA1F4563}" presName="tile2" presStyleLbl="node1" presStyleIdx="1" presStyleCnt="4" custAng="0"/>
      <dgm:spPr/>
      <dgm:t>
        <a:bodyPr/>
        <a:lstStyle/>
        <a:p>
          <a:endParaRPr lang="ru-RU"/>
        </a:p>
      </dgm:t>
    </dgm:pt>
    <dgm:pt modelId="{55DF6563-20B6-4E56-B8F4-5B8DCEDCF75B}" type="pres">
      <dgm:prSet presAssocID="{695294CC-2318-49AF-A088-0717FA1F456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377CA6-25B8-493F-B4ED-0A5948ED1335}" type="pres">
      <dgm:prSet presAssocID="{695294CC-2318-49AF-A088-0717FA1F4563}" presName="tile3" presStyleLbl="node1" presStyleIdx="2" presStyleCnt="4"/>
      <dgm:spPr/>
      <dgm:t>
        <a:bodyPr/>
        <a:lstStyle/>
        <a:p>
          <a:endParaRPr lang="ru-RU"/>
        </a:p>
      </dgm:t>
    </dgm:pt>
    <dgm:pt modelId="{B4F1F845-A816-4E5B-963A-7AF92D1821C7}" type="pres">
      <dgm:prSet presAssocID="{695294CC-2318-49AF-A088-0717FA1F456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EBD184-129C-4E9D-B608-B270AAF28BB9}" type="pres">
      <dgm:prSet presAssocID="{695294CC-2318-49AF-A088-0717FA1F4563}" presName="tile4" presStyleLbl="node1" presStyleIdx="3" presStyleCnt="4"/>
      <dgm:spPr/>
      <dgm:t>
        <a:bodyPr/>
        <a:lstStyle/>
        <a:p>
          <a:endParaRPr lang="ru-RU"/>
        </a:p>
      </dgm:t>
    </dgm:pt>
    <dgm:pt modelId="{A56DD179-2326-45E6-8482-EB2AC1D656A1}" type="pres">
      <dgm:prSet presAssocID="{695294CC-2318-49AF-A088-0717FA1F456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44D36D-6B91-45F3-BD08-9CEF0A0A382F}" type="pres">
      <dgm:prSet presAssocID="{695294CC-2318-49AF-A088-0717FA1F4563}" presName="centerTile" presStyleLbl="fgShp" presStyleIdx="0" presStyleCnt="1" custScaleX="333333" custScaleY="108858" custLinFactNeighborX="2865" custLinFactNeighborY="-807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243C3CCD-27DB-4CE0-9906-7208D9DA78C2}" srcId="{695294CC-2318-49AF-A088-0717FA1F4563}" destId="{C87C3875-2994-4F79-8F87-A04680227625}" srcOrd="2" destOrd="0" parTransId="{067C8C93-8310-42E0-8276-5DF3BD8C3313}" sibTransId="{FFBE3E5D-811A-4FD1-BE2C-6C9A03164C23}"/>
    <dgm:cxn modelId="{2FEF060E-996F-44D9-BB47-F847DDB92485}" type="presOf" srcId="{12C42530-D388-4AF6-B630-6A4F971AA371}" destId="{B4F1F845-A816-4E5B-963A-7AF92D1821C7}" srcOrd="1" destOrd="0" presId="urn:microsoft.com/office/officeart/2005/8/layout/matrix1"/>
    <dgm:cxn modelId="{2970F678-E741-4BED-823A-3465C71C7BFA}" srcId="{695294CC-2318-49AF-A088-0717FA1F4563}" destId="{7740EFA0-ABE6-4A90-ACA6-26F22A0CD801}" srcOrd="3" destOrd="0" parTransId="{7CB79FBF-7DBD-4C6A-AB40-9EF36166189E}" sibTransId="{674D88F4-5323-422F-9E3D-A6E0CD090E23}"/>
    <dgm:cxn modelId="{C7C10354-3AE2-4077-8F48-BFECA401DD80}" type="presOf" srcId="{D888F932-7C41-49A1-BCB4-B7FF8DF8355B}" destId="{543B5427-39D6-4E5E-979C-00EC3E8CC0C7}" srcOrd="0" destOrd="0" presId="urn:microsoft.com/office/officeart/2005/8/layout/matrix1"/>
    <dgm:cxn modelId="{27AEDAB5-8ADB-44F6-A5BC-659E839E368F}" type="presOf" srcId="{12C42530-D388-4AF6-B630-6A4F971AA371}" destId="{49377CA6-25B8-493F-B4ED-0A5948ED1335}" srcOrd="0" destOrd="0" presId="urn:microsoft.com/office/officeart/2005/8/layout/matrix1"/>
    <dgm:cxn modelId="{AA095159-4A54-45AD-BBBC-4E2571CD036E}" srcId="{695294CC-2318-49AF-A088-0717FA1F4563}" destId="{F93E72F4-15ED-4B63-BD5A-E209E9EBF02C}" srcOrd="5" destOrd="0" parTransId="{CAE6A073-2DDD-4A85-B709-3AE7737A1071}" sibTransId="{056F3F54-6727-4B13-A75B-71A92A466B45}"/>
    <dgm:cxn modelId="{A2BB1E19-9A96-43B3-9C62-5BD6D7999CDC}" srcId="{AEB541D5-2173-4A29-854C-211967B024B8}" destId="{02532644-D2BF-4D0F-B632-1561D9C174D2}" srcOrd="6" destOrd="0" parTransId="{4E47CCEC-7271-4C2D-AD39-9D07BA2962F2}" sibTransId="{5A6BCB4E-F93F-415E-9428-C2FFF15EEDEB}"/>
    <dgm:cxn modelId="{E3C44148-C56B-497F-B594-5931CC2BBC6B}" srcId="{AEB541D5-2173-4A29-854C-211967B024B8}" destId="{D888F932-7C41-49A1-BCB4-B7FF8DF8355B}" srcOrd="0" destOrd="0" parTransId="{AB20F578-B1A5-48C3-A29E-5772EE900BE2}" sibTransId="{A546F062-AC9B-498C-B241-C36390CEBE71}"/>
    <dgm:cxn modelId="{98BD8E0D-FE88-44FA-8A82-8130D33AF976}" srcId="{AEB541D5-2173-4A29-854C-211967B024B8}" destId="{4CD4BAD9-C749-464D-ABA1-FA0725144FE5}" srcOrd="1" destOrd="0" parTransId="{C0DB373B-53AA-475C-938C-863922CDEA67}" sibTransId="{2862F262-B4B4-438E-A779-BBF659D8784F}"/>
    <dgm:cxn modelId="{DFF133F5-4473-42DA-A3E2-255053D54BD6}" srcId="{AEB541D5-2173-4A29-854C-211967B024B8}" destId="{19FC42A1-2042-4981-9C21-2161D8C2D66F}" srcOrd="3" destOrd="0" parTransId="{04D3B054-7006-43A1-A6BC-A651BCE61FC4}" sibTransId="{D007910E-CAA9-4089-B21B-330E662E94A7}"/>
    <dgm:cxn modelId="{2A69EBB7-6A06-4225-914B-EC24992B4D07}" type="presOf" srcId="{19FC42A1-2042-4981-9C21-2161D8C2D66F}" destId="{74EBD184-129C-4E9D-B608-B270AAF28BB9}" srcOrd="0" destOrd="0" presId="urn:microsoft.com/office/officeart/2005/8/layout/matrix1"/>
    <dgm:cxn modelId="{3A1D4861-07CC-4F44-ADC0-1A019D7905EF}" srcId="{AEB541D5-2173-4A29-854C-211967B024B8}" destId="{F0B5C4D3-9426-454A-B308-DA4FA8DDD84F}" srcOrd="5" destOrd="0" parTransId="{C6018DA1-6845-4771-9F81-9AAEC95D367E}" sibTransId="{7DF10C0E-F407-4CDA-A4AC-0FA347E1B0BB}"/>
    <dgm:cxn modelId="{87D6B3CF-B377-42DB-BDBB-255D9B88566B}" srcId="{AEB541D5-2173-4A29-854C-211967B024B8}" destId="{AD938215-83C9-46CF-9724-665283F1DE5C}" srcOrd="4" destOrd="0" parTransId="{5A3AE582-7039-4A3C-9FE8-1FFE5555FAB9}" sibTransId="{43064761-B2D9-43FD-AF1E-6DEA5CA41B09}"/>
    <dgm:cxn modelId="{AC17CD05-85AB-4B51-91D3-30665B19B1DA}" srcId="{695294CC-2318-49AF-A088-0717FA1F4563}" destId="{F29652EC-7FAF-4149-A0DC-22B0720B8C8D}" srcOrd="4" destOrd="0" parTransId="{F2A779FF-36ED-41B4-BEC0-AF43A9ECAEF3}" sibTransId="{24350D60-017B-42FE-9219-B5E065DEAE11}"/>
    <dgm:cxn modelId="{DDF0C146-E419-418E-92A3-E6EDECEA020D}" srcId="{AEB541D5-2173-4A29-854C-211967B024B8}" destId="{404E6805-92E3-4E24-A98C-4C8527F78F0F}" srcOrd="8" destOrd="0" parTransId="{D69E7E73-75B8-4C9B-8BC7-B862A8409AC1}" sibTransId="{F374DB80-13EE-4C77-AFAD-8A02DC255B22}"/>
    <dgm:cxn modelId="{B951715A-3D12-420D-A131-10EE91061127}" type="presOf" srcId="{D888F932-7C41-49A1-BCB4-B7FF8DF8355B}" destId="{D71CF767-D5A8-4E8F-B6DA-ED75DF367559}" srcOrd="1" destOrd="0" presId="urn:microsoft.com/office/officeart/2005/8/layout/matrix1"/>
    <dgm:cxn modelId="{75D702CC-F51A-4E7D-9B8C-41BCB43F6DDC}" type="presOf" srcId="{695294CC-2318-49AF-A088-0717FA1F4563}" destId="{4F2F7FFD-0618-4FF9-A967-5AD4AD6C3059}" srcOrd="0" destOrd="0" presId="urn:microsoft.com/office/officeart/2005/8/layout/matrix1"/>
    <dgm:cxn modelId="{4F858834-99A4-46BB-A291-41C2B8CA9E18}" srcId="{AEB541D5-2173-4A29-854C-211967B024B8}" destId="{2A428A62-86FC-47B6-B6CF-496392458876}" srcOrd="7" destOrd="0" parTransId="{80A935E7-2D0C-4C9F-8DC2-521DC03F8D3B}" sibTransId="{B03523CB-8040-47FF-B195-D6B11FF7129E}"/>
    <dgm:cxn modelId="{3BF45E95-394B-4C68-992E-AE42FDEFF372}" type="presOf" srcId="{4CD4BAD9-C749-464D-ABA1-FA0725144FE5}" destId="{EC902B41-FBE9-49F2-B6FC-E0EC47E3F4FF}" srcOrd="0" destOrd="0" presId="urn:microsoft.com/office/officeart/2005/8/layout/matrix1"/>
    <dgm:cxn modelId="{97176B19-022C-4E48-80BB-180DCEACF6DC}" srcId="{AEB541D5-2173-4A29-854C-211967B024B8}" destId="{12C42530-D388-4AF6-B630-6A4F971AA371}" srcOrd="2" destOrd="0" parTransId="{FB94A99D-6435-48C7-BFDC-96CF29B0C8A7}" sibTransId="{D19DFA47-7528-4EE3-844D-54753D897EBE}"/>
    <dgm:cxn modelId="{50BF001F-1FA4-4258-91D1-D3A658CC6F3B}" type="presOf" srcId="{19FC42A1-2042-4981-9C21-2161D8C2D66F}" destId="{A56DD179-2326-45E6-8482-EB2AC1D656A1}" srcOrd="1" destOrd="0" presId="urn:microsoft.com/office/officeart/2005/8/layout/matrix1"/>
    <dgm:cxn modelId="{87266EBE-D35A-46FD-B3AB-A0E07602A464}" srcId="{695294CC-2318-49AF-A088-0717FA1F4563}" destId="{AEB541D5-2173-4A29-854C-211967B024B8}" srcOrd="0" destOrd="0" parTransId="{02E2AF98-AF92-4B2D-ADEF-CFC15514143B}" sibTransId="{44F22962-997A-4B03-964D-9F2C3D31CC42}"/>
    <dgm:cxn modelId="{38B57766-0552-430B-BE2C-EDE85D764E94}" type="presOf" srcId="{AEB541D5-2173-4A29-854C-211967B024B8}" destId="{CA44D36D-6B91-45F3-BD08-9CEF0A0A382F}" srcOrd="0" destOrd="0" presId="urn:microsoft.com/office/officeart/2005/8/layout/matrix1"/>
    <dgm:cxn modelId="{9562F9A4-67C9-4482-B26C-BFAF13EA0D6C}" srcId="{695294CC-2318-49AF-A088-0717FA1F4563}" destId="{398B7862-8ECB-4D06-8E34-5B8720CFF7DC}" srcOrd="1" destOrd="0" parTransId="{54530BA3-5579-4A16-B094-6C62E9E50B8A}" sibTransId="{2FE64580-5E50-4DDB-81AE-B4DB8693E52E}"/>
    <dgm:cxn modelId="{56F9133A-46A7-46FD-BBD6-8DE6B9C517AF}" type="presOf" srcId="{4CD4BAD9-C749-464D-ABA1-FA0725144FE5}" destId="{55DF6563-20B6-4E56-B8F4-5B8DCEDCF75B}" srcOrd="1" destOrd="0" presId="urn:microsoft.com/office/officeart/2005/8/layout/matrix1"/>
    <dgm:cxn modelId="{4CD9088A-8D9F-4AA7-8C93-E69E833CB494}" type="presParOf" srcId="{4F2F7FFD-0618-4FF9-A967-5AD4AD6C3059}" destId="{217589BD-0297-4052-908F-B7B677BCFE73}" srcOrd="0" destOrd="0" presId="urn:microsoft.com/office/officeart/2005/8/layout/matrix1"/>
    <dgm:cxn modelId="{1E64076D-2381-45C8-B490-730519C42423}" type="presParOf" srcId="{217589BD-0297-4052-908F-B7B677BCFE73}" destId="{543B5427-39D6-4E5E-979C-00EC3E8CC0C7}" srcOrd="0" destOrd="0" presId="urn:microsoft.com/office/officeart/2005/8/layout/matrix1"/>
    <dgm:cxn modelId="{63D447FB-7087-4D36-AD2B-6466D048A3DD}" type="presParOf" srcId="{217589BD-0297-4052-908F-B7B677BCFE73}" destId="{D71CF767-D5A8-4E8F-B6DA-ED75DF367559}" srcOrd="1" destOrd="0" presId="urn:microsoft.com/office/officeart/2005/8/layout/matrix1"/>
    <dgm:cxn modelId="{63A08F88-BA69-4CBE-AEB9-7FB18D8C5425}" type="presParOf" srcId="{217589BD-0297-4052-908F-B7B677BCFE73}" destId="{EC902B41-FBE9-49F2-B6FC-E0EC47E3F4FF}" srcOrd="2" destOrd="0" presId="urn:microsoft.com/office/officeart/2005/8/layout/matrix1"/>
    <dgm:cxn modelId="{7CB9880A-9CC5-4C09-BE57-D8A5BF92AA08}" type="presParOf" srcId="{217589BD-0297-4052-908F-B7B677BCFE73}" destId="{55DF6563-20B6-4E56-B8F4-5B8DCEDCF75B}" srcOrd="3" destOrd="0" presId="urn:microsoft.com/office/officeart/2005/8/layout/matrix1"/>
    <dgm:cxn modelId="{57823C9E-F385-4EA4-8513-CCE425D49201}" type="presParOf" srcId="{217589BD-0297-4052-908F-B7B677BCFE73}" destId="{49377CA6-25B8-493F-B4ED-0A5948ED1335}" srcOrd="4" destOrd="0" presId="urn:microsoft.com/office/officeart/2005/8/layout/matrix1"/>
    <dgm:cxn modelId="{54BEA47A-C1FC-4D56-B385-6C47CFCBB585}" type="presParOf" srcId="{217589BD-0297-4052-908F-B7B677BCFE73}" destId="{B4F1F845-A816-4E5B-963A-7AF92D1821C7}" srcOrd="5" destOrd="0" presId="urn:microsoft.com/office/officeart/2005/8/layout/matrix1"/>
    <dgm:cxn modelId="{B552CD67-0524-42B6-B556-5D5B2A560D2D}" type="presParOf" srcId="{217589BD-0297-4052-908F-B7B677BCFE73}" destId="{74EBD184-129C-4E9D-B608-B270AAF28BB9}" srcOrd="6" destOrd="0" presId="urn:microsoft.com/office/officeart/2005/8/layout/matrix1"/>
    <dgm:cxn modelId="{E8C4EB10-D1C5-4DB0-BED7-7E2F6995A283}" type="presParOf" srcId="{217589BD-0297-4052-908F-B7B677BCFE73}" destId="{A56DD179-2326-45E6-8482-EB2AC1D656A1}" srcOrd="7" destOrd="0" presId="urn:microsoft.com/office/officeart/2005/8/layout/matrix1"/>
    <dgm:cxn modelId="{77C52F06-93B4-4822-B498-0960D24C1A71}" type="presParOf" srcId="{4F2F7FFD-0618-4FF9-A967-5AD4AD6C3059}" destId="{CA44D36D-6B91-45F3-BD08-9CEF0A0A382F}" srcOrd="1" destOrd="0" presId="urn:microsoft.com/office/officeart/2005/8/layout/matrix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11819B-8798-4E7C-B06F-2C37CA07D30A}" type="doc">
      <dgm:prSet loTypeId="urn:microsoft.com/office/officeart/2005/8/layout/radial4" loCatId="relationship" qsTypeId="urn:microsoft.com/office/officeart/2005/8/quickstyle/3d2" qsCatId="3D" csTypeId="urn:microsoft.com/office/officeart/2005/8/colors/accent4_3" csCatId="accent4" phldr="1"/>
      <dgm:spPr/>
      <dgm:t>
        <a:bodyPr/>
        <a:lstStyle/>
        <a:p>
          <a:endParaRPr lang="ru-RU"/>
        </a:p>
      </dgm:t>
    </dgm:pt>
    <dgm:pt modelId="{3188AD7C-4DEB-4057-AE35-3D3CDAE1D318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dirty="0" smtClean="0"/>
            <a:t>Основные принципы построения программы:</a:t>
          </a:r>
          <a:endParaRPr lang="ru-RU" sz="2800" dirty="0"/>
        </a:p>
      </dgm:t>
    </dgm:pt>
    <dgm:pt modelId="{BA0A5D87-E1E6-4C5B-9AFF-FEC184909D00}" type="parTrans" cxnId="{BF6987AA-01BF-4DF8-A940-D0FA2F7C165B}">
      <dgm:prSet/>
      <dgm:spPr/>
      <dgm:t>
        <a:bodyPr/>
        <a:lstStyle/>
        <a:p>
          <a:endParaRPr lang="ru-RU"/>
        </a:p>
      </dgm:t>
    </dgm:pt>
    <dgm:pt modelId="{4A74D348-FECF-4CF3-AC96-45F099053F8B}" type="sibTrans" cxnId="{BF6987AA-01BF-4DF8-A940-D0FA2F7C165B}">
      <dgm:prSet/>
      <dgm:spPr/>
      <dgm:t>
        <a:bodyPr/>
        <a:lstStyle/>
        <a:p>
          <a:endParaRPr lang="ru-RU"/>
        </a:p>
      </dgm:t>
    </dgm:pt>
    <dgm:pt modelId="{F9D2864E-04DE-4B7C-AD7B-10D49B199D60}">
      <dgm:prSet/>
      <dgm:spPr/>
      <dgm:t>
        <a:bodyPr/>
        <a:lstStyle/>
        <a:p>
          <a:endParaRPr lang="ru-RU" dirty="0"/>
        </a:p>
      </dgm:t>
    </dgm:pt>
    <dgm:pt modelId="{855B66FC-1572-4B93-8516-D69E53BB370B}" type="parTrans" cxnId="{5B439E8E-0868-450B-A52C-475D6C9C02D9}">
      <dgm:prSet/>
      <dgm:spPr/>
      <dgm:t>
        <a:bodyPr/>
        <a:lstStyle/>
        <a:p>
          <a:endParaRPr lang="ru-RU"/>
        </a:p>
      </dgm:t>
    </dgm:pt>
    <dgm:pt modelId="{8D676271-75F3-46F2-ADAA-5A81D5908779}" type="sibTrans" cxnId="{5B439E8E-0868-450B-A52C-475D6C9C02D9}">
      <dgm:prSet/>
      <dgm:spPr/>
      <dgm:t>
        <a:bodyPr/>
        <a:lstStyle/>
        <a:p>
          <a:endParaRPr lang="ru-RU"/>
        </a:p>
      </dgm:t>
    </dgm:pt>
    <dgm:pt modelId="{039CA52D-6BFD-4CB6-8476-61657CF438AE}">
      <dgm:prSet/>
      <dgm:spPr/>
      <dgm:t>
        <a:bodyPr/>
        <a:lstStyle/>
        <a:p>
          <a:endParaRPr lang="ru-RU" b="1" dirty="0">
            <a:solidFill>
              <a:schemeClr val="tx2"/>
            </a:solidFill>
          </a:endParaRPr>
        </a:p>
      </dgm:t>
    </dgm:pt>
    <dgm:pt modelId="{DC5F0754-A822-4692-8C5A-1DDA333AE959}" type="parTrans" cxnId="{4211EAF7-8407-4617-966F-F64B531B5198}">
      <dgm:prSet/>
      <dgm:spPr/>
      <dgm:t>
        <a:bodyPr/>
        <a:lstStyle/>
        <a:p>
          <a:endParaRPr lang="ru-RU"/>
        </a:p>
      </dgm:t>
    </dgm:pt>
    <dgm:pt modelId="{78BB55F4-985F-4371-8B49-0A3F7F40C80F}" type="sibTrans" cxnId="{4211EAF7-8407-4617-966F-F64B531B5198}">
      <dgm:prSet/>
      <dgm:spPr/>
      <dgm:t>
        <a:bodyPr/>
        <a:lstStyle/>
        <a:p>
          <a:endParaRPr lang="ru-RU"/>
        </a:p>
      </dgm:t>
    </dgm:pt>
    <dgm:pt modelId="{68EEC923-AD4C-4165-8B0C-647D70D8DE8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i="1" dirty="0" smtClean="0"/>
            <a:t>принцип развивающего образования</a:t>
          </a:r>
          <a:endParaRPr lang="ru-RU" sz="1400" b="1" i="1" dirty="0"/>
        </a:p>
      </dgm:t>
    </dgm:pt>
    <dgm:pt modelId="{625546EF-84A7-4847-8840-CCD84457E03E}" type="parTrans" cxnId="{D1F89428-86AC-49D4-B81E-C4690DF6BD93}">
      <dgm:prSet/>
      <dgm:spPr/>
      <dgm:t>
        <a:bodyPr/>
        <a:lstStyle/>
        <a:p>
          <a:endParaRPr lang="ru-RU"/>
        </a:p>
      </dgm:t>
    </dgm:pt>
    <dgm:pt modelId="{9E3059E1-D90E-40CD-90EE-A52A3AF651FF}" type="sibTrans" cxnId="{D1F89428-86AC-49D4-B81E-C4690DF6BD93}">
      <dgm:prSet/>
      <dgm:spPr/>
      <dgm:t>
        <a:bodyPr/>
        <a:lstStyle/>
        <a:p>
          <a:endParaRPr lang="ru-RU"/>
        </a:p>
      </dgm:t>
    </dgm:pt>
    <dgm:pt modelId="{88B67841-C369-4679-9993-77D393F320DE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i="1" dirty="0" smtClean="0"/>
            <a:t>принципы научной обоснованности и практической применимости</a:t>
          </a:r>
          <a:endParaRPr lang="ru-RU" sz="1400" b="1" dirty="0"/>
        </a:p>
      </dgm:t>
    </dgm:pt>
    <dgm:pt modelId="{628D5FD9-72DF-411E-8471-FB502B374162}" type="parTrans" cxnId="{CB13BE44-1010-4316-BA13-937DCB0B5037}">
      <dgm:prSet/>
      <dgm:spPr/>
      <dgm:t>
        <a:bodyPr/>
        <a:lstStyle/>
        <a:p>
          <a:endParaRPr lang="ru-RU"/>
        </a:p>
      </dgm:t>
    </dgm:pt>
    <dgm:pt modelId="{D00A665F-1826-4544-B942-BE8BC5E24351}" type="sibTrans" cxnId="{CB13BE44-1010-4316-BA13-937DCB0B5037}">
      <dgm:prSet/>
      <dgm:spPr/>
      <dgm:t>
        <a:bodyPr/>
        <a:lstStyle/>
        <a:p>
          <a:endParaRPr lang="ru-RU"/>
        </a:p>
      </dgm:t>
    </dgm:pt>
    <dgm:pt modelId="{34E55DCF-91B2-4693-A5EC-D9E25D6628A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i="1" dirty="0" smtClean="0"/>
            <a:t>принцип соответствия критериям полноты, необходимости и достаточности</a:t>
          </a:r>
          <a:endParaRPr lang="ru-RU" sz="1400" b="1" dirty="0"/>
        </a:p>
      </dgm:t>
    </dgm:pt>
    <dgm:pt modelId="{30532F7C-9AFF-43FF-BFE6-0E89D119D011}" type="parTrans" cxnId="{9F939519-512B-4113-9DDF-2B83046A2B04}">
      <dgm:prSet/>
      <dgm:spPr/>
      <dgm:t>
        <a:bodyPr/>
        <a:lstStyle/>
        <a:p>
          <a:endParaRPr lang="ru-RU"/>
        </a:p>
      </dgm:t>
    </dgm:pt>
    <dgm:pt modelId="{3A81B2D0-BE97-472F-ABC7-D7A32E22F2D8}" type="sibTrans" cxnId="{9F939519-512B-4113-9DDF-2B83046A2B04}">
      <dgm:prSet/>
      <dgm:spPr/>
      <dgm:t>
        <a:bodyPr/>
        <a:lstStyle/>
        <a:p>
          <a:endParaRPr lang="ru-RU"/>
        </a:p>
      </dgm:t>
    </dgm:pt>
    <dgm:pt modelId="{04A88EB9-8011-464D-918E-A95F0F2BE67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i="1" dirty="0" smtClean="0"/>
            <a:t>принцип единства воспитательных, развивающих и обучающих целей и задач процесса образования детей дошкольного возраста</a:t>
          </a:r>
          <a:endParaRPr lang="ru-RU" sz="1400" b="1" dirty="0"/>
        </a:p>
      </dgm:t>
    </dgm:pt>
    <dgm:pt modelId="{5BDEC226-E88A-4D31-9889-430779F5DDA9}" type="parTrans" cxnId="{119E9B44-D792-438A-BBD2-F7CED63C5700}">
      <dgm:prSet/>
      <dgm:spPr/>
      <dgm:t>
        <a:bodyPr/>
        <a:lstStyle/>
        <a:p>
          <a:endParaRPr lang="ru-RU"/>
        </a:p>
      </dgm:t>
    </dgm:pt>
    <dgm:pt modelId="{48BC14D3-F940-4283-BF0E-B485ECB603D6}" type="sibTrans" cxnId="{119E9B44-D792-438A-BBD2-F7CED63C5700}">
      <dgm:prSet/>
      <dgm:spPr/>
      <dgm:t>
        <a:bodyPr/>
        <a:lstStyle/>
        <a:p>
          <a:endParaRPr lang="ru-RU"/>
        </a:p>
      </dgm:t>
    </dgm:pt>
    <dgm:pt modelId="{FCF6973B-18A9-4AA0-8FCD-3D846FA393E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i="1" dirty="0" smtClean="0"/>
            <a:t>принцип интеграции образовательных областей в соответствии с возрастными возможностями и особенностями воспитанников, спецификой и возможностями образовательных областей</a:t>
          </a:r>
          <a:endParaRPr lang="ru-RU" sz="1400" b="1" dirty="0"/>
        </a:p>
      </dgm:t>
    </dgm:pt>
    <dgm:pt modelId="{8746589A-A8AE-4690-B9DA-E700BE378ED5}" type="parTrans" cxnId="{5C015365-1D21-4DAC-8C50-CB61F5B0B7A0}">
      <dgm:prSet/>
      <dgm:spPr/>
      <dgm:t>
        <a:bodyPr/>
        <a:lstStyle/>
        <a:p>
          <a:endParaRPr lang="ru-RU"/>
        </a:p>
      </dgm:t>
    </dgm:pt>
    <dgm:pt modelId="{CF3471B9-4BC3-4F34-93CA-605791FFB8C7}" type="sibTrans" cxnId="{5C015365-1D21-4DAC-8C50-CB61F5B0B7A0}">
      <dgm:prSet/>
      <dgm:spPr/>
      <dgm:t>
        <a:bodyPr/>
        <a:lstStyle/>
        <a:p>
          <a:endParaRPr lang="ru-RU"/>
        </a:p>
      </dgm:t>
    </dgm:pt>
    <dgm:pt modelId="{2D7A19A6-F017-41C4-B98B-6158EF5E06EC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i="1" dirty="0" smtClean="0"/>
            <a:t>комплексно-тематический принцип построения образовательного процесса</a:t>
          </a:r>
          <a:endParaRPr lang="ru-RU" sz="1400" b="1" dirty="0"/>
        </a:p>
      </dgm:t>
    </dgm:pt>
    <dgm:pt modelId="{783AB05A-7418-4DCE-B9B8-5A8125F3C1AE}" type="parTrans" cxnId="{8288412C-9392-4431-97CB-5EA4E4687B79}">
      <dgm:prSet/>
      <dgm:spPr/>
      <dgm:t>
        <a:bodyPr/>
        <a:lstStyle/>
        <a:p>
          <a:endParaRPr lang="ru-RU"/>
        </a:p>
      </dgm:t>
    </dgm:pt>
    <dgm:pt modelId="{7464B197-5013-4138-829C-DD34324B11A6}" type="sibTrans" cxnId="{8288412C-9392-4431-97CB-5EA4E4687B79}">
      <dgm:prSet/>
      <dgm:spPr/>
      <dgm:t>
        <a:bodyPr/>
        <a:lstStyle/>
        <a:p>
          <a:endParaRPr lang="ru-RU"/>
        </a:p>
      </dgm:t>
    </dgm:pt>
    <dgm:pt modelId="{1FC755F2-4203-4923-869D-7A23517EE180}" type="pres">
      <dgm:prSet presAssocID="{C011819B-8798-4E7C-B06F-2C37CA07D30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D0B0AC-361F-4658-B14A-0A19C55985DA}" type="pres">
      <dgm:prSet presAssocID="{3188AD7C-4DEB-4057-AE35-3D3CDAE1D318}" presName="centerShape" presStyleLbl="node0" presStyleIdx="0" presStyleCnt="1" custScaleX="284447" custScaleY="58392" custLinFactNeighborX="9000" custLinFactNeighborY="-23234"/>
      <dgm:spPr/>
      <dgm:t>
        <a:bodyPr/>
        <a:lstStyle/>
        <a:p>
          <a:endParaRPr lang="ru-RU"/>
        </a:p>
      </dgm:t>
    </dgm:pt>
    <dgm:pt modelId="{A13B2A38-974D-461E-BCBE-4C769E82C006}" type="pres">
      <dgm:prSet presAssocID="{625546EF-84A7-4847-8840-CCD84457E03E}" presName="parTrans" presStyleLbl="bgSibTrans2D1" presStyleIdx="0" presStyleCnt="6" custScaleX="82313" custLinFactNeighborX="1901" custLinFactNeighborY="-42078"/>
      <dgm:spPr/>
      <dgm:t>
        <a:bodyPr/>
        <a:lstStyle/>
        <a:p>
          <a:endParaRPr lang="ru-RU"/>
        </a:p>
      </dgm:t>
    </dgm:pt>
    <dgm:pt modelId="{C915661B-EA88-4E4E-8BE0-D118D235C683}" type="pres">
      <dgm:prSet presAssocID="{68EEC923-AD4C-4165-8B0C-647D70D8DE86}" presName="node" presStyleLbl="node1" presStyleIdx="0" presStyleCnt="6" custScaleX="131619" custScaleY="111845" custRadScaleRad="103023" custRadScaleInc="-116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9536BC-FBC0-431D-979B-A301E7D45F0C}" type="pres">
      <dgm:prSet presAssocID="{783AB05A-7418-4DCE-B9B8-5A8125F3C1AE}" presName="parTrans" presStyleLbl="bgSibTrans2D1" presStyleIdx="1" presStyleCnt="6" custScaleX="53872" custLinFactNeighborX="-6392" custLinFactNeighborY="81016"/>
      <dgm:spPr/>
      <dgm:t>
        <a:bodyPr/>
        <a:lstStyle/>
        <a:p>
          <a:endParaRPr lang="ru-RU"/>
        </a:p>
      </dgm:t>
    </dgm:pt>
    <dgm:pt modelId="{C2BD29A0-5267-4A56-B527-4D2FB20C37CB}" type="pres">
      <dgm:prSet presAssocID="{2D7A19A6-F017-41C4-B98B-6158EF5E06EC}" presName="node" presStyleLbl="node1" presStyleIdx="1" presStyleCnt="6" custScaleX="124346" custScaleY="140194" custRadScaleRad="179127" custRadScaleInc="93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C753D-CB0B-4205-A033-2EAC5DA7E0E3}" type="pres">
      <dgm:prSet presAssocID="{5BDEC226-E88A-4D31-9889-430779F5DDA9}" presName="parTrans" presStyleLbl="bgSibTrans2D1" presStyleIdx="2" presStyleCnt="6" custScaleX="59267" custLinFactNeighborX="16207" custLinFactNeighborY="74124"/>
      <dgm:spPr/>
      <dgm:t>
        <a:bodyPr/>
        <a:lstStyle/>
        <a:p>
          <a:endParaRPr lang="ru-RU"/>
        </a:p>
      </dgm:t>
    </dgm:pt>
    <dgm:pt modelId="{A652E55D-2DBC-4F05-993B-36D8A8855317}" type="pres">
      <dgm:prSet presAssocID="{04A88EB9-8011-464D-918E-A95F0F2BE67A}" presName="node" presStyleLbl="node1" presStyleIdx="2" presStyleCnt="6" custScaleX="156311" custScaleY="138904" custRadScaleRad="179420" custRadScaleInc="168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031838-CF21-40A1-A158-0281BDF05DE7}" type="pres">
      <dgm:prSet presAssocID="{30532F7C-9AFF-43FF-BFE6-0E89D119D011}" presName="parTrans" presStyleLbl="bgSibTrans2D1" presStyleIdx="3" presStyleCnt="6" custScaleX="107701" custLinFactNeighborX="-8925" custLinFactNeighborY="-9614"/>
      <dgm:spPr/>
      <dgm:t>
        <a:bodyPr/>
        <a:lstStyle/>
        <a:p>
          <a:endParaRPr lang="ru-RU"/>
        </a:p>
      </dgm:t>
    </dgm:pt>
    <dgm:pt modelId="{DBB19E6F-07A2-4AE6-81A5-13D37A785A8B}" type="pres">
      <dgm:prSet presAssocID="{34E55DCF-91B2-4693-A5EC-D9E25D6628A5}" presName="node" presStyleLbl="node1" presStyleIdx="3" presStyleCnt="6" custScaleX="209782" custScaleY="105027" custRadScaleRad="65990" custRadScaleInc="5348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3BB62-5E9A-49F3-883E-14A72D20DDD6}" type="pres">
      <dgm:prSet presAssocID="{628D5FD9-72DF-411E-8471-FB502B374162}" presName="parTrans" presStyleLbl="bgSibTrans2D1" presStyleIdx="4" presStyleCnt="6" custScaleX="78950" custLinFactNeighborX="-8739" custLinFactNeighborY="-37074"/>
      <dgm:spPr/>
      <dgm:t>
        <a:bodyPr/>
        <a:lstStyle/>
        <a:p>
          <a:endParaRPr lang="ru-RU"/>
        </a:p>
      </dgm:t>
    </dgm:pt>
    <dgm:pt modelId="{44E1F529-EB27-45A4-9765-379DE5F59DF5}" type="pres">
      <dgm:prSet presAssocID="{88B67841-C369-4679-9993-77D393F320DE}" presName="node" presStyleLbl="node1" presStyleIdx="4" presStyleCnt="6" custScaleX="169599" custScaleY="102670" custRadScaleRad="120540" custRadScaleInc="207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0F788B-3548-49D1-86FA-22A79AA75CDC}" type="pres">
      <dgm:prSet presAssocID="{8746589A-A8AE-4690-B9DA-E700BE378ED5}" presName="parTrans" presStyleLbl="bgSibTrans2D1" presStyleIdx="5" presStyleCnt="6" custScaleX="49599" custLinFactNeighborX="3889" custLinFactNeighborY="66709"/>
      <dgm:spPr/>
      <dgm:t>
        <a:bodyPr/>
        <a:lstStyle/>
        <a:p>
          <a:endParaRPr lang="ru-RU"/>
        </a:p>
      </dgm:t>
    </dgm:pt>
    <dgm:pt modelId="{E924E586-996A-450D-9807-82B00CFEC86A}" type="pres">
      <dgm:prSet presAssocID="{FCF6973B-18A9-4AA0-8FCD-3D846FA393E6}" presName="node" presStyleLbl="node1" presStyleIdx="5" presStyleCnt="6" custScaleX="208260" custScaleY="141089" custRadScaleRad="164359" custRadScaleInc="-289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015365-1D21-4DAC-8C50-CB61F5B0B7A0}" srcId="{3188AD7C-4DEB-4057-AE35-3D3CDAE1D318}" destId="{FCF6973B-18A9-4AA0-8FCD-3D846FA393E6}" srcOrd="5" destOrd="0" parTransId="{8746589A-A8AE-4690-B9DA-E700BE378ED5}" sibTransId="{CF3471B9-4BC3-4F34-93CA-605791FFB8C7}"/>
    <dgm:cxn modelId="{F6F70C24-4E9D-42BF-9B54-FA4EA672EFA2}" type="presOf" srcId="{3188AD7C-4DEB-4057-AE35-3D3CDAE1D318}" destId="{CDD0B0AC-361F-4658-B14A-0A19C55985DA}" srcOrd="0" destOrd="0" presId="urn:microsoft.com/office/officeart/2005/8/layout/radial4"/>
    <dgm:cxn modelId="{4211EAF7-8407-4617-966F-F64B531B5198}" srcId="{C011819B-8798-4E7C-B06F-2C37CA07D30A}" destId="{039CA52D-6BFD-4CB6-8476-61657CF438AE}" srcOrd="2" destOrd="0" parTransId="{DC5F0754-A822-4692-8C5A-1DDA333AE959}" sibTransId="{78BB55F4-985F-4371-8B49-0A3F7F40C80F}"/>
    <dgm:cxn modelId="{D4923EB3-7CA1-4A68-A55A-9FC1946FB6FF}" type="presOf" srcId="{2D7A19A6-F017-41C4-B98B-6158EF5E06EC}" destId="{C2BD29A0-5267-4A56-B527-4D2FB20C37CB}" srcOrd="0" destOrd="0" presId="urn:microsoft.com/office/officeart/2005/8/layout/radial4"/>
    <dgm:cxn modelId="{5BD1D810-F114-4C65-8F10-A5A57918AA0C}" type="presOf" srcId="{C011819B-8798-4E7C-B06F-2C37CA07D30A}" destId="{1FC755F2-4203-4923-869D-7A23517EE180}" srcOrd="0" destOrd="0" presId="urn:microsoft.com/office/officeart/2005/8/layout/radial4"/>
    <dgm:cxn modelId="{08D914D0-9BF6-4BDB-9FDA-FB281E67F3E6}" type="presOf" srcId="{88B67841-C369-4679-9993-77D393F320DE}" destId="{44E1F529-EB27-45A4-9765-379DE5F59DF5}" srcOrd="0" destOrd="0" presId="urn:microsoft.com/office/officeart/2005/8/layout/radial4"/>
    <dgm:cxn modelId="{8288412C-9392-4431-97CB-5EA4E4687B79}" srcId="{3188AD7C-4DEB-4057-AE35-3D3CDAE1D318}" destId="{2D7A19A6-F017-41C4-B98B-6158EF5E06EC}" srcOrd="1" destOrd="0" parTransId="{783AB05A-7418-4DCE-B9B8-5A8125F3C1AE}" sibTransId="{7464B197-5013-4138-829C-DD34324B11A6}"/>
    <dgm:cxn modelId="{512E41C2-4639-4614-A84D-915F8E0146C0}" type="presOf" srcId="{34E55DCF-91B2-4693-A5EC-D9E25D6628A5}" destId="{DBB19E6F-07A2-4AE6-81A5-13D37A785A8B}" srcOrd="0" destOrd="0" presId="urn:microsoft.com/office/officeart/2005/8/layout/radial4"/>
    <dgm:cxn modelId="{A8327FA0-1CFA-44A9-A284-3DFA7B5A9317}" type="presOf" srcId="{625546EF-84A7-4847-8840-CCD84457E03E}" destId="{A13B2A38-974D-461E-BCBE-4C769E82C006}" srcOrd="0" destOrd="0" presId="urn:microsoft.com/office/officeart/2005/8/layout/radial4"/>
    <dgm:cxn modelId="{4EB75AC0-2C17-4CAC-BDA6-86A4EF1A5F2E}" type="presOf" srcId="{783AB05A-7418-4DCE-B9B8-5A8125F3C1AE}" destId="{AD9536BC-FBC0-431D-979B-A301E7D45F0C}" srcOrd="0" destOrd="0" presId="urn:microsoft.com/office/officeart/2005/8/layout/radial4"/>
    <dgm:cxn modelId="{96A5281D-D4BC-4B62-9538-C07676EB6444}" type="presOf" srcId="{FCF6973B-18A9-4AA0-8FCD-3D846FA393E6}" destId="{E924E586-996A-450D-9807-82B00CFEC86A}" srcOrd="0" destOrd="0" presId="urn:microsoft.com/office/officeart/2005/8/layout/radial4"/>
    <dgm:cxn modelId="{743D3AD8-1E1C-4E0E-B0E9-EC63A43158FE}" type="presOf" srcId="{68EEC923-AD4C-4165-8B0C-647D70D8DE86}" destId="{C915661B-EA88-4E4E-8BE0-D118D235C683}" srcOrd="0" destOrd="0" presId="urn:microsoft.com/office/officeart/2005/8/layout/radial4"/>
    <dgm:cxn modelId="{119E9B44-D792-438A-BBD2-F7CED63C5700}" srcId="{3188AD7C-4DEB-4057-AE35-3D3CDAE1D318}" destId="{04A88EB9-8011-464D-918E-A95F0F2BE67A}" srcOrd="2" destOrd="0" parTransId="{5BDEC226-E88A-4D31-9889-430779F5DDA9}" sibTransId="{48BC14D3-F940-4283-BF0E-B485ECB603D6}"/>
    <dgm:cxn modelId="{D1F89428-86AC-49D4-B81E-C4690DF6BD93}" srcId="{3188AD7C-4DEB-4057-AE35-3D3CDAE1D318}" destId="{68EEC923-AD4C-4165-8B0C-647D70D8DE86}" srcOrd="0" destOrd="0" parTransId="{625546EF-84A7-4847-8840-CCD84457E03E}" sibTransId="{9E3059E1-D90E-40CD-90EE-A52A3AF651FF}"/>
    <dgm:cxn modelId="{9F939519-512B-4113-9DDF-2B83046A2B04}" srcId="{3188AD7C-4DEB-4057-AE35-3D3CDAE1D318}" destId="{34E55DCF-91B2-4693-A5EC-D9E25D6628A5}" srcOrd="3" destOrd="0" parTransId="{30532F7C-9AFF-43FF-BFE6-0E89D119D011}" sibTransId="{3A81B2D0-BE97-472F-ABC7-D7A32E22F2D8}"/>
    <dgm:cxn modelId="{CB13BE44-1010-4316-BA13-937DCB0B5037}" srcId="{3188AD7C-4DEB-4057-AE35-3D3CDAE1D318}" destId="{88B67841-C369-4679-9993-77D393F320DE}" srcOrd="4" destOrd="0" parTransId="{628D5FD9-72DF-411E-8471-FB502B374162}" sibTransId="{D00A665F-1826-4544-B942-BE8BC5E24351}"/>
    <dgm:cxn modelId="{06D7706B-646B-4C64-8001-82C5278CD152}" type="presOf" srcId="{04A88EB9-8011-464D-918E-A95F0F2BE67A}" destId="{A652E55D-2DBC-4F05-993B-36D8A8855317}" srcOrd="0" destOrd="0" presId="urn:microsoft.com/office/officeart/2005/8/layout/radial4"/>
    <dgm:cxn modelId="{BF6987AA-01BF-4DF8-A940-D0FA2F7C165B}" srcId="{C011819B-8798-4E7C-B06F-2C37CA07D30A}" destId="{3188AD7C-4DEB-4057-AE35-3D3CDAE1D318}" srcOrd="0" destOrd="0" parTransId="{BA0A5D87-E1E6-4C5B-9AFF-FEC184909D00}" sibTransId="{4A74D348-FECF-4CF3-AC96-45F099053F8B}"/>
    <dgm:cxn modelId="{90DA23AF-78FA-4D6F-B373-D172FF442214}" type="presOf" srcId="{628D5FD9-72DF-411E-8471-FB502B374162}" destId="{3CA3BB62-5E9A-49F3-883E-14A72D20DDD6}" srcOrd="0" destOrd="0" presId="urn:microsoft.com/office/officeart/2005/8/layout/radial4"/>
    <dgm:cxn modelId="{D65619B8-BBBC-44D2-8C7E-C2B26EFEC039}" type="presOf" srcId="{30532F7C-9AFF-43FF-BFE6-0E89D119D011}" destId="{05031838-CF21-40A1-A158-0281BDF05DE7}" srcOrd="0" destOrd="0" presId="urn:microsoft.com/office/officeart/2005/8/layout/radial4"/>
    <dgm:cxn modelId="{2FEEB004-CEFA-4195-BD79-43A18CD3C7DF}" type="presOf" srcId="{5BDEC226-E88A-4D31-9889-430779F5DDA9}" destId="{0D4C753D-CB0B-4205-A033-2EAC5DA7E0E3}" srcOrd="0" destOrd="0" presId="urn:microsoft.com/office/officeart/2005/8/layout/radial4"/>
    <dgm:cxn modelId="{5B439E8E-0868-450B-A52C-475D6C9C02D9}" srcId="{C011819B-8798-4E7C-B06F-2C37CA07D30A}" destId="{F9D2864E-04DE-4B7C-AD7B-10D49B199D60}" srcOrd="1" destOrd="0" parTransId="{855B66FC-1572-4B93-8516-D69E53BB370B}" sibTransId="{8D676271-75F3-46F2-ADAA-5A81D5908779}"/>
    <dgm:cxn modelId="{59EC939B-05C6-4173-B014-E13C6510351D}" type="presOf" srcId="{8746589A-A8AE-4690-B9DA-E700BE378ED5}" destId="{A30F788B-3548-49D1-86FA-22A79AA75CDC}" srcOrd="0" destOrd="0" presId="urn:microsoft.com/office/officeart/2005/8/layout/radial4"/>
    <dgm:cxn modelId="{263F11B3-69FD-4968-A54E-9B3E9346C0B5}" type="presParOf" srcId="{1FC755F2-4203-4923-869D-7A23517EE180}" destId="{CDD0B0AC-361F-4658-B14A-0A19C55985DA}" srcOrd="0" destOrd="0" presId="urn:microsoft.com/office/officeart/2005/8/layout/radial4"/>
    <dgm:cxn modelId="{B614D5C9-6808-4F7F-BFB1-EEB59BD09363}" type="presParOf" srcId="{1FC755F2-4203-4923-869D-7A23517EE180}" destId="{A13B2A38-974D-461E-BCBE-4C769E82C006}" srcOrd="1" destOrd="0" presId="urn:microsoft.com/office/officeart/2005/8/layout/radial4"/>
    <dgm:cxn modelId="{32D9D42F-BAD0-4F5A-95CE-7907599653E8}" type="presParOf" srcId="{1FC755F2-4203-4923-869D-7A23517EE180}" destId="{C915661B-EA88-4E4E-8BE0-D118D235C683}" srcOrd="2" destOrd="0" presId="urn:microsoft.com/office/officeart/2005/8/layout/radial4"/>
    <dgm:cxn modelId="{FEF38864-A27B-4679-BB90-FF37C957E585}" type="presParOf" srcId="{1FC755F2-4203-4923-869D-7A23517EE180}" destId="{AD9536BC-FBC0-431D-979B-A301E7D45F0C}" srcOrd="3" destOrd="0" presId="urn:microsoft.com/office/officeart/2005/8/layout/radial4"/>
    <dgm:cxn modelId="{75AE0A87-B007-4867-89CE-1AE3334A4A09}" type="presParOf" srcId="{1FC755F2-4203-4923-869D-7A23517EE180}" destId="{C2BD29A0-5267-4A56-B527-4D2FB20C37CB}" srcOrd="4" destOrd="0" presId="urn:microsoft.com/office/officeart/2005/8/layout/radial4"/>
    <dgm:cxn modelId="{80BA6D1E-5D5B-4CC5-8A78-C4B78BCB5EDA}" type="presParOf" srcId="{1FC755F2-4203-4923-869D-7A23517EE180}" destId="{0D4C753D-CB0B-4205-A033-2EAC5DA7E0E3}" srcOrd="5" destOrd="0" presId="urn:microsoft.com/office/officeart/2005/8/layout/radial4"/>
    <dgm:cxn modelId="{589CF9E0-96F1-412D-B8B0-AE7F4754C34A}" type="presParOf" srcId="{1FC755F2-4203-4923-869D-7A23517EE180}" destId="{A652E55D-2DBC-4F05-993B-36D8A8855317}" srcOrd="6" destOrd="0" presId="urn:microsoft.com/office/officeart/2005/8/layout/radial4"/>
    <dgm:cxn modelId="{4C3A7E2F-371C-4379-A944-860FECD6D7BE}" type="presParOf" srcId="{1FC755F2-4203-4923-869D-7A23517EE180}" destId="{05031838-CF21-40A1-A158-0281BDF05DE7}" srcOrd="7" destOrd="0" presId="urn:microsoft.com/office/officeart/2005/8/layout/radial4"/>
    <dgm:cxn modelId="{E4664FC8-FFA3-4D7C-93AB-1D9B8A0143D9}" type="presParOf" srcId="{1FC755F2-4203-4923-869D-7A23517EE180}" destId="{DBB19E6F-07A2-4AE6-81A5-13D37A785A8B}" srcOrd="8" destOrd="0" presId="urn:microsoft.com/office/officeart/2005/8/layout/radial4"/>
    <dgm:cxn modelId="{88314B81-6238-4B8F-9F55-0254042335D2}" type="presParOf" srcId="{1FC755F2-4203-4923-869D-7A23517EE180}" destId="{3CA3BB62-5E9A-49F3-883E-14A72D20DDD6}" srcOrd="9" destOrd="0" presId="urn:microsoft.com/office/officeart/2005/8/layout/radial4"/>
    <dgm:cxn modelId="{7474CB22-0A24-4A97-82F4-E39F15B77277}" type="presParOf" srcId="{1FC755F2-4203-4923-869D-7A23517EE180}" destId="{44E1F529-EB27-45A4-9765-379DE5F59DF5}" srcOrd="10" destOrd="0" presId="urn:microsoft.com/office/officeart/2005/8/layout/radial4"/>
    <dgm:cxn modelId="{98B1C0FF-85AB-4B90-838F-AE5FB064CC1A}" type="presParOf" srcId="{1FC755F2-4203-4923-869D-7A23517EE180}" destId="{A30F788B-3548-49D1-86FA-22A79AA75CDC}" srcOrd="11" destOrd="0" presId="urn:microsoft.com/office/officeart/2005/8/layout/radial4"/>
    <dgm:cxn modelId="{AF2887E2-20AA-4D76-AA79-528D2017F709}" type="presParOf" srcId="{1FC755F2-4203-4923-869D-7A23517EE180}" destId="{E924E586-996A-450D-9807-82B00CFEC86A}" srcOrd="12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05434A6-A00D-4E81-8579-65B2920193CA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5F23E92-0CE6-49BD-B6CF-4FE6F8787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334C78-D68B-4FF0-B8D9-CF1A35CB5DC7}" type="slidenum">
              <a:rPr lang="ru-RU" smtClean="0">
                <a:latin typeface="Arial" pitchFamily="34" charset="0"/>
              </a:rPr>
              <a:pPr/>
              <a:t>5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00D1E0-6AEF-4A97-9E72-819EEB9F5C68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EBA65A-60C8-4D19-A698-05269363F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A62AB-D91C-47D3-8566-D7A98C64AC7F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B23AF-C627-403F-BDE2-5B580A90FE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AF055-E234-4D49-A19A-9DCD8B945BFC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B6F23-08B6-4E49-9B40-99CD3BDC1B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41FEE-BC69-47E0-B8A2-636BBCC8D8DC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E109A-6FBD-4D38-A1F6-B2DD835177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243BB0-CA17-4E94-8D9A-1ECD3E88BF9E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38492E-C2C2-457F-86CD-CC07ED84E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2F89C-5C97-432A-B8E1-0855CFC7AA07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AC070-9415-4CED-8C9F-1B34768A45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97C323-E435-4B08-BA7A-ACC55BE5A3D6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3ACD46-7125-43C9-8A38-1189C96F9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863C8-763B-4259-BBC0-BF853527F679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75A94-EDA4-46A1-9AB1-2339380B91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768B90-A61C-4939-915F-672162E2B308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7597FD-1A5F-437A-A485-7DA07062A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F48E5C-24A4-4778-832A-F578D6938740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598DB7-86D4-44A1-96D9-A3AB5FD19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8C2D06-8840-4328-9ED9-E2C085741363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D732A8-B6BE-4355-BD60-863352F46F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6A71BBAB-F70D-46F2-83EF-F254B3CEAFD0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0103A14-F77C-4531-8D73-11D9CF5B8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25" r:id="rId2"/>
    <p:sldLayoutId id="2147484031" r:id="rId3"/>
    <p:sldLayoutId id="2147484026" r:id="rId4"/>
    <p:sldLayoutId id="2147484032" r:id="rId5"/>
    <p:sldLayoutId id="2147484027" r:id="rId6"/>
    <p:sldLayoutId id="2147484033" r:id="rId7"/>
    <p:sldLayoutId id="2147484034" r:id="rId8"/>
    <p:sldLayoutId id="2147484035" r:id="rId9"/>
    <p:sldLayoutId id="2147484028" r:id="rId10"/>
    <p:sldLayoutId id="214748402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</a:rPr>
              <a:t>Муниципальное дошкольное образовательное учреждение детский сад комбинированного вида №12 </a:t>
            </a:r>
            <a:r>
              <a:rPr lang="ru-RU" sz="1800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</a:rPr>
              <a:t>гю</a:t>
            </a: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</a:rPr>
              <a:t> Сердобска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/>
          <a:lstStyle/>
          <a:p>
            <a:pPr marL="26988" eaLnBrk="1" hangingPunct="1">
              <a:lnSpc>
                <a:spcPct val="80000"/>
              </a:lnSpc>
            </a:pPr>
            <a:r>
              <a:rPr lang="ru-RU" sz="2300" b="1" smtClean="0">
                <a:solidFill>
                  <a:srgbClr val="FA1818"/>
                </a:solidFill>
                <a:latin typeface="Arial" pitchFamily="34" charset="0"/>
              </a:rPr>
              <a:t>Шаблоны</a:t>
            </a:r>
          </a:p>
          <a:p>
            <a:pPr marL="26988" eaLnBrk="1" hangingPunct="1">
              <a:lnSpc>
                <a:spcPct val="80000"/>
              </a:lnSpc>
            </a:pPr>
            <a:r>
              <a:rPr lang="ru-RU" sz="2300" b="1" smtClean="0">
                <a:solidFill>
                  <a:srgbClr val="FA1818"/>
                </a:solidFill>
                <a:latin typeface="Arial" pitchFamily="34" charset="0"/>
              </a:rPr>
              <a:t>для презентаций</a:t>
            </a:r>
          </a:p>
          <a:p>
            <a:pPr marL="26988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FA1818"/>
                </a:solidFill>
                <a:latin typeface="Arial" pitchFamily="34" charset="0"/>
              </a:rPr>
              <a:t>Из коллекции заместителя заведующей ДОУ по ВМР</a:t>
            </a:r>
          </a:p>
          <a:p>
            <a:pPr marL="26988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FA1818"/>
                </a:solidFill>
                <a:latin typeface="Arial" pitchFamily="34" charset="0"/>
              </a:rPr>
              <a:t>Тагановой О,Н,</a:t>
            </a:r>
          </a:p>
        </p:txBody>
      </p:sp>
      <p:pic>
        <p:nvPicPr>
          <p:cNvPr id="8196" name="Picture 3" descr="C:\Documents and Settings\Admin\Рабочий стол\для шаблонов\цветы\Безимени-1п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500688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2" descr="C:\Documents and Settings\Администратор\Рабочий стол\Рисунок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Прямоугольник 5"/>
          <p:cNvSpPr>
            <a:spLocks noChangeArrowheads="1"/>
          </p:cNvSpPr>
          <p:nvPr/>
        </p:nvSpPr>
        <p:spPr bwMode="auto">
          <a:xfrm>
            <a:off x="1714500" y="1785938"/>
            <a:ext cx="535781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МКОУ «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Канашская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средняя общеобразовательная школа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Шадринского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района Курганской области» Дошкольные группы.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</a:b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</a:b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Основная общеобразовательная программа дошкольного образования</a:t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</a:b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(по программе«От рождения до школы», под редакцией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Вераксы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Н.Е., Комаровой Т.С., Васильевой М.А.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</a:t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</a:b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</a:b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Старший воспитатель     Пестерева В.Ш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80971" y="267868"/>
          <a:ext cx="8096307" cy="6054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482600"/>
            <a:ext cx="8286750" cy="1177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smtClean="0">
                <a:solidFill>
                  <a:schemeClr val="tx2">
                    <a:satMod val="130000"/>
                  </a:schemeClr>
                </a:solidFill>
              </a:rPr>
              <a:t>Организация режима пребывания детей в ДОУ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0863"/>
            <a:ext cx="8183563" cy="4349750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i="1" smtClean="0">
                <a:solidFill>
                  <a:srgbClr val="FF3300"/>
                </a:solidFill>
              </a:rPr>
              <a:t>Режим дня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i="1" smtClean="0">
                <a:solidFill>
                  <a:srgbClr val="FF3300"/>
                </a:solidFill>
              </a:rPr>
              <a:t>Учебный план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i="1" smtClean="0">
                <a:solidFill>
                  <a:srgbClr val="FF3300"/>
                </a:solidFill>
              </a:rPr>
              <a:t>Годовой календарный учебный график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i="1" smtClean="0">
                <a:solidFill>
                  <a:srgbClr val="FF3300"/>
                </a:solidFill>
              </a:rPr>
              <a:t>Расписание  НОД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i="1" smtClean="0">
                <a:solidFill>
                  <a:srgbClr val="FF3300"/>
                </a:solidFill>
              </a:rPr>
              <a:t>Циклограммы деятельности педагога и детей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i="1" smtClean="0">
                <a:solidFill>
                  <a:srgbClr val="FF3300"/>
                </a:solidFill>
              </a:rPr>
              <a:t>Циклограмма деятельности педагога-специалиста и детей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i="1" smtClean="0">
                <a:solidFill>
                  <a:srgbClr val="FF3300"/>
                </a:solidFill>
              </a:rPr>
              <a:t>Циклограммы двигательной деятельности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i="1" smtClean="0">
                <a:solidFill>
                  <a:srgbClr val="FF3300"/>
                </a:solidFill>
              </a:rPr>
              <a:t>Циклограммы игровой деятельности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i="1" smtClean="0">
                <a:solidFill>
                  <a:srgbClr val="FF3300"/>
                </a:solidFill>
              </a:rPr>
              <a:t>Система физкультурно-оздоровительной работы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2"/>
          <p:cNvSpPr>
            <a:spLocks noChangeArrowheads="1"/>
          </p:cNvSpPr>
          <p:nvPr/>
        </p:nvSpPr>
        <p:spPr bwMode="auto">
          <a:xfrm>
            <a:off x="857250" y="214313"/>
            <a:ext cx="7143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cs typeface="Times New Roman" pitchFamily="18" charset="0"/>
              </a:rPr>
              <a:t>                           </a:t>
            </a:r>
            <a:r>
              <a:rPr lang="ru-RU" b="1">
                <a:cs typeface="Times New Roman" pitchFamily="18" charset="0"/>
              </a:rPr>
              <a:t>Режим  дня  (холодный период)</a:t>
            </a:r>
            <a:r>
              <a:rPr lang="en-US" b="1">
                <a:cs typeface="Times New Roman" pitchFamily="18" charset="0"/>
              </a:rPr>
              <a:t> </a:t>
            </a:r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313" y="571500"/>
          <a:ext cx="8572500" cy="6099175"/>
        </p:xfrm>
        <a:graphic>
          <a:graphicData uri="http://schemas.openxmlformats.org/drawingml/2006/table">
            <a:tbl>
              <a:tblPr/>
              <a:tblGrid>
                <a:gridCol w="4324278"/>
                <a:gridCol w="1138335"/>
                <a:gridCol w="985807"/>
                <a:gridCol w="1062338"/>
                <a:gridCol w="1061802"/>
              </a:tblGrid>
              <a:tr h="5617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Режимные моменты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1 младшая группа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2 младшая группа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средняя группа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старшая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Calibri"/>
                        </a:rPr>
                        <a:t>разновозст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Calibri"/>
                        </a:rPr>
                        <a:t>ная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 группа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Приём детей, самостоятельная деятельность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Ежедневная утренняя гимнастика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Calibri"/>
                        </a:rPr>
                        <a:t>7.00-8.15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Calibri"/>
                        </a:rPr>
                        <a:t>7.00-8.15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8.15-8.20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Calibri"/>
                        </a:rPr>
                        <a:t>7.00-8.15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8.15-8.25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latin typeface="Times New Roman"/>
                          <a:ea typeface="Times New Roman"/>
                          <a:cs typeface="Calibri"/>
                        </a:rPr>
                        <a:t>7.00-8.15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8.15.8.30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Подготовка к завтраку, завтрак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8.15-8.35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8.20-9.00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8.25-9.05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8.30-9.10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Самостоятельная деятельность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Игры, подготовка к непрерывной  непосредственной образовательной деятельности (НОД)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8.35-9.15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9.00-9.20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9.05-9.10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9.10-9.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Calibri"/>
                        </a:rPr>
                        <a:t>2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7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НОД по подгруппам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Calibri"/>
                        </a:rPr>
                        <a:t>9.00-9.30-9.45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9.20-9.35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9.45-10.00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9.10-9.30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9.40-10.00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9.00-9.25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9.35-10.00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10.10-10.35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Подготовка к прогулке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9.45-10.05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10.00-12.00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10.00-12.10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10.35-12.25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6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Прогулка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Игры, наблюдения, труд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10.05-11.20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8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Возвращение с прогулки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Самостоятельная деятельность, подготовка к обеду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11.20-11.45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12.00-12.20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12.10-12.30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12.25-12.40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Обед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11.45-12.20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12.20-12.50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12.30-13.00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12.40-12.10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 Спокойные игры, 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подготовка ко сну 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12.00-12.30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 Сон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12.30-15.00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12.50-15.00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13.00-15.00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13.10-15.00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Постепенный подъем,  самостоятельная деятельность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Воздушные водные процедуры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15.00-15.15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15.00-15.25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15.00-15.25.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15.00-15.25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Подготовка к полднику, полдник 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15.15-15.25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15.25-15.40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15.25-15.50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15.25-15.40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 Самостоятельная деятельность 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15.25-15.45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15.40-17.00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15.50-16.50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15.40-16.40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НОД по подгруппам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15.45-16.00-16.15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Самостоятельная деятельность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16.15-17.15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   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Прогулка, игры детей, уход детей домой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Calibri"/>
                        </a:rPr>
                        <a:t>17.15-19.00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Calibri"/>
                        </a:rPr>
                        <a:t>17.00-19.00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Calibri"/>
                        </a:rPr>
                        <a:t>16.50-19.00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Calibri"/>
                        </a:rPr>
                        <a:t>16.40-19.00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smtClean="0">
                <a:solidFill>
                  <a:schemeClr val="tx2">
                    <a:satMod val="130000"/>
                  </a:schemeClr>
                </a:solidFill>
              </a:rPr>
              <a:t>Режим  дня  (летний период)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88" y="928688"/>
          <a:ext cx="8572500" cy="5292725"/>
        </p:xfrm>
        <a:graphic>
          <a:graphicData uri="http://schemas.openxmlformats.org/drawingml/2006/table">
            <a:tbl>
              <a:tblPr/>
              <a:tblGrid>
                <a:gridCol w="4286280"/>
                <a:gridCol w="1143008"/>
                <a:gridCol w="1071570"/>
                <a:gridCol w="1000132"/>
                <a:gridCol w="1071571"/>
              </a:tblGrid>
              <a:tr h="500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Режимные моменты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1 младшая группа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2 младшая группа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средняя группа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старшая группа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Приём детей, самостоятельная деятельность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Calibri"/>
                        </a:rPr>
                        <a:t>7.00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– 8.15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Calibri"/>
                        </a:rPr>
                        <a:t>7.00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– 8.15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Calibri"/>
                        </a:rPr>
                        <a:t>7.00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– 8.15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Calibri"/>
                        </a:rPr>
                        <a:t>7.00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– 8.15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Подготовка, проведение утренней гимнастики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8.15 – 8.20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8.15 – 8.23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8.15 – 8.25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8.15 – 8.30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Подготовка к завтраку, завтрак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8.20 – 8.40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8.23 – 8.45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8.25 – 8.50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8.30 – 8.55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8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Подготовка к прогулке, прогулка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Досуговая  деятельность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8.40 – 10.55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8.45 –11.20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8.50 – 11.40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8.55 – 12.25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Возвращение с прогулки, самостоятельная деятельность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10.55 – 11.35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11.20 –11.50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11.40 – 12.20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12.25 – 12.35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Подготовка к обеду, обед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11.35 – 12.00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11.50 – 12.15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12.20 – 12.45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12.35 – 12.55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Подготовка ко сну,  сон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12.00 – 15.00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12.15 – 15.00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12.45 – 15.00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12.55 – 15.00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Зарядка после сна, подъем детей, игры.  Полдник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15.00 – 15.30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15.00 – 15.30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15.00 – 15.30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15.00 – 15.30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 Самостоятельная деятельность 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15.30 – 16.25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15.30 – 16.35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15.30 – 16.40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15.30 – 16.50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Подготовка к прогулке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16.25 –17.00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16.35 – 17.00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16.40 – 17.00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16.50 – 17.00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Прогулка, игры детей, уход детей домой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17.00 –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Calibri"/>
                        </a:rPr>
                        <a:t>19.00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17.00 –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Calibri"/>
                        </a:rPr>
                        <a:t>19.00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17.00 –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Calibri"/>
                        </a:rPr>
                        <a:t>19.00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17.00 –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Calibri"/>
                        </a:rPr>
                        <a:t>19.00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97" marR="41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2857500" y="857250"/>
            <a:ext cx="2660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</a:t>
            </a:r>
            <a:r>
              <a:rPr lang="ru-RU" b="1"/>
              <a:t>Учебный план</a:t>
            </a:r>
            <a:endParaRPr lang="ru-RU"/>
          </a:p>
        </p:txBody>
      </p:sp>
      <p:sp>
        <p:nvSpPr>
          <p:cNvPr id="22531" name="Прямоугольник 2"/>
          <p:cNvSpPr>
            <a:spLocks noChangeArrowheads="1"/>
          </p:cNvSpPr>
          <p:nvPr/>
        </p:nvSpPr>
        <p:spPr bwMode="auto">
          <a:xfrm>
            <a:off x="357188" y="2143125"/>
            <a:ext cx="835818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Console" pitchFamily="49" charset="0"/>
              </a:rPr>
              <a:t>Организация регламентированной  деятельности </a:t>
            </a:r>
          </a:p>
          <a:p>
            <a:pPr>
              <a:defRPr/>
            </a:pPr>
            <a:r>
              <a:rPr lang="ru-RU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Console" pitchFamily="49" charset="0"/>
              </a:rPr>
              <a:t>структурируется учебным планом для каждой возрастной</a:t>
            </a:r>
            <a:r>
              <a:rPr lang="en-US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Console" pitchFamily="49" charset="0"/>
              </a:rPr>
              <a:t>  </a:t>
            </a:r>
            <a:r>
              <a:rPr lang="ru-RU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Console" pitchFamily="49" charset="0"/>
              </a:rPr>
              <a:t>группы.</a:t>
            </a:r>
          </a:p>
          <a:p>
            <a:pPr>
              <a:defRPr/>
            </a:pPr>
            <a:r>
              <a:rPr lang="ru-RU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Console" pitchFamily="49" charset="0"/>
              </a:rPr>
              <a:t> </a:t>
            </a:r>
          </a:p>
          <a:p>
            <a:pPr>
              <a:defRPr/>
            </a:pPr>
            <a:r>
              <a:rPr lang="ru-RU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Console" pitchFamily="49" charset="0"/>
              </a:rPr>
              <a:t>Учебный план координирует </a:t>
            </a:r>
            <a:r>
              <a:rPr lang="en-US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Console" pitchFamily="49" charset="0"/>
              </a:rPr>
              <a:t> </a:t>
            </a:r>
            <a:r>
              <a:rPr lang="ru-RU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Console" pitchFamily="49" charset="0"/>
              </a:rPr>
              <a:t>содержание образования, обеспечивает  преемственность в обучении и воспитании</a:t>
            </a:r>
            <a:endParaRPr lang="ru-RU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500" y="571500"/>
          <a:ext cx="8286750" cy="5984875"/>
        </p:xfrm>
        <a:graphic>
          <a:graphicData uri="http://schemas.openxmlformats.org/drawingml/2006/table">
            <a:tbl>
              <a:tblPr/>
              <a:tblGrid>
                <a:gridCol w="2163763"/>
                <a:gridCol w="1223962"/>
                <a:gridCol w="1200150"/>
                <a:gridCol w="1296988"/>
                <a:gridCol w="1201737"/>
                <a:gridCol w="1200150"/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Базовая часть.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возраст,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длительность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занятия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образовательные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области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мл.гр.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 лет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(10 мин)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мл.гр.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3-4 лет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(15 мин)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сред.гр.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4-5 лет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 мин)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ст.гр.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5-6 лет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(25 мин)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подг.гр.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6-7 лет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(30 мин)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раза в нед.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раза в нед.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раза в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раза в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нед.**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раза 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нед.**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Познание. Формирование целостной картины мира, расширение кругозора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 нед.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Познание.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элементарных математических представлений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раза 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Познание.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Продуктивная (конструктивная) и познавательно-исследовательская деятельность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 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 нед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 нед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Коммуникация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раза в нед.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раза в нед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раза в нед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Чтение художественной литературы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ежедневно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ежедневно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ежедневно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ежедневно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ежедневно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Художественное творчество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рисование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лепка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аппликакция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 нед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 нед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 нед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 2 нед.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 нед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 нед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 2 нед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раза в нед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 2 нед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 2 нед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раза в нед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 2 нед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 2 нед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раза в нед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раза в нед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раза 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раза 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раза 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Нагрузка на ребенка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899" marR="58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38" y="1285875"/>
          <a:ext cx="8001000" cy="3143250"/>
        </p:xfrm>
        <a:graphic>
          <a:graphicData uri="http://schemas.openxmlformats.org/drawingml/2006/table">
            <a:tbl>
              <a:tblPr/>
              <a:tblGrid>
                <a:gridCol w="2089727"/>
                <a:gridCol w="1181510"/>
                <a:gridCol w="1158862"/>
                <a:gridCol w="1252478"/>
                <a:gridCol w="1159618"/>
                <a:gridCol w="1158862"/>
              </a:tblGrid>
              <a:tr h="20955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Вариативный компонент. 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Дополнительное образование: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«Народная культура и традиции»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«Детская мастерская»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«Юный эколог»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раз в нед.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раз в нед.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раз в нед.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раз в нед.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раз в нед.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раз в нед.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раз в нед.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раз в нед.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 раза в нед.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2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Нагрузка на ребенка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--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раз в нед.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раз в нед.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 раза в нед.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 раза в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нед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Нагрузка на ребенка по СанПиНу 2.4.1.12660-10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8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sz="1200" b="1" i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Примечание.</a:t>
            </a:r>
            <a:endParaRPr lang="ru-RU" sz="800">
              <a:ea typeface="Times New Roman" pitchFamily="18" charset="0"/>
              <a:cs typeface="Calibri" pitchFamily="34" charset="0"/>
            </a:endParaRPr>
          </a:p>
          <a:p>
            <a:pPr algn="just" eaLnBrk="0" hangingPunct="0"/>
            <a:r>
              <a:rPr lang="ru-RU" sz="12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* - примерная основная общеобразовательная программа дошкольного образования «От рождения до школы»/ Под ред. Н.Е.Вераксы, Т.С.Комаровой, М.А.Васильевой. Издание 2-е, исправленное и дополненное. – М.: Мозаика – Синтез, 2011.</a:t>
            </a:r>
            <a:endParaRPr lang="ru-RU" sz="800">
              <a:ea typeface="Times New Roman" pitchFamily="18" charset="0"/>
              <a:cs typeface="Calibri" pitchFamily="34" charset="0"/>
            </a:endParaRPr>
          </a:p>
          <a:p>
            <a:pPr algn="just" eaLnBrk="0" hangingPunct="0"/>
            <a:r>
              <a:rPr lang="ru-RU" sz="12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** - третье физкультурное занятие проводится на улице (спортивной площадке).</a:t>
            </a:r>
            <a:endParaRPr lang="ru-RU"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2358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sz="1200" b="1" i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Примечание.</a:t>
            </a:r>
            <a:endParaRPr lang="ru-RU" sz="800">
              <a:ea typeface="Times New Roman" pitchFamily="18" charset="0"/>
              <a:cs typeface="Calibri" pitchFamily="34" charset="0"/>
            </a:endParaRPr>
          </a:p>
          <a:p>
            <a:pPr algn="just" eaLnBrk="0" hangingPunct="0"/>
            <a:r>
              <a:rPr lang="ru-RU" sz="12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* - примерная основная общеобразовательная программа дошкольного образования «От рождения до школы»/ Под ред. Н.Е.Вераксы, Т.С.Комаровой, М.А.Васильевой. Издание 2-е, исправленное и дополненное. – М.: Мозаика – Синтез, 2011.</a:t>
            </a:r>
            <a:endParaRPr lang="ru-RU" sz="800">
              <a:ea typeface="Times New Roman" pitchFamily="18" charset="0"/>
              <a:cs typeface="Calibri" pitchFamily="34" charset="0"/>
            </a:endParaRPr>
          </a:p>
          <a:p>
            <a:pPr algn="just" eaLnBrk="0" hangingPunct="0"/>
            <a:r>
              <a:rPr lang="ru-RU" sz="12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** - третье физкультурное занятие проводится на улице (спортивной площадке).</a:t>
            </a:r>
            <a:endParaRPr lang="ru-RU">
              <a:ea typeface="Times New Roman" pitchFamily="18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560388"/>
          </a:xfrm>
        </p:spPr>
        <p:txBody>
          <a:bodyPr>
            <a:normAutofit fontScale="90000"/>
          </a:bodyPr>
          <a:lstStyle/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tabLst>
                <a:tab pos="495300" algn="l"/>
              </a:tabLst>
              <a:defRPr/>
            </a:pPr>
            <a:r>
              <a:rPr lang="en-US" sz="1600" dirty="0">
                <a:solidFill>
                  <a:sysClr val="windowText" lastClr="000000"/>
                </a:solidFill>
                <a:cs typeface="Times New Roman" pitchFamily="18" charset="0"/>
              </a:rPr>
              <a:t> </a:t>
            </a:r>
            <a:r>
              <a:rPr lang="ru-RU" sz="1600" dirty="0">
                <a:solidFill>
                  <a:sysClr val="windowText" lastClr="000000"/>
                </a:solidFill>
                <a:cs typeface="Times New Roman" pitchFamily="18" charset="0"/>
              </a:rPr>
              <a:t>Годовой календарный учебный график </a:t>
            </a:r>
            <a:r>
              <a:rPr lang="ru-RU" sz="1600" u="sng" dirty="0">
                <a:solidFill>
                  <a:sysClr val="windowText" lastClr="000000"/>
                </a:solidFill>
                <a:cs typeface="Times New Roman" pitchFamily="18" charset="0"/>
              </a:rPr>
              <a:t/>
            </a:r>
            <a:br>
              <a:rPr lang="ru-RU" sz="1600" u="sng" dirty="0">
                <a:solidFill>
                  <a:sysClr val="windowText" lastClr="000000"/>
                </a:solidFill>
                <a:cs typeface="Times New Roman" pitchFamily="18" charset="0"/>
              </a:rPr>
            </a:br>
            <a:r>
              <a:rPr lang="ru-RU" sz="1400" dirty="0">
                <a:solidFill>
                  <a:sysClr val="windowText" lastClr="000000"/>
                </a:solidFill>
                <a:cs typeface="Times New Roman" pitchFamily="18" charset="0"/>
              </a:rPr>
              <a:t> В дни каникул проводятся занятия только эстетической и оздоровительной направленности  (музыкальные и  физкультурные). </a:t>
            </a:r>
            <a:r>
              <a:rPr lang="ru-RU" sz="1100" dirty="0">
                <a:solidFill>
                  <a:sysClr val="windowText" lastClr="000000"/>
                </a:solidFill>
                <a:cs typeface="Times New Roman" pitchFamily="18" charset="0"/>
              </a:rPr>
              <a:t>  </a:t>
            </a:r>
            <a:r>
              <a:rPr lang="ru-RU" sz="1400" dirty="0">
                <a:solidFill>
                  <a:sysClr val="windowText" lastClr="000000"/>
                </a:solidFill>
                <a:cs typeface="Times New Roman" pitchFamily="18" charset="0"/>
              </a:rPr>
              <a:t>Таким образом, длительность учебного периода    31 учебная неделя.</a:t>
            </a:r>
            <a:r>
              <a:rPr lang="ru-RU" sz="1100" dirty="0">
                <a:solidFill>
                  <a:sysClr val="windowText" lastClr="000000"/>
                </a:solidFill>
              </a:rPr>
              <a:t/>
            </a:r>
            <a:br>
              <a:rPr lang="ru-RU" sz="1100" dirty="0">
                <a:solidFill>
                  <a:sysClr val="windowText" lastClr="000000"/>
                </a:solidFill>
              </a:rPr>
            </a:br>
            <a:endParaRPr lang="ru-RU" sz="18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50" y="1520825"/>
          <a:ext cx="8643938" cy="3943350"/>
        </p:xfrm>
        <a:graphic>
          <a:graphicData uri="http://schemas.openxmlformats.org/drawingml/2006/table">
            <a:tbl>
              <a:tblPr/>
              <a:tblGrid>
                <a:gridCol w="4084649"/>
                <a:gridCol w="4559349"/>
              </a:tblGrid>
              <a:tr h="367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Вид деятельности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Период учебного года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Адаптационный период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1 сентября - 11 сентября 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Диагностический период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сентября - 15 сентября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Учебный период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15 сентября – 25 декабря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Новогодние каникулы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25 декабря-09 января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Учебный период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11января-24марта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Творческие каникулы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25 марта-31 марта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Учебный период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Calibri"/>
                        </a:rPr>
                        <a:t>01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апреля -18 мая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Диагностический период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       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Calibri"/>
                        </a:rPr>
                        <a:t>                               19мая-31мая  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Летний оздоровительный период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01 июня-31 августа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6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Досуговая деятельность  по физическому воспитанию,  изобразительной  и конструктивной деятельности,музыкальному  воспитанию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(основание СанПиН 2.12.14.)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в соответствии с годовым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Calibri"/>
                        </a:rPr>
                        <a:t>планом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работы воспитателей групп  и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музыкального руководителя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Расписание НОД в 1 младшей группе.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625" y="1714500"/>
          <a:ext cx="8215313" cy="3357563"/>
        </p:xfrm>
        <a:graphic>
          <a:graphicData uri="http://schemas.openxmlformats.org/drawingml/2006/table">
            <a:tbl>
              <a:tblPr/>
              <a:tblGrid>
                <a:gridCol w="1011240"/>
                <a:gridCol w="1390647"/>
                <a:gridCol w="1474788"/>
                <a:gridCol w="1435778"/>
                <a:gridCol w="1599473"/>
                <a:gridCol w="1303445"/>
              </a:tblGrid>
              <a:tr h="3052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понедельник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вторник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среда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четверг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пятница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0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пол.дня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1.развивающие игры 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9.00-9.10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1.коммуникация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9.00-9.10-9.20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1.познание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9.00-9.10-9.20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1.музыка 9.00-9.10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2.коммуникация 9.20-9.30-9.40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1.физкультура 8.45-8.55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пол.дня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2.музыка 15.20-15.30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2.физкультура 15.10-15.20-15.30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2.физкультура 15.10-15.20-15.30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3.художественное творчество (лепка)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15.10-15.20-15.30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2.художественное творчество (рисование)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15.10-15.20-15.30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Расписание НОД во 2 младшей группе.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813" y="1714500"/>
          <a:ext cx="7786687" cy="3214688"/>
        </p:xfrm>
        <a:graphic>
          <a:graphicData uri="http://schemas.openxmlformats.org/drawingml/2006/table">
            <a:tbl>
              <a:tblPr/>
              <a:tblGrid>
                <a:gridCol w="958480"/>
                <a:gridCol w="1318091"/>
                <a:gridCol w="1397843"/>
                <a:gridCol w="1360868"/>
                <a:gridCol w="1516022"/>
                <a:gridCol w="1235439"/>
              </a:tblGrid>
              <a:tr h="2678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понедельник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вторник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среда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четверг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пятница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пол.дня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1.познание (формирование целостной картины мира)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9.00-9.15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1.познание(фэмп)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9.00-9.15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1.коммуникация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9.00-9.15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1.художественое творчество 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(рисование)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9.00-9.15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1.физкультура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9.05-9.20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2.художественное творчество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(лепка/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аппликация)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9.30-9.45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 пол.дня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2.физкультура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15.45-16.00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2.музыка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15.20-15.35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2.Физкультура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15.30-15.45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2.музыка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15.20-15.35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3"/>
          <p:cNvSpPr>
            <a:spLocks noChangeArrowheads="1"/>
          </p:cNvSpPr>
          <p:nvPr/>
        </p:nvSpPr>
        <p:spPr bwMode="auto">
          <a:xfrm>
            <a:off x="214313" y="214313"/>
            <a:ext cx="8715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solidFill>
                <a:srgbClr val="FF0000"/>
              </a:solidFill>
            </a:endParaRPr>
          </a:p>
          <a:p>
            <a:endParaRPr lang="ru-RU" b="1">
              <a:solidFill>
                <a:srgbClr val="FF0000"/>
              </a:solidFill>
            </a:endParaRPr>
          </a:p>
          <a:p>
            <a:r>
              <a:rPr lang="ru-RU" b="1">
                <a:solidFill>
                  <a:srgbClr val="FF0000"/>
                </a:solidFill>
              </a:rPr>
              <a:t>Основная общеобразовательная программа разработана в соответствии с требованиями основных нормативно-правовых документов</a:t>
            </a:r>
            <a:endParaRPr lang="ru-RU"/>
          </a:p>
        </p:txBody>
      </p:sp>
      <p:sp>
        <p:nvSpPr>
          <p:cNvPr id="9219" name="Прямоугольник 4"/>
          <p:cNvSpPr>
            <a:spLocks noChangeArrowheads="1"/>
          </p:cNvSpPr>
          <p:nvPr/>
        </p:nvSpPr>
        <p:spPr bwMode="auto">
          <a:xfrm>
            <a:off x="500063" y="1571625"/>
            <a:ext cx="828675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Calibri" pitchFamily="34" charset="0"/>
              <a:buAutoNum type="arabicPeriod"/>
            </a:pPr>
            <a:r>
              <a:rPr lang="ru-RU" b="1"/>
              <a:t>Закон РФ «Об образовании» </a:t>
            </a:r>
          </a:p>
          <a:p>
            <a:pPr algn="just">
              <a:buFont typeface="Calibri" pitchFamily="34" charset="0"/>
              <a:buAutoNum type="arabicPeriod"/>
            </a:pPr>
            <a:r>
              <a:rPr lang="ru-RU" b="1"/>
              <a:t>Типовое положение о дошкольном образовательном учреждении</a:t>
            </a:r>
          </a:p>
          <a:p>
            <a:pPr algn="just">
              <a:buFont typeface="Calibri" pitchFamily="34" charset="0"/>
              <a:buAutoNum type="arabicPeriod"/>
            </a:pPr>
            <a:r>
              <a:rPr lang="ru-RU" b="1"/>
              <a:t>Санитарно-эпидемиологические требования  к устройству, содержанию  и организации режима работы в дошкольных организациях</a:t>
            </a:r>
          </a:p>
          <a:p>
            <a:pPr algn="just">
              <a:buFont typeface="Calibri" pitchFamily="34" charset="0"/>
              <a:buAutoNum type="arabicPeriod"/>
            </a:pPr>
            <a:r>
              <a:rPr lang="ru-RU" b="1"/>
              <a:t>Временные (примерные) требованиями к содержанию и методам воспитания и обучения, рекомендуемым в дошкольном образовательном учреждении, утверждённые приказом Минобразования РФ</a:t>
            </a:r>
          </a:p>
          <a:p>
            <a:pPr algn="just">
              <a:buFont typeface="Calibri" pitchFamily="34" charset="0"/>
              <a:buAutoNum type="arabicPeriod"/>
            </a:pPr>
            <a:r>
              <a:rPr lang="ru-RU" b="1"/>
              <a:t>Приказ Министерства образования и науки Российской Федерации № 655 «Об утверждении и введении в действие федеральных государственных требований к структуре основной общеобразовательной программы дошкольного образования»</a:t>
            </a:r>
          </a:p>
          <a:p>
            <a:pPr algn="just">
              <a:buFont typeface="Calibri" pitchFamily="34" charset="0"/>
              <a:buAutoNum type="arabicPeriod"/>
            </a:pPr>
            <a:r>
              <a:rPr lang="ru-RU" b="1"/>
              <a:t>Устав МКОУ «Канашская средняя общеобразовательная школа»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Расписание НОД в средней группе.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75" y="1643063"/>
          <a:ext cx="7715250" cy="3929062"/>
        </p:xfrm>
        <a:graphic>
          <a:graphicData uri="http://schemas.openxmlformats.org/drawingml/2006/table">
            <a:tbl>
              <a:tblPr/>
              <a:tblGrid>
                <a:gridCol w="772347"/>
                <a:gridCol w="1446705"/>
                <a:gridCol w="1541292"/>
                <a:gridCol w="1350757"/>
                <a:gridCol w="1350075"/>
                <a:gridCol w="1254129"/>
              </a:tblGrid>
              <a:tr h="3274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понедельник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вторник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среда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четверг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пятница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1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пол.дня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1.познание (ФЭМП)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9.00-9.20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2.художественное творчество (рисование)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9.30-9.50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1.физкультура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9.00-9.20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2.познавательно-исследовательская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и конструктивная деятельность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9.30-9.50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1.познание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(формирование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целостной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картины мира)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9.00-9.20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1.физкультура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9.00-9.20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2.коммуникация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1.познание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(краеведение)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9.00-9.20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2.музыка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9.30-9.50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 пол.дня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3.физкультура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15.30-15.50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2.музыка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15.15-15.35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3.художественное творчество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(лепка)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15.15-15.15.35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Расписание НОД в старшей разновозрастной  группе.</a:t>
            </a: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63" y="1500188"/>
          <a:ext cx="7858125" cy="3787775"/>
        </p:xfrm>
        <a:graphic>
          <a:graphicData uri="http://schemas.openxmlformats.org/drawingml/2006/table">
            <a:tbl>
              <a:tblPr/>
              <a:tblGrid>
                <a:gridCol w="787400"/>
                <a:gridCol w="1473200"/>
                <a:gridCol w="1374775"/>
                <a:gridCol w="1570037"/>
                <a:gridCol w="1374775"/>
                <a:gridCol w="1277938"/>
              </a:tblGrid>
              <a:tr h="211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057" marR="58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понедельник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057" marR="58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вторник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057" marR="58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057" marR="58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четверг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057" marR="58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пятница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057" marR="58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4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пол.дня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057" marR="58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1.познание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(ФЭМП)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9.00-9.25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2.музыка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10.10-10.35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58057" marR="58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1.коммуникация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9.00-9.25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художественное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творчество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(рисование)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9.35-10.00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3.физкультура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10.10-10.35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58057" marR="58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1.познание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(краеведение)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9.00-9.25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познавательно-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исследовательская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конструктивная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9.35-10.00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3.музыка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10.10-10.35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58057" marR="58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1.познание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(формирование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целостной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картины мира)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9.00-9.25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2.физкультура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улице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58057" marR="58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коммуникация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9.00-9.25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2.физкультура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9.35-10.00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социализация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(психолог)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10.10-10.35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58057" marR="58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пол.дня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057" marR="58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3.художественное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творчество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(рисование)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15.30-15.55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58057" marR="58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057" marR="58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057" marR="58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художественное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творчество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(аппликация/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лепка)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15.30-15.55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58057" marR="58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057" marR="58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1"/>
          <p:cNvSpPr>
            <a:spLocks noChangeArrowheads="1"/>
          </p:cNvSpPr>
          <p:nvPr/>
        </p:nvSpPr>
        <p:spPr bwMode="auto">
          <a:xfrm>
            <a:off x="285750" y="785813"/>
            <a:ext cx="8429625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Monotype Corsiva" pitchFamily="66" charset="0"/>
              </a:rPr>
              <a:t>О</a:t>
            </a:r>
            <a:r>
              <a:rPr lang="ru-RU" b="1"/>
              <a:t>рганизация </a:t>
            </a:r>
            <a:r>
              <a:rPr lang="en-US" b="1"/>
              <a:t> c</a:t>
            </a:r>
            <a:r>
              <a:rPr lang="ru-RU" b="1"/>
              <a:t>овместной  деятельности педагогов  и  детей</a:t>
            </a:r>
          </a:p>
          <a:p>
            <a:r>
              <a:rPr lang="ru-RU" sz="1600" i="1"/>
              <a:t> </a:t>
            </a:r>
            <a:endParaRPr lang="en-US" sz="1600" i="1"/>
          </a:p>
          <a:p>
            <a:r>
              <a:rPr lang="ru-RU">
                <a:latin typeface="Lucida Console" pitchFamily="49" charset="0"/>
              </a:rPr>
              <a:t> </a:t>
            </a:r>
          </a:p>
          <a:p>
            <a:r>
              <a:rPr lang="ru-RU" b="1">
                <a:latin typeface="Lucida Console" pitchFamily="49" charset="0"/>
              </a:rPr>
              <a:t>Для организации нерегламентированной образовательной деятельности разработана циклограмма,  в которой отражается возраст детей, временной отрезок, на тот или иной режимный момент, виды деятельности, содержание работы:</a:t>
            </a:r>
          </a:p>
          <a:p>
            <a:endParaRPr lang="ru-RU" b="1" i="1">
              <a:latin typeface="Monotype Corsiva" pitchFamily="66" charset="0"/>
            </a:endParaRPr>
          </a:p>
          <a:p>
            <a:r>
              <a:rPr lang="ru-RU" b="1" i="1">
                <a:solidFill>
                  <a:srgbClr val="FF3300"/>
                </a:solidFill>
                <a:latin typeface="Lucida Console" pitchFamily="49" charset="0"/>
              </a:rPr>
              <a:t>Циклограмма  деятельности педагога и детей</a:t>
            </a:r>
          </a:p>
          <a:p>
            <a:endParaRPr lang="ru-RU" b="1" i="1">
              <a:solidFill>
                <a:srgbClr val="FF3300"/>
              </a:solidFill>
              <a:latin typeface="Lucida Console" pitchFamily="49" charset="0"/>
            </a:endParaRPr>
          </a:p>
          <a:p>
            <a:r>
              <a:rPr lang="ru-RU" b="1" i="1">
                <a:solidFill>
                  <a:srgbClr val="FF3300"/>
                </a:solidFill>
                <a:latin typeface="Lucida Console" pitchFamily="49" charset="0"/>
              </a:rPr>
              <a:t>Циклограмма деятельности специалиста</a:t>
            </a:r>
          </a:p>
          <a:p>
            <a:endParaRPr lang="ru-RU" b="1" i="1">
              <a:solidFill>
                <a:srgbClr val="FF3300"/>
              </a:solidFill>
              <a:latin typeface="Lucida Console" pitchFamily="49" charset="0"/>
            </a:endParaRPr>
          </a:p>
          <a:p>
            <a:r>
              <a:rPr lang="ru-RU" b="1" i="1">
                <a:solidFill>
                  <a:srgbClr val="FF3300"/>
                </a:solidFill>
                <a:latin typeface="Lucida Console" pitchFamily="49" charset="0"/>
              </a:rPr>
              <a:t>Циклограмма  двигательной деятельности 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188" y="285750"/>
            <a:ext cx="9072563" cy="3571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Циклограмма деятельности педагога и детей . Первая  младшая группа 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</a:rPr>
            </a:br>
            <a:endParaRPr lang="ru-RU" sz="40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428607"/>
          <a:ext cx="9143999" cy="6215104"/>
        </p:xfrm>
        <a:graphic>
          <a:graphicData uri="http://schemas.openxmlformats.org/drawingml/2006/table">
            <a:tbl>
              <a:tblPr/>
              <a:tblGrid>
                <a:gridCol w="303047"/>
                <a:gridCol w="1697185"/>
                <a:gridCol w="1166860"/>
                <a:gridCol w="1582749"/>
                <a:gridCol w="1171273"/>
                <a:gridCol w="1948721"/>
                <a:gridCol w="1274164"/>
              </a:tblGrid>
              <a:tr h="185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Утро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НОД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Calibri"/>
                        </a:rPr>
                        <a:t>Прогулка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Calibri"/>
                        </a:rPr>
                        <a:t>НОД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Calibri"/>
                        </a:rPr>
                        <a:t>Вечер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Calibri"/>
                        </a:rPr>
                        <a:t>Прогулка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Пальчиковые игры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Работа по формированию КГН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1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Понедельник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Наблюдение в уголке природы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Дидактическая игра (цвет)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Хороводная игра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Calibri"/>
                        </a:rPr>
                        <a:t>09.00-09.10 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.развивающие игры </a:t>
                      </a:r>
                      <a:endParaRPr lang="ru-RU" sz="105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alibri"/>
                        </a:rPr>
                        <a:t>Наблюдение за живым объектом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alibri"/>
                        </a:rPr>
                        <a:t>Подвижная игра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alibri"/>
                        </a:rPr>
                        <a:t>Работа по развитию ОВД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alibri"/>
                        </a:rPr>
                        <a:t>Самостоятельная игровая деятельность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3180"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15.45-15.55 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indent="-43180"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Физическая культура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Сюжетно-ролевая игра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Малоподвижная игра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Работа в музыкальном уголке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Настольные игры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Работа с родителями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alibri"/>
                        </a:rPr>
                        <a:t>Наблюдение за погодой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alibri"/>
                        </a:rPr>
                        <a:t>Подвижная игра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alibri"/>
                        </a:rPr>
                        <a:t>Самостоятельная игровая деятельность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Вторник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Работа по ЗКР (дыхание)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Мелкая моторика, 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Дидактическая игра (форма)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Наблюдение из окна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Малоподвижная игра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Calibri"/>
                        </a:rPr>
                        <a:t>09.00-09.10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Calibri"/>
                        </a:rPr>
                        <a:t>коммуникация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 Наблюдение за окружающим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Подвижная игра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Работа по развитию ОВД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Самостоятельная игровая деятельность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15.45 – 15.55 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Музыкальное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Сюжетно-ролевая игра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Инд. работа по познавательному развитию (закрепление)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Чтение художественной литературы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Игры-инсценировки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alibri"/>
                        </a:rPr>
                        <a:t>Наблюдение за погодой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alibri"/>
                        </a:rPr>
                        <a:t>Подвижная игра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alibri"/>
                        </a:rPr>
                        <a:t>Самостоятельная игровая деятельность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1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Среда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Работа по ЗКР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( звукопроизношение)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Дид. игра  (количество)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Разучивание</a:t>
                      </a:r>
                      <a:r>
                        <a:rPr lang="ru-RU" sz="1050" b="1"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Хороводная игра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Calibri"/>
                        </a:rPr>
                        <a:t>09.00-09.10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Calibri"/>
                        </a:rPr>
                        <a:t>Познание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Наблюдение за  погодой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Подвижная игра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Работа по развитию ОВД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Самостоятельная игровая деятельность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Calibri"/>
                        </a:rPr>
                        <a:t>15.45-15.55 Физическая культура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Сюжетно-ролевая игра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Мелкая моторика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Дид. игра по разв. речи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Инд. работа ИЗО (закрепление)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Работа с родителями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alibri"/>
                        </a:rPr>
                        <a:t>Наблюдение за погодой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alibri"/>
                        </a:rPr>
                        <a:t>Подвижная игра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alibri"/>
                        </a:rPr>
                        <a:t>Самостоятельная игровая 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Calibri"/>
                        </a:rPr>
                        <a:t>деятельность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1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Четверг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Работа по ЗКР (слуховое внимание)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Дид.  игр по развитию речи 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Малоподвижная, хороводная игра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Calibri"/>
                        </a:rPr>
                        <a:t> 09.00-09.10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Calibri"/>
                        </a:rPr>
                        <a:t>Худ.</a:t>
                      </a:r>
                      <a:r>
                        <a:rPr lang="ru-RU" sz="1050" b="1" baseline="0" dirty="0" smtClean="0">
                          <a:latin typeface="Times New Roman"/>
                          <a:ea typeface="Times New Roman"/>
                          <a:cs typeface="Calibri"/>
                        </a:rPr>
                        <a:t> творчество</a:t>
                      </a:r>
                      <a:endParaRPr lang="ru-RU" sz="1050" b="1" dirty="0" smtClean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Наблюдение за  окружающим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Подвижная игра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Работа по развитию ОВД 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Самостоятельная игровая деятельность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15.45 – 15.55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Музыкальное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Опытно-экспериментальная работа 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Сюжетно-ролевая игра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Строительные игры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Чтение  художественной   литературы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alibri"/>
                        </a:rPr>
                        <a:t>Наблюдение за погодой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alibri"/>
                        </a:rPr>
                        <a:t>Подвижная игра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alibri"/>
                        </a:rPr>
                        <a:t>Самостоятельная игровая деятельность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9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Пятница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Работа по воспитанию НКП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Дидактическая игра (размер)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Мелкая моторика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Наблюдение за трудом взрослых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 Малоподвижная игра 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Calibri"/>
                        </a:rPr>
                        <a:t>09.00-09.10</a:t>
                      </a:r>
                    </a:p>
                    <a:p>
                      <a:pPr indent="-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Calibri"/>
                        </a:rPr>
                        <a:t>Коммуникация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Наблюдение за  погодой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Подвижная игра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Работа по развитию ОВД 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Самостоятельная игровая деятельность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Беседа о прошедшем дне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Сюжетно-ролевая игра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Дидактическая игра с природным материалом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Calibri"/>
                        </a:rPr>
                        <a:t>Развлечение</a:t>
                      </a:r>
                      <a:endParaRPr lang="ru-RU" sz="105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alibri"/>
                        </a:rPr>
                        <a:t>Наблюдение за погодой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alibri"/>
                        </a:rPr>
                        <a:t>Подвижная игра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alibri"/>
                        </a:rPr>
                        <a:t>Самостоятельная игровая деятельность</a:t>
                      </a:r>
                      <a:endParaRPr lang="ru-RU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299" marR="3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4" name="Rectangle 1"/>
          <p:cNvSpPr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2857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Циклограмма деятельности педагога-специалиста и детей</a:t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Музыкальный  руководитель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</a:rPr>
              <a:t/>
            </a:r>
            <a:br>
              <a:rPr lang="ru-RU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</a:rPr>
            </a:br>
            <a:endParaRPr lang="ru-RU" sz="40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642938"/>
          <a:ext cx="9001125" cy="6232525"/>
        </p:xfrm>
        <a:graphic>
          <a:graphicData uri="http://schemas.openxmlformats.org/drawingml/2006/table">
            <a:tbl>
              <a:tblPr/>
              <a:tblGrid>
                <a:gridCol w="1928813"/>
                <a:gridCol w="7072312"/>
              </a:tblGrid>
              <a:tr h="114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Дни недели</a:t>
                      </a: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1841" marR="4184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Содержание работы</a:t>
                      </a: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1841" marR="4184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Понедельник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8.00 – 12.5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1841" marR="4184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08.00 –  09.15   работа с документацией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09. 15 –0 9.30   подготовка к НОД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09.45 – 10.05  музыкальное (средняя группа)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10.05 -  10.30  музыкальное (старшая разновозрастная группа)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10.30 – 12.00  изготовление пособий, дидактического материала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12.00 – 12.50   работа по самообразованию, анализ периодических изданий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8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Вторник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8.00 – 12.50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15.00 – 16.00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1841" marR="4184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08.00 -  09.15  подготовка к НОД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09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.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15 – 09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.40 работа  с  документацией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09.40 – 09.55 музыкальное  (вторая младшая  группа)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09.55 – 10.35  планирование работы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10.35 – 12.50 создание фонотеки для проведения  НОД, праздников, развлечений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15.00 – 15.45  подготовка  к НОД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15.45 – 15.55 музыкальное (первая младшая  группа)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114300" marR="1143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1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Среда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8.00 – 12.50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1841" marR="4184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08.00 – 08.50   индивидуальная работа с детьми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08.50 – 09.30 подготовка к НОД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09.45 – 10.05  музыкальное ( средняя группа)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10.05 - 10.30  музыкальное ( старшая разновозрастная группа)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10.30 – 11.30 работа документацией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11.30 – 12.50 изготовление дидактических пособий, обновление информации в музыкальном   уголке </a:t>
                      </a:r>
                    </a:p>
                  </a:txBody>
                  <a:tcPr marL="114300" marR="1143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Четверг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8.00 -  12.50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15.00 – 16.00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1841" marR="4184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08.00 – 09.15  подготовка к НОД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09.15 – 09.25   работа с документацией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09.40 – 09.55  музыкальное  ( вторая младшая группа)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09.55 – 11.50   работа с педагогами, с социумом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15.00 – 15.45  подготовка  к НОД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15.45-15.55-музыкальное (первая  младшая  группа)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114300" marR="1143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Пятница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8.00 – 11.50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15.00-16.00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1841" marR="4184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08.00 – 09.00  взаимодействие с родителями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09.00 - 10.50  анализ период. изданий, с планированием внедрения новинок в работу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10.50 - 11.50  планирование работы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15.00 – 15.30  подготовка к проведению музыкальных досугов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15.30 – 16.00  музыкальные досуги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1841" marR="4184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70" name="Rectangle 1"/>
          <p:cNvSpPr>
            <a:spLocks noChangeArrowheads="1"/>
          </p:cNvSpPr>
          <p:nvPr/>
        </p:nvSpPr>
        <p:spPr bwMode="auto">
          <a:xfrm>
            <a:off x="0" y="0"/>
            <a:ext cx="2746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 u="sng">
                <a:latin typeface="Times New Roman" pitchFamily="18" charset="0"/>
                <a:cs typeface="Times New Roman" pitchFamily="18" charset="0"/>
              </a:rPr>
              <a:t>.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4397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Циклограмма двигательной активности детей в режиме дня 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50" y="876300"/>
          <a:ext cx="8572500" cy="5691188"/>
        </p:xfrm>
        <a:graphic>
          <a:graphicData uri="http://schemas.openxmlformats.org/drawingml/2006/table">
            <a:tbl>
              <a:tblPr/>
              <a:tblGrid>
                <a:gridCol w="1728633"/>
                <a:gridCol w="1343629"/>
                <a:gridCol w="201776"/>
                <a:gridCol w="1353747"/>
                <a:gridCol w="1353747"/>
                <a:gridCol w="1353747"/>
                <a:gridCol w="1237280"/>
              </a:tblGrid>
              <a:tr h="330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Режимные моменты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 младшая группа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 младшая группа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Средняя          группа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Старшая  группа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Подготовительная к школе группа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Прием детей, самостоятельная двигательная деятельность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Ежедневно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20 — 30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Ежедневно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30 — 40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Ежедневно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30 — 40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Ежедневно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30 — 40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Ежедневно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30 — 40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Утренняя гимнастика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Ежедневно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4 -5 мин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из 3-4 общеразвивающих упражнений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Ежедневно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5-6  мин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из 5-6 общеразвивающих упражнений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Ежедневно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6-8  мин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из 6-7 общеразвивающих упражнений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Ежедневно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8-10 мин. мин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из 6-8 общеразвивающих упражнений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Ежедневно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10-12  мин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из 8-10 общеразвивающих упражнений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Физкультурные занятия  в  зале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 раза в неделю по 10-15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по подгруппам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 раза в неделю по 15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 раза в неделю по 20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 раза в неделю по 25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 раза в неделю по 30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Физкультурное занятие  на прогулке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—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 раз в неделю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 раз в неделю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 раз в неделю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 раз в неделю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Физкультминутки во время занятий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1-2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1-3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1-3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1-3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1-3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Музыкальные занятия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 раза в неделю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 раза в неделю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 раза в неделю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 раза в неделю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 раза в неделю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Прогулка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Не менее 2 раз в день 30-40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1ч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1ч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1,5— 2ч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1,5— 2ч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Прогулка  за  пределы  участка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—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—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—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25-30 мин,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 до  1,5 –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40-45 мин.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до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Корригирующая гимнастика после сна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5-7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5-10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5-10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5-10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5-10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Самостоятельная двигательная активность, подвижные игры вечером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5— 10 мин ежедневно, индивидуально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20—30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ежедневно, индивидуально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   20—30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ежедневно, индивидуально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30 - 40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ежедневно, индивидуально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30 — 40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ежедневно, индивидуально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Физкультурный досуг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—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 раз в неделю 20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 раз в неделю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20 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 раз в неделю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30-40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 раз в неделю 40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Спортивные упражнения, игры  (лыжи, велосипед)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—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Целенаправленное обучение педагогом не  реже 1 раза в неделю на физкультурном занятии на прогулке (фронтально  и  по  подгруппам)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Спортивный  праздник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—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—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 раза в год до 45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 раза в год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до  1  часа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 раза в год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 до  1 часа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2" marR="2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smtClean="0">
                <a:solidFill>
                  <a:schemeClr val="tx2">
                    <a:satMod val="130000"/>
                  </a:schemeClr>
                </a:solidFill>
              </a:rPr>
              <a:t>Система  физкультурно - оздоровительной работы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75" y="571500"/>
          <a:ext cx="8786813" cy="5870575"/>
        </p:xfrm>
        <a:graphic>
          <a:graphicData uri="http://schemas.openxmlformats.org/drawingml/2006/table">
            <a:tbl>
              <a:tblPr/>
              <a:tblGrid>
                <a:gridCol w="2812466"/>
                <a:gridCol w="5974408"/>
              </a:tblGrid>
              <a:tr h="4495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Calibri"/>
                        </a:rPr>
                        <a:t>Блоки физкультурно-оздоровительной работы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556" marR="41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Calibri"/>
                        </a:rPr>
                        <a:t>Содержание физкультурно-оздоровительной работы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556" marR="41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Создание условий для двигательной активности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556" marR="41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Гибкий режим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НОД по подгруппам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Оснащение (спортинвентарём, наличие спортивных уголков в группах)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Индивидуальный режим пробуждения после дневного сна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556" marR="41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3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Система двигательной  активности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556" marR="41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Утренняя  гимнастика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Приём детей на улице в тёплое время года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НОД - занятия физической культурой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Двигательная активность на прогулке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НОД физической культурой на воздухе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Подвижные игры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Физкультминутки на НОД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Гимнастика после дневного сна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Физкультурные досуги, забавы, игры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Игры, хороводы, игровые упражнения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556" marR="41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Система закаливания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в повседневной жизни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556" marR="41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Утренний приём на свежем воздухе в тёплое время года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Утренняя гимнастика (разные формы: оздоровительный бег, игры)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Облегчённая форма одежды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Ходьба босиком в спальне до и после сна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Солнечные ванны  (летнее время)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556" marR="41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3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Организация рационального питания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556" marR="41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Организация  второго завтрака (соки, фрукты)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Введение овощей и фруктов в обед и полдник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Питьевой режим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556" marR="41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8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Диагностика уровня физического развития, состояния здоровья, физической подготовленности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556" marR="41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Диагностика уровня физического развития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Диагностика физической подготовленности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Диагностика развития ребёнка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556" marR="41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63"/>
            <a:ext cx="8229600" cy="3460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>Содержание  психолого-педагогической работы </a:t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sz="1800" i="1" dirty="0" smtClean="0">
                <a:solidFill>
                  <a:schemeClr val="tx2">
                    <a:satMod val="130000"/>
                  </a:schemeClr>
                </a:solidFill>
              </a:rPr>
              <a:t>Структура:</a:t>
            </a:r>
            <a:br>
              <a:rPr lang="ru-RU" sz="1800" i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1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625" y="1857375"/>
            <a:ext cx="7858125" cy="42465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b="1" i="1" dirty="0">
                <a:solidFill>
                  <a:srgbClr val="FF3300"/>
                </a:solidFill>
                <a:latin typeface="Arial" charset="0"/>
              </a:rPr>
              <a:t>1.Направления работы</a:t>
            </a:r>
          </a:p>
          <a:p>
            <a:pPr marL="457200" indent="-457200">
              <a:defRPr/>
            </a:pPr>
            <a:endParaRPr lang="ru-RU" b="1" i="1" dirty="0">
              <a:solidFill>
                <a:srgbClr val="FF3300"/>
              </a:solidFill>
              <a:latin typeface="Arial" charset="0"/>
            </a:endParaRPr>
          </a:p>
          <a:p>
            <a:pPr marL="457200" indent="-457200">
              <a:defRPr/>
            </a:pPr>
            <a:r>
              <a:rPr lang="ru-RU" b="1" i="1" dirty="0">
                <a:solidFill>
                  <a:srgbClr val="FF3300"/>
                </a:solidFill>
                <a:latin typeface="Arial" charset="0"/>
              </a:rPr>
              <a:t>2.Образовательные области</a:t>
            </a:r>
          </a:p>
          <a:p>
            <a:pPr marL="457200" indent="-457200">
              <a:defRPr/>
            </a:pPr>
            <a:endParaRPr lang="ru-RU" b="1" i="1" dirty="0">
              <a:solidFill>
                <a:srgbClr val="FF3300"/>
              </a:solidFill>
              <a:latin typeface="Arial" charset="0"/>
            </a:endParaRPr>
          </a:p>
          <a:p>
            <a:pPr marL="457200" indent="-457200">
              <a:defRPr/>
            </a:pPr>
            <a:r>
              <a:rPr lang="ru-RU" b="1" i="1" dirty="0">
                <a:solidFill>
                  <a:srgbClr val="FF3300"/>
                </a:solidFill>
                <a:latin typeface="Arial" charset="0"/>
              </a:rPr>
              <a:t> 3. Задачи :</a:t>
            </a:r>
          </a:p>
          <a:p>
            <a:pPr marL="457200" indent="-457200">
              <a:defRPr/>
            </a:pPr>
            <a:r>
              <a:rPr lang="ru-RU" b="1" i="1" dirty="0">
                <a:solidFill>
                  <a:srgbClr val="FF3300"/>
                </a:solidFill>
                <a:latin typeface="Arial" charset="0"/>
              </a:rPr>
              <a:t>            – Федеральные требования</a:t>
            </a:r>
          </a:p>
          <a:p>
            <a:pPr marL="457200" indent="-457200">
              <a:defRPr/>
            </a:pPr>
            <a:r>
              <a:rPr lang="ru-RU" b="1" i="1" dirty="0">
                <a:solidFill>
                  <a:srgbClr val="FF3300"/>
                </a:solidFill>
                <a:latin typeface="Arial" charset="0"/>
              </a:rPr>
              <a:t>            – Программные задачи</a:t>
            </a:r>
          </a:p>
          <a:p>
            <a:pPr marL="457200" indent="-457200">
              <a:defRPr/>
            </a:pPr>
            <a:endParaRPr lang="ru-RU" b="1" i="1" dirty="0">
              <a:solidFill>
                <a:srgbClr val="FF3300"/>
              </a:solidFill>
              <a:latin typeface="Arial" charset="0"/>
            </a:endParaRPr>
          </a:p>
          <a:p>
            <a:pPr marL="514350" indent="-514350">
              <a:defRPr/>
            </a:pPr>
            <a:r>
              <a:rPr lang="ru-RU" b="1" i="1" dirty="0">
                <a:solidFill>
                  <a:srgbClr val="FF3300"/>
                </a:solidFill>
                <a:latin typeface="Arial" charset="0"/>
              </a:rPr>
              <a:t>4.Формы работы</a:t>
            </a:r>
          </a:p>
          <a:p>
            <a:pPr marL="514350" indent="-514350">
              <a:defRPr/>
            </a:pPr>
            <a:endParaRPr lang="ru-RU" b="1" i="1" dirty="0">
              <a:solidFill>
                <a:srgbClr val="FF3300"/>
              </a:solidFill>
              <a:latin typeface="Arial" charset="0"/>
            </a:endParaRPr>
          </a:p>
          <a:p>
            <a:pPr marL="514350" indent="-514350">
              <a:defRPr/>
            </a:pPr>
            <a:r>
              <a:rPr lang="ru-RU" b="1" i="1" dirty="0">
                <a:solidFill>
                  <a:srgbClr val="FF3300"/>
                </a:solidFill>
                <a:latin typeface="Arial" charset="0"/>
              </a:rPr>
              <a:t>5.Интеграция с другими образовательными областями</a:t>
            </a:r>
          </a:p>
          <a:p>
            <a:pPr marL="514350" indent="-514350">
              <a:defRPr/>
            </a:pPr>
            <a:endParaRPr lang="ru-RU" b="1" i="1" dirty="0">
              <a:solidFill>
                <a:srgbClr val="FF3300"/>
              </a:solidFill>
              <a:latin typeface="Arial" charset="0"/>
            </a:endParaRPr>
          </a:p>
          <a:p>
            <a:pPr marL="514350" indent="-514350">
              <a:defRPr/>
            </a:pPr>
            <a:r>
              <a:rPr lang="ru-RU" b="1" i="1" dirty="0">
                <a:solidFill>
                  <a:srgbClr val="FF3300"/>
                </a:solidFill>
                <a:latin typeface="Arial" charset="0"/>
              </a:rPr>
              <a:t>6.Программно-методическое обеспечение</a:t>
            </a:r>
          </a:p>
          <a:p>
            <a:pPr marL="514350" indent="-514350">
              <a:defRPr/>
            </a:pPr>
            <a:endParaRPr lang="ru-RU" b="1" i="1" dirty="0">
              <a:solidFill>
                <a:srgbClr val="FF3300"/>
              </a:solidFill>
              <a:latin typeface="Arial" charset="0"/>
            </a:endParaRPr>
          </a:p>
          <a:p>
            <a:pPr marL="514350" indent="-514350">
              <a:defRPr/>
            </a:pPr>
            <a:r>
              <a:rPr lang="ru-RU" b="1" i="1" dirty="0">
                <a:solidFill>
                  <a:srgbClr val="FF3300"/>
                </a:solidFill>
                <a:latin typeface="Arial" charset="0"/>
              </a:rPr>
              <a:t>7.Предметно-развивающая среда</a:t>
            </a:r>
            <a:endParaRPr lang="ru-RU" i="1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400" u="sng" smtClean="0">
                <a:solidFill>
                  <a:schemeClr val="tx2">
                    <a:satMod val="130000"/>
                  </a:schemeClr>
                </a:solidFill>
              </a:rPr>
              <a:t>СОДЕРЖАНИЕ ПСИХОЛОГО-ПЕДАГОГИЧЕСКОЙ РАБОТЫ ПО ОСВОЕНИЮ ДЕТЬМИ ОБРАЗОВАТЕЛЬНЫХ ОБЛАСТЕЙ</a:t>
            </a:r>
            <a:r>
              <a:rPr lang="ru-RU" sz="140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40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40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Times New Roman" pitchFamily="18" charset="0"/>
                <a:cs typeface="Calibri" pitchFamily="34" charset="0"/>
              </a:rPr>
              <a:t>Физическая культура» </a:t>
            </a:r>
            <a:r>
              <a:rPr lang="ru-RU" sz="240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</a:rPr>
              <a:t/>
            </a:r>
            <a:br>
              <a:rPr lang="ru-RU" sz="240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</a:rPr>
            </a:br>
            <a:endParaRPr lang="ru-RU" sz="1400" smtClean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50" y="1214438"/>
          <a:ext cx="8715375" cy="4930775"/>
        </p:xfrm>
        <a:graphic>
          <a:graphicData uri="http://schemas.openxmlformats.org/drawingml/2006/table">
            <a:tbl>
              <a:tblPr/>
              <a:tblGrid>
                <a:gridCol w="2144342"/>
                <a:gridCol w="3106491"/>
                <a:gridCol w="3464602"/>
              </a:tblGrid>
              <a:tr h="1452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Задачи 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Calibri"/>
                        </a:rPr>
                        <a:t>Формы работы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Федеральные требования</a:t>
                      </a: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Программные </a:t>
                      </a: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26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                                                                                                         </a:t>
                      </a:r>
                      <a:r>
                        <a:rPr lang="ru-RU" sz="1200" dirty="0" smtClean="0">
                          <a:latin typeface="Calibri"/>
                          <a:ea typeface="Times New Roman"/>
                          <a:cs typeface="Calibri"/>
                        </a:rPr>
                        <a:t>1,6-3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года</a:t>
                      </a: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7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Развитие физических качеств (скоростных, силовых, гибкости, выносливости и координации)</a:t>
                      </a: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Calibri"/>
                        </a:rPr>
                        <a:t>Воспитание физических качеств (ловкости, быстроты, выносливости, силы), развитие координации движений, умения ориентироваться в пространстве, формирование способности к самоконтролю за качеством выполняемых движений.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Calibri"/>
                        </a:rPr>
                        <a:t>Формировать умение сохранять устойчивое положение тела, правильную осанку.</a:t>
                      </a: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Игровая беседа с элементами движений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Игра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Контрольно-диагностическая деятельность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Совместная деятельность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Утренняя гимнастика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Игровая деятельность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Контрольно-диагностическая деятельность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Совместная деятельность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Прогулка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Во всех видах самостоятельной деятельности детей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Двигательная  активность в течение дня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Подвижные игры</a:t>
                      </a: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Calibri"/>
                        </a:rPr>
                        <a:t>Накопление и обогащение двигательного опыта детей (овладение  основными движениями)</a:t>
                      </a: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Расширение индивидуального двигательного опыта ребёнка. Развивать основные движения, предупреждать утомление.</a:t>
                      </a: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9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Calibri"/>
                        </a:rPr>
                        <a:t>Формирование у воспитанников потребности в двигательной активности и физическом совершенствовании</a:t>
                      </a: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Удовлетворять потребность каждого ребёнка  в двигательной активности и эмоциональном благополучии.</a:t>
                      </a: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869" name="Rectangle 1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571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>«Физическая культура»</a:t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18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88" y="-309563"/>
          <a:ext cx="8572500" cy="6738938"/>
        </p:xfrm>
        <a:graphic>
          <a:graphicData uri="http://schemas.openxmlformats.org/drawingml/2006/table">
            <a:tbl>
              <a:tblPr/>
              <a:tblGrid>
                <a:gridCol w="3583611"/>
                <a:gridCol w="3724145"/>
                <a:gridCol w="1264804"/>
              </a:tblGrid>
              <a:tr h="388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Calibri"/>
                          <a:ea typeface="Times New Roman"/>
                          <a:cs typeface="Calibri"/>
                        </a:rPr>
                        <a:t>Интеграция с другими образовательными областями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Calibri"/>
                          <a:ea typeface="Times New Roman"/>
                          <a:cs typeface="Calibri"/>
                        </a:rPr>
                        <a:t>Программно-методическое обеспечение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Calibri"/>
                        </a:rPr>
                        <a:t>Предметно-развивающая среда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25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Calibri"/>
                        </a:rPr>
                        <a:t>«Здоровье» (в части решения общей задачи  по охране жизни и укреплению физического  и психического здоровья).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Calibri"/>
                        </a:rPr>
                        <a:t>«Познание» (в части двигательной активности как способа усвоения ребёнком предметных действий, а также как одного из средств овладения </a:t>
                      </a:r>
                      <a:r>
                        <a:rPr lang="ru-RU" sz="1100" dirty="0" err="1">
                          <a:latin typeface="Calibri"/>
                          <a:ea typeface="Times New Roman"/>
                          <a:cs typeface="Calibri"/>
                        </a:rPr>
                        <a:t>операциональным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Calibri"/>
                        </a:rPr>
                        <a:t> составом различных видов детской деятельности).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Calibri"/>
                        </a:rPr>
                        <a:t>«Коммуникация» (развитие свободного общения со взрослыми и детьми в части необходимости двигательной активности и физического совершенствования; игровое общение).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Calibri"/>
                        </a:rPr>
                        <a:t>«Музыка», «Художественное творчество», «Художественная литература» (развитие представлений и воображения  для освоения двигательных эталонов в творческой форме, моторики для успешного освоения указанных областей).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Calibri"/>
                        </a:rPr>
                        <a:t>«Музыка» (развитие музыкально-ритмической деятельности на основе основных движений и физических качеств).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Calibri"/>
                        </a:rPr>
                        <a:t>«Социализация» (приобщение к ценностям физической культуры; формирование первичных представлений о себе, собственных двигательных возможностях и особенностях; приобщение к элементарным общепринятым нормам и правилам взаимоотношения со сверстниками и взрослыми в совместной двигательной активности).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Calibri"/>
                        </a:rPr>
                        <a:t>«Труд» (накопление опыта двигательной активности).</a:t>
                      </a: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Пензулаева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Л. И. Физкультурные занятия в детском саду. Вторая младшая группа. — М.: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Мозаика-Синтез, 2009-2010.</a:t>
                      </a:r>
                    </a:p>
                    <a:p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Пензулаева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Л. И. Физкультурные занятия в детском саду. Средняя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груп-за.-М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.: Мозаика-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Синтез, 2009-2010.</a:t>
                      </a:r>
                    </a:p>
                    <a:p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Пензулаева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Л.И. Физкультурные занятия в детском саду. Старшая группа. - М.: Мозаика-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Синтез, 2010.</a:t>
                      </a:r>
                    </a:p>
                    <a:p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Степаненкова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Э. Я. Методика физического воспитания. — М., 2005.</a:t>
                      </a:r>
                    </a:p>
                    <a:p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Степаненкова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Э. Я. Методика проведения подвижных игр. — М.: Мозаика-Синтез, 2008-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2010.</a:t>
                      </a:r>
                    </a:p>
                    <a:p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Степаненкова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Э. Я. Физическое воспитание в детском саду, —М.: Мозаика-Синтез, 2005-2010.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Calibri"/>
                          <a:ea typeface="Times New Roman"/>
                          <a:cs typeface="Calibri"/>
                        </a:rPr>
                        <a:t>Детский сад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Calibri"/>
                        </a:rPr>
                        <a:t>Спортивная площадка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Calibri"/>
                        </a:rPr>
                        <a:t>Спортивное оборудование на спортивной площадке и прогулочных участках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Calibri"/>
                          <a:ea typeface="Times New Roman"/>
                          <a:cs typeface="Calibri"/>
                        </a:rPr>
                        <a:t>Группа 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Calibri"/>
                        </a:rPr>
                        <a:t>Спортивный уголок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Calibri"/>
                        </a:rPr>
                        <a:t>Набор спортивного инвентаря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Calibri"/>
                        </a:rPr>
                        <a:t>Тренажеры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Calibri"/>
                        </a:rPr>
                        <a:t>Дидактический материал по </a:t>
                      </a:r>
                      <a:r>
                        <a:rPr lang="ru-RU" sz="1100" dirty="0" err="1">
                          <a:latin typeface="Calibri"/>
                          <a:ea typeface="Times New Roman"/>
                          <a:cs typeface="Calibri"/>
                        </a:rPr>
                        <a:t>валеологии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Calibri"/>
                        </a:rPr>
                        <a:t>Иллюстрации о спорте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Calibri"/>
                        </a:rPr>
                        <a:t>Дорожка здоровья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Calibri"/>
                        </a:rPr>
                        <a:t>Спортивные игры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Calibri"/>
                        </a:rPr>
                        <a:t>Познавательная литература</a:t>
                      </a:r>
                    </a:p>
                  </a:txBody>
                  <a:tcPr marL="40741" marR="40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2428875" y="571500"/>
            <a:ext cx="5500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СОДЕРЖАНИЕ ПРОГРАММЫ</a:t>
            </a:r>
            <a:endParaRPr lang="ru-RU"/>
          </a:p>
        </p:txBody>
      </p:sp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500063" y="1143000"/>
            <a:ext cx="8358187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defRPr/>
            </a:pPr>
            <a:r>
              <a:rPr lang="en-US" b="1" i="1" dirty="0">
                <a:solidFill>
                  <a:srgbClr val="FFFF00"/>
                </a:solidFill>
              </a:rPr>
              <a:t>  </a:t>
            </a:r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Пояснительная записка</a:t>
            </a:r>
          </a:p>
          <a:p>
            <a:pPr marL="342900" indent="-342900" algn="just">
              <a:defRPr/>
            </a:pPr>
            <a:endParaRPr lang="ru-RU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 algn="just">
              <a:buFont typeface="Times New Roman" pitchFamily="18" charset="0"/>
              <a:buAutoNum type="arabicPeriod"/>
              <a:defRPr/>
            </a:pPr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Организация режима пребывания детей в образовательном учреждении</a:t>
            </a:r>
          </a:p>
          <a:p>
            <a:pPr marL="342900" indent="-342900" algn="just">
              <a:defRPr/>
            </a:pPr>
            <a:endParaRPr lang="ru-RU" sz="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 algn="just">
              <a:defRPr/>
            </a:pPr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Организация жизни и деятельности детей в возрастных группах</a:t>
            </a:r>
          </a:p>
          <a:p>
            <a:pPr marL="342900" indent="-342900" algn="just">
              <a:defRPr/>
            </a:pPr>
            <a:endParaRPr lang="ru-RU" sz="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 algn="just">
              <a:defRPr/>
            </a:pPr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Проектирование образовательного процесса в соответствии с контингентом воспитанников, их индивидуальными и возрастными способностями</a:t>
            </a:r>
          </a:p>
          <a:p>
            <a:pPr marL="342900" indent="-342900" algn="just">
              <a:defRPr/>
            </a:pPr>
            <a:endParaRPr lang="ru-RU" sz="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 algn="just">
              <a:defRPr/>
            </a:pPr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Содержание психолого-педагогической работы по освоению детьми образовательных областей</a:t>
            </a:r>
            <a:endParaRPr lang="ru-RU" sz="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 algn="just">
              <a:defRPr/>
            </a:pPr>
            <a:endParaRPr lang="ru-RU" sz="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 algn="just">
              <a:buFontTx/>
              <a:buAutoNum type="arabicPeriod" startAt="3"/>
              <a:defRPr/>
            </a:pPr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Планируемые результаты освоения детьми Программы</a:t>
            </a:r>
          </a:p>
          <a:p>
            <a:pPr marL="342900" indent="-342900" algn="just">
              <a:defRPr/>
            </a:pPr>
            <a:endParaRPr lang="ru-RU" sz="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 algn="just">
              <a:buFontTx/>
              <a:buAutoNum type="arabicPeriod" startAt="4"/>
              <a:defRPr/>
            </a:pPr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Система мониторинга достижения детьми планируемых результатов освоения Программы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643188" y="2643188"/>
            <a:ext cx="3571875" cy="164306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dirty="0"/>
              <a:t>Модель выпускника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000750" y="428625"/>
            <a:ext cx="2214563" cy="15001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Любознательный, активный</a:t>
            </a: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6500813" y="1857375"/>
            <a:ext cx="2357437" cy="17145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Эмоциональный, отзывчивый</a:t>
            </a: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6643688" y="3571875"/>
            <a:ext cx="1785937" cy="135731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Физически развитый</a:t>
            </a: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1071563" y="428625"/>
            <a:ext cx="2286000" cy="164306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Способный решать интеллектуальные и личностные задачи</a:t>
            </a: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357188" y="2000250"/>
            <a:ext cx="1928812" cy="292893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Способный управлять своим поведением и планировать свои действия, соблюдающий нормы и правила поведения</a:t>
            </a:r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3429000" y="285750"/>
            <a:ext cx="2143125" cy="214312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Владеющий средствами общения и способами взаимодействия со взрослыми и сверстниками</a:t>
            </a: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2428875" y="4429125"/>
            <a:ext cx="1928813" cy="192881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Овладевший необходимыми умениями и навыками</a:t>
            </a: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4500563" y="4286250"/>
            <a:ext cx="2071687" cy="20716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Имеющий представления о себе, семье, обществе</a:t>
            </a:r>
          </a:p>
        </p:txBody>
      </p:sp>
      <p:cxnSp>
        <p:nvCxnSpPr>
          <p:cNvPr id="49" name="Прямая соединительная линия 48"/>
          <p:cNvCxnSpPr>
            <a:stCxn id="13" idx="3"/>
            <a:endCxn id="0" idx="2"/>
          </p:cNvCxnSpPr>
          <p:nvPr/>
        </p:nvCxnSpPr>
        <p:spPr>
          <a:xfrm>
            <a:off x="2286000" y="3465513"/>
            <a:ext cx="3571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2320925" y="4322763"/>
            <a:ext cx="9286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5608638" y="4251325"/>
            <a:ext cx="6429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endCxn id="11" idx="1"/>
          </p:cNvCxnSpPr>
          <p:nvPr/>
        </p:nvCxnSpPr>
        <p:spPr>
          <a:xfrm>
            <a:off x="6143625" y="3786188"/>
            <a:ext cx="500063" cy="465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endCxn id="10" idx="1"/>
          </p:cNvCxnSpPr>
          <p:nvPr/>
        </p:nvCxnSpPr>
        <p:spPr>
          <a:xfrm flipV="1">
            <a:off x="5929313" y="2714625"/>
            <a:ext cx="571500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 flipH="1" flipV="1">
            <a:off x="5214938" y="1928813"/>
            <a:ext cx="1000125" cy="714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3963987" y="2392363"/>
            <a:ext cx="500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endCxn id="0" idx="1"/>
          </p:cNvCxnSpPr>
          <p:nvPr/>
        </p:nvCxnSpPr>
        <p:spPr>
          <a:xfrm rot="16200000" flipH="1">
            <a:off x="2390775" y="2109788"/>
            <a:ext cx="1027113" cy="522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909" name="Picture 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9063" y="2500313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88" y="571500"/>
          <a:ext cx="8429625" cy="6080125"/>
        </p:xfrm>
        <a:graphic>
          <a:graphicData uri="http://schemas.openxmlformats.org/drawingml/2006/table">
            <a:tbl>
              <a:tblPr/>
              <a:tblGrid>
                <a:gridCol w="1392730"/>
                <a:gridCol w="7036954"/>
              </a:tblGrid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Образовательные области</a:t>
                      </a:r>
                      <a:endParaRPr lang="ru-RU" sz="11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882" marR="2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Достижения  детей</a:t>
                      </a:r>
                      <a:endParaRPr lang="ru-RU" sz="11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882" marR="2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2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«Физическая культура»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882" marR="2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ходить и бегать, не наталкиваясь друг на друга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прыгать на двух ногах на месте, с продвижением вперёд и т.д.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брать, держать, переносить, класть, бросать, катать мяч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ползать, подлезать под натянутую верёвку, перелезать через бревно, лежащее на полу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882" marR="2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«Здоровье»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882" marR="2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сформировано положительное отношение к предметам личной гигиены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сформировано эмоционально-положительное отношение ребёнка к простейшим гигиеническим и бытовым действиям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самостоятельно ест 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882" marR="2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«Безопасность»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882" marR="2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различает предметы индивидуального пользования: расчёска, носовой платочек и т.п.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882" marR="2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«Социализация»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882" marR="2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различать и называть предметы ближайшего окружения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называть имена членов своей семьи и воспитателей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играть рядом, не мешать друг другу, подражать действиям сверстника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эмоционально откликаться на игру, предложенную взрослым, подражать его действиям, принимать игровую задачу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самостоятельно выполнять игровые действия с предметами, осуществлять перенос  действий с объекта на объект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использовать в игре замещение недостающего предмета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общаться в диалоге с воспитателем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в самостоятельной игре сопровождать речью свои действия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следить за действиями героев кукольного театра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882" marR="2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«Труд»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882" marR="2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выполнять простейшие трудовые действия (с помощью педагога) 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наблюдать за трудовыми процессами воспитателя в уголке природы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882" marR="2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«Познание»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882" marR="2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узнавать и называть некоторых домашних и диких животных, их детёнышей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различать некоторые овощи и фрукты (1-2 вида)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различать некоторые деревья ближайшего окружения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иметь элементарное представление о природных сезонных явлениях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участвовать в образовании групп из однородных предметов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различать «много» предметов и «один» предмет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различать большие и маленькие предметы, называть их размер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узнавать шар и куб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с помощью взрослого сооружать разнообразные постройки, используя большинство форм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разворачивать игру вокруг собственной постройки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882" marR="2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940" name="Прямоугольник 3"/>
          <p:cNvSpPr>
            <a:spLocks noChangeArrowheads="1"/>
          </p:cNvSpPr>
          <p:nvPr/>
        </p:nvSpPr>
        <p:spPr bwMode="auto">
          <a:xfrm>
            <a:off x="571500" y="0"/>
            <a:ext cx="7643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ea typeface="Calibri" pitchFamily="34" charset="0"/>
                <a:cs typeface="Times New Roman" pitchFamily="18" charset="0"/>
              </a:rPr>
              <a:t>             </a:t>
            </a:r>
            <a:r>
              <a:rPr lang="ru-RU" b="1">
                <a:ea typeface="Calibri" pitchFamily="34" charset="0"/>
                <a:cs typeface="Times New Roman" pitchFamily="18" charset="0"/>
              </a:rPr>
              <a:t>Промежуточные</a:t>
            </a:r>
            <a:r>
              <a:rPr lang="en-US" b="1"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>
                <a:ea typeface="Calibri" pitchFamily="34" charset="0"/>
                <a:cs typeface="Times New Roman" pitchFamily="18" charset="0"/>
              </a:rPr>
              <a:t>результаты освоения программы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500063"/>
          <a:ext cx="8572500" cy="5715000"/>
        </p:xfrm>
        <a:graphic>
          <a:graphicData uri="http://schemas.openxmlformats.org/drawingml/2006/table">
            <a:tbl>
              <a:tblPr/>
              <a:tblGrid>
                <a:gridCol w="1416336"/>
                <a:gridCol w="7156224"/>
              </a:tblGrid>
              <a:tr h="1071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«Коммуникация»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882" marR="2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Поделиться информацией («ворону видел»), пожаловаться на неудобство (замёрз, устал) и действия сверстника (отнимает)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сопровождать речью бытовые и игровые действия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слушать небольшие рассказы без наглядного сопровождения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882" marR="2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«Чтение художественной  литературы»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882" marR="2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слушать доступные им по содержанию стихи, сказки, рассказы, при повторном их чтении проговаривать слова не большими фразами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рассматривать иллюстрации в знакомых книжках с помощью педагога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882" marR="2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Calibri"/>
                        </a:rPr>
                        <a:t>«Художественное творчество»</a:t>
                      </a:r>
                      <a:endParaRPr lang="ru-RU" sz="105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882" marR="2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знать, что карандашами, фломастерами, красками и кистью можно рисовать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различать красный, синий, зелёный, жёлтый, белый и чёрные цвета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раскатывать комок глины прямыми и круговыми движениями кистей рук; отламывать от большого комка глины маленькие комочки, сплющивать их ладонями; соединять концы раскатанной палочки, плотно прижимая их друг к другу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лепить несложные предметы; аккуратно пользоваться глиной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882" marR="2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«Музыка»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882" marR="2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узнавать знакомые мелодии и различать высоту звуков( </a:t>
                      </a:r>
                      <a:r>
                        <a:rPr lang="ru-RU" sz="1050" b="1" dirty="0" err="1">
                          <a:latin typeface="Times New Roman"/>
                          <a:ea typeface="Times New Roman"/>
                          <a:cs typeface="Calibri"/>
                        </a:rPr>
                        <a:t>высокий-низкий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 )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вместе с воспитателем подпевать в песне музыкальные фразы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двигаться в соответствии с характером музыки, начинать движение с первыми звуками музыки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выполнять движения: притопывать ногой, хлопать в ладоши, поворачивать кисти рук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Calibri"/>
                        </a:rPr>
                        <a:t>называть погремушки, бубен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882" marR="2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7972425" cy="928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smtClean="0">
                <a:solidFill>
                  <a:schemeClr val="tx2">
                    <a:satMod val="130000"/>
                  </a:schemeClr>
                </a:solidFill>
              </a:rPr>
              <a:t>Система мониторинга достижения детьми планируемых результатов освоения Программы</a:t>
            </a: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0963" name="Прямоугольник 3"/>
          <p:cNvSpPr>
            <a:spLocks noChangeArrowheads="1"/>
          </p:cNvSpPr>
          <p:nvPr/>
        </p:nvSpPr>
        <p:spPr bwMode="auto">
          <a:xfrm>
            <a:off x="357188" y="1858963"/>
            <a:ext cx="821531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3300"/>
                </a:solidFill>
              </a:rPr>
              <a:t>1.Схема мониторинга достижения детьми планируемых результатов освоения Программы</a:t>
            </a:r>
          </a:p>
          <a:p>
            <a:endParaRPr lang="ru-RU" b="1" i="1">
              <a:solidFill>
                <a:srgbClr val="FF3300"/>
              </a:solidFill>
            </a:endParaRPr>
          </a:p>
          <a:p>
            <a:endParaRPr lang="ru-RU" b="1" i="1">
              <a:solidFill>
                <a:srgbClr val="FF3300"/>
              </a:solidFill>
            </a:endParaRPr>
          </a:p>
          <a:p>
            <a:r>
              <a:rPr lang="en-US" b="1" i="1">
                <a:solidFill>
                  <a:srgbClr val="FF3300"/>
                </a:solidFill>
              </a:rPr>
              <a:t>2</a:t>
            </a:r>
            <a:r>
              <a:rPr lang="ru-RU" b="1" i="1">
                <a:solidFill>
                  <a:srgbClr val="FF3300"/>
                </a:solidFill>
              </a:rPr>
              <a:t>.Перечень диагностических методик, используемых для оценки уровня развития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001125" cy="6429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40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Мониторинг достижения детьми планируемых итоговых результатов освоения Программы</a:t>
            </a:r>
            <a:r>
              <a:rPr lang="ru-RU" sz="140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</a:rPr>
              <a:t/>
            </a:r>
            <a:br>
              <a:rPr lang="ru-RU" sz="140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</a:rPr>
            </a:br>
            <a:endParaRPr lang="ru-RU" sz="1400" smtClean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3" y="1143000"/>
          <a:ext cx="8643937" cy="4214813"/>
        </p:xfrm>
        <a:graphic>
          <a:graphicData uri="http://schemas.openxmlformats.org/drawingml/2006/table">
            <a:tbl>
              <a:tblPr/>
              <a:tblGrid>
                <a:gridCol w="1259599"/>
                <a:gridCol w="1591818"/>
                <a:gridCol w="1628032"/>
                <a:gridCol w="1212364"/>
                <a:gridCol w="1445433"/>
                <a:gridCol w="1348146"/>
                <a:gridCol w="158605"/>
              </a:tblGrid>
              <a:tr h="714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Компоненты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Показатели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Технология изучения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Кто изучает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Периодичность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Форма сбора информации 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2236" marR="422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0909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Участие детей в образовательном процессе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Уровень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сформированности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 познавательных интересов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Наблюдение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воспитатели родители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 раза в год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график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42236" marR="422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Уровень сформированности знаний, умений и навыков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Наблюдение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воспитатели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родители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2 раза в год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график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5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Сохранение здоровья, физическая подготовленность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Контрольные занятия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Анализ документ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воспитатели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медицинский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работник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3 раза в год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график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7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Степень сформированности предпосылок  к учебной деятельности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Наблюдение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воспитатели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родители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2 раза в год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справка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7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Сформированность коммуникативных качеств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Наблюдение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воспитатели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родители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Calibri"/>
                        </a:rPr>
                        <a:t>2 раза в год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Calibri"/>
                        </a:rPr>
                        <a:t>справка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-142875" y="142875"/>
            <a:ext cx="8286750" cy="6429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smtClean="0">
                <a:solidFill>
                  <a:schemeClr val="tx2">
                    <a:satMod val="130000"/>
                  </a:schemeClr>
                </a:solidFill>
              </a:rPr>
              <a:t>Перечень диагностических методик, используемых для оценки</a:t>
            </a:r>
            <a:br>
              <a:rPr lang="ru-RU" sz="180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smtClean="0">
                <a:solidFill>
                  <a:schemeClr val="tx2">
                    <a:satMod val="130000"/>
                  </a:schemeClr>
                </a:solidFill>
              </a:rPr>
              <a:t>              уровня   развития детей.</a:t>
            </a:r>
            <a:br>
              <a:rPr lang="ru-RU" sz="180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1800" smtClean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50" y="785813"/>
          <a:ext cx="8572500" cy="4629150"/>
        </p:xfrm>
        <a:graphic>
          <a:graphicData uri="http://schemas.openxmlformats.org/drawingml/2006/table">
            <a:tbl>
              <a:tblPr/>
              <a:tblGrid>
                <a:gridCol w="2428875"/>
                <a:gridCol w="3786188"/>
                <a:gridCol w="1214437"/>
                <a:gridCol w="1143000"/>
              </a:tblGrid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Направления развития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57195" marR="57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Диагностические методики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57195" marR="57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ответственные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57195" marR="57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сроки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57195" marR="57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Познавательно-речевое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57195" marR="57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Критерии познавательного развития детей дошкольного возраста, сформулированные  под редакцией  М.А. Васильевой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57195" marR="57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воспитатель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57195" marR="57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Сентябрь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май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7195" marR="57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Критерии  математического  развития  детей дошкольного  возраста, сформулированные  в пособии Н.А. Арапова-Пискарёва  «Формирование элементарных  математических представлений»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57195" marR="57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воспитатель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57195" marR="57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Сентябрь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май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7195" marR="57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0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Критерии  речевого  развития  детей дошкольного  возраста, сформулированные  в пособии О.Б. Дыбиной «Ребёнок и окружающий мир»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57195" marR="57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воспитатель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57195" marR="57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Октябрь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апрель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7195" marR="57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0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психических процессов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57195" marR="57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Диагностика  уровня  сформированности А.Н. Веракса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«Индивидуальная психологическая диагностика ребёнка 5-7 лет"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7195" marR="57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воспитатель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57195" marR="57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Октябрь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апрель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7195" marR="57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625" y="428625"/>
          <a:ext cx="8358188" cy="5935663"/>
        </p:xfrm>
        <a:graphic>
          <a:graphicData uri="http://schemas.openxmlformats.org/drawingml/2006/table">
            <a:tbl>
              <a:tblPr/>
              <a:tblGrid>
                <a:gridCol w="2143125"/>
                <a:gridCol w="3929063"/>
                <a:gridCol w="1071562"/>
                <a:gridCol w="1214438"/>
              </a:tblGrid>
              <a:tr h="525463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Художественно-эстетическое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Критерии  художественно- эстетического  развития, сформированные  в программе  под  редакцией М.А.Васильевой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воспитатель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Сентябрь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май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Критерии  художественно- эстетического  развития, сформированные  в программе  пособии Т.С. Комаровой  «Занятия по изобразительной деятельности»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воспитатель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Сентябрь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май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Критерии  музыкального  развития, сформированные  в пособии  М.Б. Зацепиной «Музыкальное воспитание в детском саду»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Музыкальный руководитель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Сентябрь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май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Критерии  развития  театрализованной  деятельности, сформулированные  в  пособии Т.Н. Дороновой «Театрализованные занятия  в  детском саду»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воспитатель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Сентябрь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май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Физическое развитие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Критерии физического  развития  детей  дошкольного возраста, сформулированные   в  пособии Л.И. Пензулаева «Физкультурные занятия в детском  саду»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воспитатель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Сентябрь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май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Оценка  уровня и физической подготовленности  детей (рекомендации  Министерства  здравоохранения  и  просвещения РФ)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Диагностика  развития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воспитатель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Сентябрь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май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Социально-личностное  развитие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Критерии  социально-личностного  развития, сформированные  в программе  под  редакцией М.А.Васильевой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воспитатель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Сентябрь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май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Диагностика  уровня  сформированности: принятие групповых  норм  и  ролей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наблюдение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воспитатель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Октябрь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апрель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3130" marR="331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8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45065" name="Rectangle 5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5066" name="Rectangle 7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sp>
        <p:nvSpPr>
          <p:cNvPr id="45059" name="Text Box 11"/>
          <p:cNvSpPr txBox="1">
            <a:spLocks noChangeArrowheads="1"/>
          </p:cNvSpPr>
          <p:nvPr/>
        </p:nvSpPr>
        <p:spPr bwMode="auto">
          <a:xfrm>
            <a:off x="1619250" y="549275"/>
            <a:ext cx="7056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  </a:t>
            </a:r>
            <a:endParaRPr lang="ru-RU" sz="1600" b="1">
              <a:solidFill>
                <a:srgbClr val="3D7BB9"/>
              </a:solidFill>
            </a:endParaRPr>
          </a:p>
        </p:txBody>
      </p:sp>
      <p:sp>
        <p:nvSpPr>
          <p:cNvPr id="45060" name="Text Box 12"/>
          <p:cNvSpPr txBox="1">
            <a:spLocks noChangeArrowheads="1"/>
          </p:cNvSpPr>
          <p:nvPr/>
        </p:nvSpPr>
        <p:spPr bwMode="auto">
          <a:xfrm>
            <a:off x="4481513" y="2033588"/>
            <a:ext cx="3949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000"/>
              <a:t> </a:t>
            </a:r>
            <a:endParaRPr lang="ru-RU" sz="2000" b="1"/>
          </a:p>
        </p:txBody>
      </p:sp>
      <p:sp>
        <p:nvSpPr>
          <p:cNvPr id="45061" name="Text Box 9"/>
          <p:cNvSpPr txBox="1">
            <a:spLocks noChangeArrowheads="1"/>
          </p:cNvSpPr>
          <p:nvPr/>
        </p:nvSpPr>
        <p:spPr bwMode="auto">
          <a:xfrm>
            <a:off x="1714500" y="638175"/>
            <a:ext cx="6907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solidFill>
                <a:schemeClr val="accent2"/>
              </a:solidFill>
            </a:endParaRPr>
          </a:p>
        </p:txBody>
      </p:sp>
      <p:sp>
        <p:nvSpPr>
          <p:cNvPr id="45062" name="Прямоугольник 10"/>
          <p:cNvSpPr>
            <a:spLocks noChangeArrowheads="1"/>
          </p:cNvSpPr>
          <p:nvPr/>
        </p:nvSpPr>
        <p:spPr bwMode="auto">
          <a:xfrm>
            <a:off x="1643063" y="642938"/>
            <a:ext cx="7000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600" b="1">
              <a:solidFill>
                <a:srgbClr val="CC3300"/>
              </a:solidFill>
            </a:endParaRPr>
          </a:p>
        </p:txBody>
      </p:sp>
      <p:pic>
        <p:nvPicPr>
          <p:cNvPr id="45063" name="Picture 13" descr="Безымянный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D8E9EC"/>
              </a:clrFrom>
              <a:clrTo>
                <a:srgbClr val="D8E9E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5963" y="3213100"/>
            <a:ext cx="2947987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1547813" y="2276475"/>
            <a:ext cx="65532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StarSymbol"/>
              <a:buNone/>
              <a:defRPr/>
            </a:pPr>
            <a:r>
              <a:rPr lang="ru-RU" sz="4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внимание!</a:t>
            </a:r>
          </a:p>
          <a:p>
            <a:pPr>
              <a:defRPr/>
            </a:pPr>
            <a:endParaRPr lang="ru-RU" sz="44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63" y="214313"/>
            <a:ext cx="7858125" cy="56943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660033"/>
                </a:solidFill>
                <a:latin typeface="Lucida Console" pitchFamily="49" charset="0"/>
              </a:rPr>
              <a:t>      </a:t>
            </a:r>
          </a:p>
          <a:p>
            <a:pPr>
              <a:defRPr/>
            </a:pPr>
            <a:r>
              <a:rPr lang="ru-RU" b="1" dirty="0">
                <a:solidFill>
                  <a:srgbClr val="660033"/>
                </a:solidFill>
                <a:latin typeface="Lucida Console" pitchFamily="49" charset="0"/>
              </a:rPr>
              <a:t>    </a:t>
            </a:r>
          </a:p>
          <a:p>
            <a:pPr>
              <a:defRPr/>
            </a:pPr>
            <a:r>
              <a:rPr lang="ru-RU" b="1" dirty="0">
                <a:latin typeface="Lucida Console" pitchFamily="49" charset="0"/>
              </a:rPr>
              <a:t> </a:t>
            </a:r>
          </a:p>
          <a:p>
            <a:pPr>
              <a:defRPr/>
            </a:pPr>
            <a:endParaRPr lang="ru-RU" b="1" dirty="0">
              <a:latin typeface="Lucida Console" pitchFamily="49" charset="0"/>
            </a:endParaRPr>
          </a:p>
          <a:p>
            <a:pPr>
              <a:defRPr/>
            </a:pPr>
            <a:r>
              <a:rPr lang="ru-RU" b="1" dirty="0">
                <a:latin typeface="Lucida Console" pitchFamily="49" charset="0"/>
              </a:rPr>
              <a:t>Учредителем </a:t>
            </a:r>
            <a:r>
              <a:rPr lang="ru-RU" b="1" dirty="0"/>
              <a:t>МКОУ «</a:t>
            </a:r>
            <a:r>
              <a:rPr lang="ru-RU" b="1" dirty="0" err="1"/>
              <a:t>Канашская</a:t>
            </a:r>
            <a:r>
              <a:rPr lang="ru-RU" b="1" dirty="0"/>
              <a:t> средняя общеобразовательная школа»  Дошкольные группы </a:t>
            </a:r>
            <a:r>
              <a:rPr lang="ru-RU" b="1" dirty="0">
                <a:latin typeface="Lucida Console" pitchFamily="49" charset="0"/>
              </a:rPr>
              <a:t>является Управление образования Администрации </a:t>
            </a:r>
            <a:r>
              <a:rPr lang="ru-RU" b="1" dirty="0" err="1">
                <a:latin typeface="Lucida Console" pitchFamily="49" charset="0"/>
              </a:rPr>
              <a:t>Шадринского</a:t>
            </a:r>
            <a:r>
              <a:rPr lang="ru-RU" b="1" dirty="0">
                <a:latin typeface="Lucida Console" pitchFamily="49" charset="0"/>
              </a:rPr>
              <a:t>  района Курганской области</a:t>
            </a:r>
          </a:p>
          <a:p>
            <a:pPr>
              <a:defRPr/>
            </a:pPr>
            <a:r>
              <a:rPr lang="ru-RU" b="1" dirty="0">
                <a:solidFill>
                  <a:srgbClr val="660033"/>
                </a:solidFill>
                <a:latin typeface="Lucida Console" pitchFamily="49" charset="0"/>
              </a:rPr>
              <a:t> </a:t>
            </a:r>
          </a:p>
          <a:p>
            <a:pPr>
              <a:defRPr/>
            </a:pPr>
            <a:r>
              <a:rPr lang="ru-RU" b="1" dirty="0">
                <a:latin typeface="Lucida Console" pitchFamily="49" charset="0"/>
              </a:rPr>
              <a:t>         </a:t>
            </a:r>
          </a:p>
          <a:p>
            <a:pPr>
              <a:defRPr/>
            </a:pPr>
            <a:endParaRPr lang="ru-RU" b="1" dirty="0">
              <a:latin typeface="Lucida Console" pitchFamily="49" charset="0"/>
            </a:endParaRPr>
          </a:p>
          <a:p>
            <a:pPr>
              <a:defRPr/>
            </a:pPr>
            <a:r>
              <a:rPr lang="ru-RU" b="1" dirty="0">
                <a:latin typeface="Lucida Console" pitchFamily="49" charset="0"/>
              </a:rPr>
              <a:t>          В дошкольных группах функционирует 4 группы:</a:t>
            </a:r>
          </a:p>
          <a:p>
            <a:pPr>
              <a:defRPr/>
            </a:pPr>
            <a:endParaRPr lang="ru-RU" b="1" dirty="0">
              <a:latin typeface="Lucida Console" pitchFamily="49" charset="0"/>
            </a:endParaRPr>
          </a:p>
          <a:p>
            <a:pPr marL="457200" indent="-457200" eaLnBrk="0" hangingPunct="0">
              <a:defRPr/>
            </a:pPr>
            <a:r>
              <a:rPr lang="ru-RU" sz="2400" b="1" i="1" dirty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          </a:t>
            </a:r>
            <a:r>
              <a:rPr lang="ru-RU" b="1" i="1" dirty="0">
                <a:solidFill>
                  <a:srgbClr val="7030A0"/>
                </a:solidFill>
                <a:latin typeface="+mn-lt"/>
                <a:cs typeface="Times New Roman" pitchFamily="18" charset="0"/>
              </a:rPr>
              <a:t>первая  младшая  группа  </a:t>
            </a:r>
            <a:r>
              <a:rPr lang="en-US" b="1" i="1" dirty="0">
                <a:solidFill>
                  <a:srgbClr val="7030A0"/>
                </a:solidFill>
                <a:latin typeface="+mn-lt"/>
                <a:cs typeface="Times New Roman" pitchFamily="18" charset="0"/>
              </a:rPr>
              <a:t>    </a:t>
            </a:r>
            <a:r>
              <a:rPr lang="ru-RU" b="1" i="1" dirty="0">
                <a:solidFill>
                  <a:srgbClr val="7030A0"/>
                </a:solidFill>
                <a:latin typeface="+mn-lt"/>
                <a:cs typeface="Times New Roman" pitchFamily="18" charset="0"/>
              </a:rPr>
              <a:t>для детей  </a:t>
            </a:r>
            <a:r>
              <a:rPr lang="ru-RU" b="1" i="1" dirty="0">
                <a:solidFill>
                  <a:srgbClr val="7030A0"/>
                </a:solidFill>
                <a:latin typeface="+mn-lt"/>
              </a:rPr>
              <a:t>от 1, 6 до 3-х лет</a:t>
            </a:r>
          </a:p>
          <a:p>
            <a:pPr eaLnBrk="0" hangingPunct="0">
              <a:defRPr/>
            </a:pPr>
            <a:r>
              <a:rPr lang="ru-RU" b="1" i="1" dirty="0">
                <a:solidFill>
                  <a:srgbClr val="7030A0"/>
                </a:solidFill>
                <a:latin typeface="+mn-lt"/>
              </a:rPr>
              <a:t>            вторая младшая группа </a:t>
            </a:r>
            <a:r>
              <a:rPr lang="ru-RU" sz="1600" b="1" i="1" dirty="0">
                <a:solidFill>
                  <a:srgbClr val="7030A0"/>
                </a:solidFill>
                <a:latin typeface="Arial" charset="0"/>
              </a:rPr>
              <a:t>для детей  от 3-х до 4-х лет</a:t>
            </a:r>
            <a:endParaRPr lang="ru-RU" sz="1600" b="1" i="1" dirty="0">
              <a:solidFill>
                <a:srgbClr val="7030A0"/>
              </a:solidFill>
              <a:latin typeface="+mn-lt"/>
            </a:endParaRPr>
          </a:p>
          <a:p>
            <a:pPr eaLnBrk="0" hangingPunct="0">
              <a:defRPr/>
            </a:pPr>
            <a:r>
              <a:rPr lang="ru-RU" b="1" i="1" dirty="0">
                <a:solidFill>
                  <a:srgbClr val="7030A0"/>
                </a:solidFill>
                <a:latin typeface="+mn-lt"/>
                <a:cs typeface="Times New Roman" pitchFamily="18" charset="0"/>
              </a:rPr>
              <a:t>            средняя группа </a:t>
            </a:r>
            <a:r>
              <a:rPr lang="ru-RU" sz="1600" b="1" i="1" dirty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для детей   </a:t>
            </a:r>
            <a:r>
              <a:rPr lang="ru-RU" sz="1600" b="1" i="1" dirty="0">
                <a:solidFill>
                  <a:srgbClr val="7030A0"/>
                </a:solidFill>
                <a:latin typeface="Arial" charset="0"/>
              </a:rPr>
              <a:t>от 4-х до 5 лет</a:t>
            </a:r>
            <a:r>
              <a:rPr lang="ru-RU" sz="1600" b="1" i="1" dirty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 </a:t>
            </a:r>
            <a:endParaRPr lang="ru-RU" sz="1600" b="1" i="1" dirty="0">
              <a:solidFill>
                <a:srgbClr val="7030A0"/>
              </a:solidFill>
              <a:latin typeface="+mn-l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b="1" i="1" dirty="0">
                <a:solidFill>
                  <a:srgbClr val="7030A0"/>
                </a:solidFill>
                <a:latin typeface="+mn-lt"/>
                <a:cs typeface="Times New Roman" pitchFamily="18" charset="0"/>
              </a:rPr>
              <a:t>            старшая разновозрастная  группа </a:t>
            </a:r>
            <a:r>
              <a:rPr lang="ru-RU" sz="1600" b="1" i="1" dirty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для детей  от 5 до 7 лет</a:t>
            </a:r>
          </a:p>
          <a:p>
            <a:pPr eaLnBrk="0" hangingPunct="0">
              <a:defRPr/>
            </a:pPr>
            <a:endParaRPr lang="ru-RU" sz="1600" b="1" i="1" dirty="0">
              <a:solidFill>
                <a:srgbClr val="7030A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ru-RU" b="1" i="1" dirty="0">
                <a:latin typeface="Arial" charset="0"/>
                <a:cs typeface="Times New Roman" pitchFamily="18" charset="0"/>
              </a:rPr>
              <a:t>    </a:t>
            </a:r>
            <a:r>
              <a:rPr lang="ru-RU" b="1" dirty="0">
                <a:latin typeface="+mn-lt"/>
                <a:ea typeface="Arial Unicode MS" pitchFamily="34" charset="-128"/>
                <a:cs typeface="Arial Unicode MS" pitchFamily="34" charset="-128"/>
              </a:rPr>
              <a:t>Нормативный срок пребывания  детей в возрастных группах: – 1 год</a:t>
            </a:r>
            <a:endParaRPr lang="ru-RU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642938"/>
            <a:ext cx="8286750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3214688" y="1928813"/>
            <a:ext cx="278606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>
              <a:tabLst>
                <a:tab pos="457200" algn="l"/>
              </a:tabLst>
              <a:defRPr/>
            </a:pPr>
            <a:r>
              <a:rPr lang="ru-RU" sz="16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Цель дошкольных групп</a:t>
            </a:r>
            <a:endParaRPr lang="en-US" sz="1400" b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tabLst>
                <a:tab pos="457200" algn="l"/>
              </a:tabLst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создание условий для всестороннего развития личности  ребёнка, охрана и укрепление  здоровья, воспитание потребности в здоровом образе жизни и подготовка его к обучению в школе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/>
          </a:p>
        </p:txBody>
      </p:sp>
      <p:graphicFrame>
        <p:nvGraphicFramePr>
          <p:cNvPr id="9" name="Схема 8"/>
          <p:cNvGraphicFramePr/>
          <p:nvPr/>
        </p:nvGraphicFramePr>
        <p:xfrm>
          <a:off x="0" y="3357562"/>
          <a:ext cx="2000232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2293" name="Группа 5"/>
          <p:cNvGrpSpPr>
            <a:grpSpLocks/>
          </p:cNvGrpSpPr>
          <p:nvPr/>
        </p:nvGrpSpPr>
        <p:grpSpPr bwMode="auto">
          <a:xfrm>
            <a:off x="1928813" y="4357688"/>
            <a:ext cx="2000250" cy="1857375"/>
            <a:chOff x="1008035" y="-506482"/>
            <a:chExt cx="1778969" cy="3503466"/>
          </a:xfrm>
        </p:grpSpPr>
        <p:sp>
          <p:nvSpPr>
            <p:cNvPr id="7" name="Овал 6"/>
            <p:cNvSpPr/>
            <p:nvPr/>
          </p:nvSpPr>
          <p:spPr>
            <a:xfrm flipV="1">
              <a:off x="1008035" y="-506482"/>
              <a:ext cx="1778969" cy="350346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Овал 4"/>
            <p:cNvSpPr/>
            <p:nvPr/>
          </p:nvSpPr>
          <p:spPr>
            <a:xfrm>
              <a:off x="1404773" y="-102237"/>
              <a:ext cx="1163389" cy="26949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970" tIns="13970" rIns="13970" bIns="1397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dirty="0"/>
                <a:t>обеспечение познавательно - речевого, социально - личностного, художественно –    эстетического и физического развития  детей</a:t>
              </a:r>
              <a:r>
                <a:rPr lang="ru-RU" sz="1400" dirty="0"/>
                <a:t>;</a:t>
              </a:r>
            </a:p>
          </p:txBody>
        </p:sp>
      </p:grpSp>
      <p:grpSp>
        <p:nvGrpSpPr>
          <p:cNvPr id="12294" name="Группа 9"/>
          <p:cNvGrpSpPr>
            <a:grpSpLocks/>
          </p:cNvGrpSpPr>
          <p:nvPr/>
        </p:nvGrpSpPr>
        <p:grpSpPr bwMode="auto">
          <a:xfrm>
            <a:off x="3857625" y="4214813"/>
            <a:ext cx="2035175" cy="1857375"/>
            <a:chOff x="3357586" y="2"/>
            <a:chExt cx="1820718" cy="1856664"/>
          </a:xfrm>
        </p:grpSpPr>
        <p:sp>
          <p:nvSpPr>
            <p:cNvPr id="11" name="Овал 10"/>
            <p:cNvSpPr/>
            <p:nvPr/>
          </p:nvSpPr>
          <p:spPr>
            <a:xfrm>
              <a:off x="3357586" y="2"/>
              <a:ext cx="1820718" cy="185666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Овал 4"/>
            <p:cNvSpPr/>
            <p:nvPr/>
          </p:nvSpPr>
          <p:spPr>
            <a:xfrm>
              <a:off x="3677135" y="499873"/>
              <a:ext cx="1234168" cy="10711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1430" tIns="11430" rIns="11430" bIns="11430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dirty="0"/>
                <a:t>воспитание с учетом возрастных категорий детей гражданственности, уважение к правам и свободам человека, любви к окружающей природе, Родине, семье;</a:t>
              </a:r>
            </a:p>
          </p:txBody>
        </p:sp>
      </p:grpSp>
      <p:grpSp>
        <p:nvGrpSpPr>
          <p:cNvPr id="12295" name="Группа 12"/>
          <p:cNvGrpSpPr>
            <a:grpSpLocks/>
          </p:cNvGrpSpPr>
          <p:nvPr/>
        </p:nvGrpSpPr>
        <p:grpSpPr bwMode="auto">
          <a:xfrm>
            <a:off x="5643563" y="4143375"/>
            <a:ext cx="1933575" cy="2071688"/>
            <a:chOff x="4929218" y="1285881"/>
            <a:chExt cx="1934046" cy="2000264"/>
          </a:xfrm>
        </p:grpSpPr>
        <p:sp>
          <p:nvSpPr>
            <p:cNvPr id="14" name="Овал 13"/>
            <p:cNvSpPr/>
            <p:nvPr/>
          </p:nvSpPr>
          <p:spPr>
            <a:xfrm>
              <a:off x="4929218" y="1357922"/>
              <a:ext cx="1934046" cy="185618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Овал 4"/>
            <p:cNvSpPr/>
            <p:nvPr/>
          </p:nvSpPr>
          <p:spPr>
            <a:xfrm>
              <a:off x="5211862" y="1285881"/>
              <a:ext cx="1368758" cy="20002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1430" tIns="11430" rIns="11430" bIns="11430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dirty="0"/>
                <a:t>оказание консультативной и методической помощи родителям (законным представителям) по вопросам воспитания, обучения и развития детей.</a:t>
              </a:r>
            </a:p>
          </p:txBody>
        </p:sp>
      </p:grpSp>
      <p:grpSp>
        <p:nvGrpSpPr>
          <p:cNvPr id="12296" name="Группа 15"/>
          <p:cNvGrpSpPr>
            <a:grpSpLocks/>
          </p:cNvGrpSpPr>
          <p:nvPr/>
        </p:nvGrpSpPr>
        <p:grpSpPr bwMode="auto">
          <a:xfrm>
            <a:off x="7334250" y="4357688"/>
            <a:ext cx="1809750" cy="1795462"/>
            <a:chOff x="6620721" y="1214451"/>
            <a:chExt cx="1808962" cy="1794870"/>
          </a:xfrm>
        </p:grpSpPr>
        <p:sp>
          <p:nvSpPr>
            <p:cNvPr id="17" name="Овал 16"/>
            <p:cNvSpPr/>
            <p:nvPr/>
          </p:nvSpPr>
          <p:spPr>
            <a:xfrm>
              <a:off x="6620721" y="1214451"/>
              <a:ext cx="1808962" cy="179487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Овал 4"/>
            <p:cNvSpPr/>
            <p:nvPr/>
          </p:nvSpPr>
          <p:spPr>
            <a:xfrm>
              <a:off x="6885719" y="1357279"/>
              <a:ext cx="1278968" cy="12854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1430" tIns="11430" rIns="11430" bIns="11430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dirty="0"/>
                <a:t>взаимодействие с семьями для обеспечения полноценного развития ребёнка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761973" y="428604"/>
          <a:ext cx="7715304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4381500" y="1500188"/>
            <a:ext cx="666750" cy="374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476750" y="3000375"/>
            <a:ext cx="646113" cy="733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619250" y="3000375"/>
            <a:ext cx="666750" cy="1714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239000" y="3000375"/>
            <a:ext cx="666750" cy="1714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14282" y="142852"/>
          <a:ext cx="8643998" cy="6572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715375" cy="1350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>Основная общеобразовательная программа определяет содержание и организацию образовательного процесса  в дошкольных группах.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381000" y="1392238"/>
            <a:ext cx="2808288" cy="1079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</a:rPr>
              <a:t>Технологии 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</a:rPr>
              <a:t>развивающего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</a:rPr>
              <a:t> обучения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381000" y="2892425"/>
            <a:ext cx="2808288" cy="10731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400" b="1">
                <a:solidFill>
                  <a:srgbClr val="000000"/>
                </a:solidFill>
              </a:rPr>
              <a:t>интеграция </a:t>
            </a:r>
          </a:p>
          <a:p>
            <a:pPr algn="ctr">
              <a:defRPr/>
            </a:pPr>
            <a:r>
              <a:rPr lang="ru-RU" sz="1400" b="1">
                <a:solidFill>
                  <a:srgbClr val="000000"/>
                </a:solidFill>
              </a:rPr>
              <a:t>образовательных</a:t>
            </a:r>
          </a:p>
          <a:p>
            <a:pPr algn="ctr">
              <a:defRPr/>
            </a:pPr>
            <a:r>
              <a:rPr lang="ru-RU" sz="1400" b="1">
                <a:solidFill>
                  <a:srgbClr val="000000"/>
                </a:solidFill>
              </a:rPr>
              <a:t> областей</a:t>
            </a:r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571500" y="4394200"/>
            <a:ext cx="3810000" cy="15525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</a:rPr>
              <a:t>комплексно-тематическое 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</a:rPr>
              <a:t>планирование 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</a:rPr>
              <a:t>воспитательно-образовательного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</a:rPr>
              <a:t> процесса</a:t>
            </a:r>
          </a:p>
        </p:txBody>
      </p:sp>
      <p:sp>
        <p:nvSpPr>
          <p:cNvPr id="10246" name="Rectangle 10"/>
          <p:cNvSpPr>
            <a:spLocks noChangeArrowheads="1"/>
          </p:cNvSpPr>
          <p:nvPr/>
        </p:nvSpPr>
        <p:spPr bwMode="auto">
          <a:xfrm>
            <a:off x="5715000" y="1392238"/>
            <a:ext cx="2857500" cy="10715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</a:rPr>
              <a:t>В    совместной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</a:rPr>
              <a:t>деятельности 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</a:rPr>
              <a:t>взрослого и детей</a:t>
            </a:r>
          </a:p>
        </p:txBody>
      </p:sp>
      <p:sp>
        <p:nvSpPr>
          <p:cNvPr id="10247" name="Rectangle 11"/>
          <p:cNvSpPr>
            <a:spLocks noChangeArrowheads="1"/>
          </p:cNvSpPr>
          <p:nvPr/>
        </p:nvSpPr>
        <p:spPr bwMode="auto">
          <a:xfrm>
            <a:off x="5905500" y="4232275"/>
            <a:ext cx="2762250" cy="1071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solidFill>
                  <a:schemeClr val="hlink"/>
                </a:solidFill>
              </a:rPr>
              <a:t> </a:t>
            </a:r>
            <a:r>
              <a:rPr lang="ru-RU" sz="1400" b="1" dirty="0">
                <a:solidFill>
                  <a:srgbClr val="000000"/>
                </a:solidFill>
              </a:rPr>
              <a:t>В  самостоятельной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</a:rPr>
              <a:t> деятельности детей</a:t>
            </a:r>
          </a:p>
        </p:txBody>
      </p:sp>
      <p:sp>
        <p:nvSpPr>
          <p:cNvPr id="10248" name="Rectangle 12"/>
          <p:cNvSpPr>
            <a:spLocks noChangeArrowheads="1"/>
          </p:cNvSpPr>
          <p:nvPr/>
        </p:nvSpPr>
        <p:spPr bwMode="auto">
          <a:xfrm>
            <a:off x="5810250" y="2786063"/>
            <a:ext cx="2857500" cy="10715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</a:rPr>
              <a:t>через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</a:rPr>
              <a:t> режимные 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</a:rPr>
              <a:t>моменты</a:t>
            </a:r>
          </a:p>
        </p:txBody>
      </p:sp>
      <p:sp>
        <p:nvSpPr>
          <p:cNvPr id="15369" name="AutoShape 13"/>
          <p:cNvSpPr>
            <a:spLocks noChangeArrowheads="1"/>
          </p:cNvSpPr>
          <p:nvPr/>
        </p:nvSpPr>
        <p:spPr bwMode="auto">
          <a:xfrm>
            <a:off x="3286125" y="2714625"/>
            <a:ext cx="2571750" cy="1231900"/>
          </a:xfrm>
          <a:prstGeom prst="rightArrow">
            <a:avLst>
              <a:gd name="adj1" fmla="val 50000"/>
              <a:gd name="adj2" fmla="val 3756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000000"/>
                </a:solidFill>
              </a:rPr>
              <a:t>игра-ведущий </a:t>
            </a:r>
          </a:p>
          <a:p>
            <a:pPr algn="ctr"/>
            <a:r>
              <a:rPr lang="ru-RU" sz="1400" b="1">
                <a:solidFill>
                  <a:srgbClr val="000000"/>
                </a:solidFill>
              </a:rPr>
              <a:t>вид деятельности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285750" y="6054725"/>
            <a:ext cx="8569325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5371" name="Line 15"/>
          <p:cNvSpPr>
            <a:spLocks noChangeShapeType="1"/>
          </p:cNvSpPr>
          <p:nvPr/>
        </p:nvSpPr>
        <p:spPr bwMode="auto">
          <a:xfrm>
            <a:off x="7143750" y="24638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2" name="Line 16"/>
          <p:cNvSpPr>
            <a:spLocks noChangeShapeType="1"/>
          </p:cNvSpPr>
          <p:nvPr/>
        </p:nvSpPr>
        <p:spPr bwMode="auto">
          <a:xfrm>
            <a:off x="7143750" y="38576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Line 17"/>
          <p:cNvSpPr>
            <a:spLocks noChangeShapeType="1"/>
          </p:cNvSpPr>
          <p:nvPr/>
        </p:nvSpPr>
        <p:spPr bwMode="auto">
          <a:xfrm>
            <a:off x="1619250" y="25177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4" name="Line 18"/>
          <p:cNvSpPr>
            <a:spLocks noChangeShapeType="1"/>
          </p:cNvSpPr>
          <p:nvPr/>
        </p:nvSpPr>
        <p:spPr bwMode="auto">
          <a:xfrm>
            <a:off x="1619250" y="39655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Заголовок 1"/>
          <p:cNvGrpSpPr>
            <a:grpSpLocks noGrp="1"/>
          </p:cNvGrpSpPr>
          <p:nvPr/>
        </p:nvGrpSpPr>
        <p:grpSpPr bwMode="auto">
          <a:xfrm>
            <a:off x="1066800" y="2352675"/>
            <a:ext cx="6510338" cy="866775"/>
            <a:chOff x="672" y="1482"/>
            <a:chExt cx="4101" cy="546"/>
          </a:xfrm>
        </p:grpSpPr>
        <p:pic>
          <p:nvPicPr>
            <p:cNvPr id="16409" name="Заголовок 1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1482"/>
              <a:ext cx="4101" cy="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2" name="Text Box 3"/>
            <p:cNvSpPr txBox="1">
              <a:spLocks noChangeArrowheads="1"/>
            </p:cNvSpPr>
            <p:nvPr/>
          </p:nvSpPr>
          <p:spPr bwMode="auto">
            <a:xfrm>
              <a:off x="675" y="1485"/>
              <a:ext cx="4095" cy="540"/>
            </a:xfrm>
            <a:prstGeom prst="rect">
              <a:avLst/>
            </a:prstGeom>
            <a:solidFill>
              <a:schemeClr val="tx2">
                <a:lumMod val="9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US" sz="2400" b="1" dirty="0">
                  <a:solidFill>
                    <a:srgbClr val="000099"/>
                  </a:solidFill>
                  <a:latin typeface="Bookman Old Style" pitchFamily="18" charset="0"/>
                </a:rPr>
                <a:t/>
              </a:r>
              <a:br>
                <a:rPr lang="en-US" sz="2400" b="1" dirty="0">
                  <a:solidFill>
                    <a:srgbClr val="000099"/>
                  </a:solidFill>
                  <a:latin typeface="Bookman Old Style" pitchFamily="18" charset="0"/>
                </a:rPr>
              </a:br>
              <a:r>
                <a:rPr lang="en-US" sz="2400" b="1" dirty="0">
                  <a:solidFill>
                    <a:srgbClr val="000099"/>
                  </a:solidFill>
                  <a:latin typeface="Bookman Old Style" pitchFamily="18" charset="0"/>
                </a:rPr>
                <a:t/>
              </a:r>
              <a:br>
                <a:rPr lang="en-US" sz="2400" b="1" dirty="0">
                  <a:solidFill>
                    <a:srgbClr val="000099"/>
                  </a:solidFill>
                  <a:latin typeface="Bookman Old Style" pitchFamily="18" charset="0"/>
                </a:rPr>
              </a:br>
              <a:r>
                <a:rPr lang="ru-RU" sz="2400" b="1" dirty="0">
                  <a:solidFill>
                    <a:srgbClr val="000099"/>
                  </a:solidFill>
                  <a:latin typeface="Bookman Old Style" pitchFamily="18" charset="0"/>
                </a:rPr>
                <a:t>Основные направления развития детей и образовательные области</a:t>
              </a:r>
              <a:r>
                <a:rPr lang="ru-RU" sz="4400" b="1" dirty="0">
                  <a:solidFill>
                    <a:srgbClr val="000099"/>
                  </a:solidFill>
                  <a:latin typeface="Bookman Old Style" pitchFamily="18" charset="0"/>
                </a:rPr>
                <a:t/>
              </a:r>
              <a:br>
                <a:rPr lang="ru-RU" sz="4400" b="1" dirty="0">
                  <a:solidFill>
                    <a:srgbClr val="000099"/>
                  </a:solidFill>
                  <a:latin typeface="Bookman Old Style" pitchFamily="18" charset="0"/>
                </a:rPr>
              </a:br>
              <a:endParaRPr lang="ru-RU" sz="4400" dirty="0">
                <a:latin typeface="Calibri" pitchFamily="34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85750" y="1643063"/>
            <a:ext cx="3143250" cy="36988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7030A0"/>
                </a:solidFill>
                <a:latin typeface="Arial" charset="0"/>
              </a:rPr>
              <a:t>Физическое развитие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86188" y="1643063"/>
            <a:ext cx="4857750" cy="369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7030A0"/>
                </a:solidFill>
                <a:latin typeface="Arial" charset="0"/>
              </a:rPr>
              <a:t>Художественно-эстетическое развитие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313" y="3568700"/>
            <a:ext cx="4071937" cy="3683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7030A0"/>
                </a:solidFill>
                <a:latin typeface="Arial" charset="0"/>
              </a:rPr>
              <a:t>Познавательно-речевое развитие</a:t>
            </a: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4572000" y="3536950"/>
            <a:ext cx="4214813" cy="3683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7030A0"/>
                </a:solidFill>
                <a:latin typeface="Arial" charset="0"/>
              </a:rPr>
              <a:t>Социально-личностное развитие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50" y="1214438"/>
            <a:ext cx="3000375" cy="369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rgbClr val="FF0000"/>
                </a:solidFill>
              </a:rPr>
              <a:t>Физическая культура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50" y="857250"/>
            <a:ext cx="3000375" cy="3698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rgbClr val="FF0000"/>
                </a:solidFill>
              </a:rPr>
              <a:t>Здоровье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143375" y="1214438"/>
            <a:ext cx="4000500" cy="369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rgbClr val="FF0000"/>
                </a:solidFill>
              </a:rPr>
              <a:t>Художественное творчество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143375" y="857250"/>
            <a:ext cx="4000500" cy="3698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rgbClr val="FF0000"/>
                </a:solidFill>
              </a:rPr>
              <a:t>Музыка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000500"/>
            <a:ext cx="4572000" cy="3698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rgbClr val="FF0000"/>
                </a:solidFill>
              </a:rPr>
              <a:t>Чтение художественной литературы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4357688"/>
            <a:ext cx="4572000" cy="369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rgbClr val="FA1818"/>
                </a:solidFill>
              </a:rPr>
              <a:t>Коммуникация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4721225"/>
            <a:ext cx="4572000" cy="3698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rgbClr val="FA1818"/>
                </a:solidFill>
              </a:rPr>
              <a:t>Познание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857750" y="4000500"/>
            <a:ext cx="4000500" cy="3698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rgbClr val="FF0000"/>
                </a:solidFill>
              </a:rPr>
              <a:t>Безопасность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857750" y="4357688"/>
            <a:ext cx="4000500" cy="369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rgbClr val="FF0000"/>
                </a:solidFill>
              </a:rPr>
              <a:t>Социализация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857750" y="4714875"/>
            <a:ext cx="4000500" cy="3698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rgbClr val="FA1818"/>
                </a:solidFill>
              </a:rPr>
              <a:t>Труд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527</TotalTime>
  <Words>4609</Words>
  <Application>Microsoft Office PowerPoint</Application>
  <PresentationFormat>Экран (4:3)</PresentationFormat>
  <Paragraphs>1212</Paragraphs>
  <Slides>37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51" baseType="lpstr">
      <vt:lpstr>Arial</vt:lpstr>
      <vt:lpstr>Corbel</vt:lpstr>
      <vt:lpstr>Wingdings 2</vt:lpstr>
      <vt:lpstr>Verdana</vt:lpstr>
      <vt:lpstr>Calibri</vt:lpstr>
      <vt:lpstr>Gill Sans MT</vt:lpstr>
      <vt:lpstr>Times New Roman</vt:lpstr>
      <vt:lpstr>Lucida Console</vt:lpstr>
      <vt:lpstr>Monotype Corsiva</vt:lpstr>
      <vt:lpstr>Arial Unicode MS</vt:lpstr>
      <vt:lpstr>Bookman Old Style</vt:lpstr>
      <vt:lpstr>Symbol</vt:lpstr>
      <vt:lpstr>StarSymbol</vt:lpstr>
      <vt:lpstr>Солнцестояние</vt:lpstr>
      <vt:lpstr>Муниципальное дошкольное образовательное учреждение детский сад комбинированного вида №12 гю Сердобска</vt:lpstr>
      <vt:lpstr>Слайд 2</vt:lpstr>
      <vt:lpstr>Слайд 3</vt:lpstr>
      <vt:lpstr>Слайд 4</vt:lpstr>
      <vt:lpstr>Слайд 5</vt:lpstr>
      <vt:lpstr>Слайд 6</vt:lpstr>
      <vt:lpstr>Слайд 7</vt:lpstr>
      <vt:lpstr>Основная общеобразовательная программа определяет содержание и организацию образовательного процесса  в дошкольных группах.</vt:lpstr>
      <vt:lpstr>Слайд 9</vt:lpstr>
      <vt:lpstr>Слайд 10</vt:lpstr>
      <vt:lpstr>Организация режима пребывания детей в ДОУ</vt:lpstr>
      <vt:lpstr>Слайд 12</vt:lpstr>
      <vt:lpstr>Режим  дня  (летний период)</vt:lpstr>
      <vt:lpstr>Слайд 14</vt:lpstr>
      <vt:lpstr>Слайд 15</vt:lpstr>
      <vt:lpstr>Слайд 16</vt:lpstr>
      <vt:lpstr> Годовой календарный учебный график   В дни каникул проводятся занятия только эстетической и оздоровительной направленности  (музыкальные и  физкультурные).   Таким образом, длительность учебного периода    31 учебная неделя. </vt:lpstr>
      <vt:lpstr>Расписание НОД в 1 младшей группе.</vt:lpstr>
      <vt:lpstr>Расписание НОД во 2 младшей группе.</vt:lpstr>
      <vt:lpstr>Расписание НОД в средней группе.</vt:lpstr>
      <vt:lpstr>Расписание НОД в старшей разновозрастной  группе.</vt:lpstr>
      <vt:lpstr>Слайд 22</vt:lpstr>
      <vt:lpstr>                                         Циклограмма деятельности педагога и детей . Первая  младшая группа  </vt:lpstr>
      <vt:lpstr>Циклограмма деятельности педагога-специалиста и детей   Музыкальный  руководитель </vt:lpstr>
      <vt:lpstr>Циклограмма двигательной активности детей в режиме дня </vt:lpstr>
      <vt:lpstr>Система  физкультурно - оздоровительной работы</vt:lpstr>
      <vt:lpstr>Содержание  психолого-педагогической работы     Структура: </vt:lpstr>
      <vt:lpstr>СОДЕРЖАНИЕ ПСИХОЛОГО-ПЕДАГОГИЧЕСКОЙ РАБОТЫ ПО ОСВОЕНИЮ ДЕТЬМИ ОБРАЗОВАТЕЛЬНЫХ ОБЛАСТЕЙ Физическая культура»  </vt:lpstr>
      <vt:lpstr>«Физическая культура» </vt:lpstr>
      <vt:lpstr>Слайд 30</vt:lpstr>
      <vt:lpstr>Слайд 31</vt:lpstr>
      <vt:lpstr>Слайд 32</vt:lpstr>
      <vt:lpstr>Система мониторинга достижения детьми планируемых результатов освоения Программы </vt:lpstr>
      <vt:lpstr>Мониторинг достижения детьми планируемых итоговых результатов освоения Программы </vt:lpstr>
      <vt:lpstr>Перечень диагностических методик, используемых для оценки               уровня   развития детей. </vt:lpstr>
      <vt:lpstr>Слайд 36</vt:lpstr>
      <vt:lpstr>Слайд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Федотова Виктория Александровна</dc:creator>
  <cp:lastModifiedBy>Сергей</cp:lastModifiedBy>
  <cp:revision>64</cp:revision>
  <dcterms:created xsi:type="dcterms:W3CDTF">2010-08-18T15:36:49Z</dcterms:created>
  <dcterms:modified xsi:type="dcterms:W3CDTF">2012-10-19T09:29:57Z</dcterms:modified>
</cp:coreProperties>
</file>