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3" r:id="rId14"/>
    <p:sldId id="270" r:id="rId15"/>
    <p:sldId id="271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2819400" y="188912"/>
            <a:ext cx="6108700" cy="2630487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«Концепция модернизации российского образования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подчеркивает исключительную роль семьи в решении задач воспитания. Их решение возможно только при объединении усилий  семьи и других социальных институтов. Образовательные учреждения по-прежнему  остаются  одним из важнейших социальных институтов, обеспечивающих воспитательный процесс и реальное взаимодействие ребенка, родителей и социума.» 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/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из письма  МО РФ/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3500438"/>
            <a:ext cx="7561262" cy="2303462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</a:rPr>
              <a:t>МКОУ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Канашская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 средняя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 общеобразовательная школа»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Дошкольное отделение.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</a:rPr>
            </a:br>
            <a:endParaRPr lang="ru-RU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65405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  <a:latin typeface="Monotype Corsiva" pitchFamily="66" charset="0"/>
              </a:rPr>
              <a:t>Открытие дошкольной группы «Солнышко»</a:t>
            </a:r>
          </a:p>
        </p:txBody>
      </p:sp>
      <p:sp>
        <p:nvSpPr>
          <p:cNvPr id="11267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57FE81-0F0C-40BC-BC0D-A39FFD603D88}" type="slidenum">
              <a:rPr lang="ru-RU" smtClean="0"/>
              <a:pPr/>
              <a:t>10</a:t>
            </a:fld>
            <a:endParaRPr lang="ru-RU" smtClean="0"/>
          </a:p>
        </p:txBody>
      </p:sp>
      <p:pic>
        <p:nvPicPr>
          <p:cNvPr id="11268" name="Picture 2" descr="F:\2мл гр\Изображение 0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50" y="857250"/>
            <a:ext cx="3251200" cy="2438400"/>
          </a:xfrm>
          <a:noFill/>
        </p:spPr>
      </p:pic>
      <p:pic>
        <p:nvPicPr>
          <p:cNvPr id="11269" name="Picture 3" descr="F:\2мл гр\Изображение 0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36542">
            <a:off x="504825" y="3378200"/>
            <a:ext cx="32512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4" descr="F:\2мл гр\Изображение 09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27613" y="892175"/>
            <a:ext cx="3233737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 descr="F:\2мл гр\Изображение 1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958154">
            <a:off x="4560888" y="3351213"/>
            <a:ext cx="38576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Праздники и развлечения</a:t>
            </a:r>
          </a:p>
        </p:txBody>
      </p:sp>
      <p:sp>
        <p:nvSpPr>
          <p:cNvPr id="12291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BFCEC2-4E41-494F-B0C6-885623B432A5}" type="slidenum">
              <a:rPr lang="ru-RU" smtClean="0"/>
              <a:pPr/>
              <a:t>11</a:t>
            </a:fld>
            <a:endParaRPr lang="ru-RU" smtClean="0"/>
          </a:p>
        </p:txBody>
      </p:sp>
      <p:pic>
        <p:nvPicPr>
          <p:cNvPr id="12292" name="Picture 2" descr="F:\Изображение 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76800" y="990600"/>
            <a:ext cx="3929063" cy="3809999"/>
          </a:xfrm>
          <a:noFill/>
        </p:spPr>
      </p:pic>
      <p:pic>
        <p:nvPicPr>
          <p:cNvPr id="5" name="Рисунок 4" descr="C:\Documents and Settings\Admin\Рабочий стол\skf47.bmp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066800"/>
            <a:ext cx="41814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skf69.bmp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3962400"/>
            <a:ext cx="40957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Выставки  и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фотостенды</a:t>
            </a:r>
            <a:endParaRPr lang="ru-RU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3315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AE326F-8154-4BA7-996D-374F41121242}" type="slidenum">
              <a:rPr lang="ru-RU" smtClean="0"/>
              <a:pPr/>
              <a:t>12</a:t>
            </a:fld>
            <a:endParaRPr lang="ru-RU" smtClean="0"/>
          </a:p>
        </p:txBody>
      </p:sp>
      <p:pic>
        <p:nvPicPr>
          <p:cNvPr id="13316" name="Picture 2" descr="F:\детсад\старшая группа\Изображение 1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500" y="1214438"/>
            <a:ext cx="4286250" cy="2786062"/>
          </a:xfrm>
          <a:noFill/>
        </p:spPr>
      </p:pic>
      <p:pic>
        <p:nvPicPr>
          <p:cNvPr id="13317" name="Picture 3" descr="F:\детсад\старшая группа\Изображение 1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9788" y="2743201"/>
            <a:ext cx="41592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7" descr="C:\Documents and Settings\Администратор\Мои документы\Bluetooth\Inbox\Photo-0004.jpg"/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/>
          <a:stretch>
            <a:fillRect/>
          </a:stretch>
        </p:blipFill>
        <p:spPr bwMode="auto">
          <a:xfrm>
            <a:off x="714375" y="4286250"/>
            <a:ext cx="3714750" cy="228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Проект «Горница»</a:t>
            </a:r>
          </a:p>
        </p:txBody>
      </p:sp>
      <p:sp>
        <p:nvSpPr>
          <p:cNvPr id="14339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28CDCD-344E-4ED7-B437-89E8EF677A46}" type="slidenum">
              <a:rPr lang="ru-RU" smtClean="0"/>
              <a:pPr/>
              <a:t>13</a:t>
            </a:fld>
            <a:endParaRPr lang="ru-RU" smtClean="0"/>
          </a:p>
        </p:txBody>
      </p:sp>
      <p:pic>
        <p:nvPicPr>
          <p:cNvPr id="5" name="Содержимое 4" descr="C:\Documents and Settings\Admin\Рабочий стол\skf59.bmp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86200" y="990600"/>
            <a:ext cx="5029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skf69.bmp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3581400"/>
            <a:ext cx="44958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Родительские собрания</a:t>
            </a:r>
          </a:p>
        </p:txBody>
      </p:sp>
      <p:sp>
        <p:nvSpPr>
          <p:cNvPr id="14339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28CDCD-344E-4ED7-B437-89E8EF677A46}" type="slidenum">
              <a:rPr lang="ru-RU" smtClean="0"/>
              <a:pPr/>
              <a:t>14</a:t>
            </a:fld>
            <a:endParaRPr lang="ru-RU" smtClean="0"/>
          </a:p>
        </p:txBody>
      </p:sp>
      <p:pic>
        <p:nvPicPr>
          <p:cNvPr id="5" name="Содержимое 4" descr="C:\Documents and Settings\Admin\Рабочий стол\skf47.bmp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14800" y="990600"/>
            <a:ext cx="4720012" cy="290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skf59.bmp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3276600"/>
            <a:ext cx="47244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Клуб «Молодая семья»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4" descr="S30100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1981200"/>
            <a:ext cx="3611563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S30102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981201"/>
            <a:ext cx="3159125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Газета «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Берегиня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»</a:t>
            </a:r>
          </a:p>
        </p:txBody>
      </p:sp>
      <p:sp>
        <p:nvSpPr>
          <p:cNvPr id="14339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28CDCD-344E-4ED7-B437-89E8EF677A46}" type="slidenum">
              <a:rPr lang="ru-RU" smtClean="0"/>
              <a:pPr/>
              <a:t>16</a:t>
            </a:fld>
            <a:endParaRPr lang="ru-RU" smtClean="0"/>
          </a:p>
        </p:txBody>
      </p:sp>
      <p:pic>
        <p:nvPicPr>
          <p:cNvPr id="1026" name="Picture 2" descr="C:\Documents and Settings\Admin\Рабочий стол\skf79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905000" y="-76198"/>
            <a:ext cx="48768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СПАСИБО       ЗА         ВНИМАНИЕ!</a:t>
            </a:r>
            <a:endParaRPr lang="ru-RU" sz="3600" b="1" dirty="0"/>
          </a:p>
        </p:txBody>
      </p:sp>
      <p:pic>
        <p:nvPicPr>
          <p:cNvPr id="4" name="Содержимое 3" descr="Изображение 046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133600"/>
            <a:ext cx="701039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7313" y="2781300"/>
            <a:ext cx="5616575" cy="3384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 Укрепление и развитие тесной связи детского сада и семьи д</a:t>
            </a:r>
            <a:r>
              <a:rPr lang="ru-RU" sz="2400" smtClean="0"/>
              <a:t>ля </a:t>
            </a:r>
            <a:r>
              <a:rPr lang="ru-RU" sz="2400" b="1" smtClean="0"/>
              <a:t>обеспечения благоприятных условий жизни и воспитания ребенка, формирования основ полноценной, гармоничной личности.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7775575" cy="15843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b="1" dirty="0" smtClean="0"/>
              <a:t>Организация работы с родителями в современном ДОУ</a:t>
            </a:r>
            <a:br>
              <a:rPr lang="ru-RU" sz="2800" b="1" dirty="0" smtClean="0"/>
            </a:br>
            <a:r>
              <a:rPr lang="ru-RU" sz="2800" b="1" dirty="0" smtClean="0"/>
              <a:t>( из опыта работы)</a:t>
            </a:r>
          </a:p>
        </p:txBody>
      </p:sp>
      <p:sp>
        <p:nvSpPr>
          <p:cNvPr id="3076" name="AutoShape 6"/>
          <p:cNvSpPr>
            <a:spLocks noChangeArrowheads="1"/>
          </p:cNvSpPr>
          <p:nvPr/>
        </p:nvSpPr>
        <p:spPr bwMode="auto">
          <a:xfrm>
            <a:off x="395288" y="2708275"/>
            <a:ext cx="1944687" cy="3241675"/>
          </a:xfrm>
          <a:prstGeom prst="rightArrowCallout">
            <a:avLst>
              <a:gd name="adj1" fmla="val 41673"/>
              <a:gd name="adj2" fmla="val 41673"/>
              <a:gd name="adj3" fmla="val 16667"/>
              <a:gd name="adj4" fmla="val 66667"/>
            </a:avLst>
          </a:prstGeo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A603AB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4400" b="1"/>
              <a:t>Ц</a:t>
            </a:r>
          </a:p>
          <a:p>
            <a:pPr algn="ctr"/>
            <a:r>
              <a:rPr lang="ru-RU" sz="4400" b="1"/>
              <a:t>Е</a:t>
            </a:r>
          </a:p>
          <a:p>
            <a:pPr algn="ctr"/>
            <a:r>
              <a:rPr lang="ru-RU" sz="4400" b="1"/>
              <a:t>Л</a:t>
            </a:r>
          </a:p>
          <a:p>
            <a:pPr algn="ctr"/>
            <a:r>
              <a:rPr lang="ru-RU" sz="4400" b="1"/>
              <a:t>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5329237"/>
          </a:xfrm>
          <a:solidFill>
            <a:srgbClr val="FFFFCC"/>
          </a:solidFill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SzPct val="170000"/>
              <a:buFontTx/>
              <a:buBlip>
                <a:blip r:embed="rId2"/>
              </a:buBlip>
            </a:pPr>
            <a:r>
              <a:rPr lang="ru-RU" sz="2800" smtClean="0"/>
              <a:t>Единый подход педагогов и родителей к процессу воспитания ребёнка;</a:t>
            </a:r>
          </a:p>
          <a:p>
            <a:pPr eaLnBrk="1" hangingPunct="1">
              <a:lnSpc>
                <a:spcPct val="90000"/>
              </a:lnSpc>
              <a:buSzPct val="170000"/>
              <a:buFontTx/>
              <a:buBlip>
                <a:blip r:embed="rId2"/>
              </a:buBlip>
            </a:pPr>
            <a:r>
              <a:rPr lang="ru-RU" sz="2800" smtClean="0"/>
              <a:t>Взаимное доверие во взаимоотношениях педагогов и родителей;</a:t>
            </a:r>
          </a:p>
          <a:p>
            <a:pPr eaLnBrk="1" hangingPunct="1">
              <a:lnSpc>
                <a:spcPct val="90000"/>
              </a:lnSpc>
              <a:buSzPct val="170000"/>
              <a:buFontTx/>
              <a:buBlip>
                <a:blip r:embed="rId2"/>
              </a:buBlip>
            </a:pPr>
            <a:r>
              <a:rPr lang="ru-RU" sz="2800" smtClean="0"/>
              <a:t>Дифференцированный подход к каждой семье;</a:t>
            </a:r>
          </a:p>
          <a:p>
            <a:pPr eaLnBrk="1" hangingPunct="1">
              <a:lnSpc>
                <a:spcPct val="90000"/>
              </a:lnSpc>
              <a:buSzPct val="170000"/>
              <a:buFontTx/>
              <a:buBlip>
                <a:blip r:embed="rId2"/>
              </a:buBlip>
            </a:pPr>
            <a:r>
              <a:rPr lang="ru-RU" sz="2800" smtClean="0"/>
              <a:t>Уважение и доброжелательность друг к другу;</a:t>
            </a:r>
          </a:p>
          <a:p>
            <a:pPr eaLnBrk="1" hangingPunct="1">
              <a:lnSpc>
                <a:spcPct val="90000"/>
              </a:lnSpc>
              <a:buSzPct val="170000"/>
              <a:buFontTx/>
              <a:buBlip>
                <a:blip r:embed="rId2"/>
              </a:buBlip>
            </a:pPr>
            <a:r>
              <a:rPr lang="ru-RU" sz="2800" smtClean="0"/>
              <a:t>Открытость дошкольного учреждения для родителей;</a:t>
            </a:r>
          </a:p>
          <a:p>
            <a:pPr eaLnBrk="1" hangingPunct="1">
              <a:lnSpc>
                <a:spcPct val="90000"/>
              </a:lnSpc>
              <a:buSzPct val="170000"/>
              <a:buFontTx/>
              <a:buBlip>
                <a:blip r:embed="rId2"/>
              </a:buBlip>
            </a:pPr>
            <a:r>
              <a:rPr lang="ru-RU" sz="2800" smtClean="0"/>
              <a:t>Равноправие и равноответственность родителей и педагогов ДОУ.</a:t>
            </a:r>
          </a:p>
        </p:txBody>
      </p:sp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1116013" y="620713"/>
            <a:ext cx="71278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ПРИНЦИПЫ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7"/>
          <p:cNvSpPr>
            <a:spLocks noChangeArrowheads="1"/>
          </p:cNvSpPr>
          <p:nvPr/>
        </p:nvSpPr>
        <p:spPr bwMode="auto">
          <a:xfrm>
            <a:off x="7308850" y="981075"/>
            <a:ext cx="1439863" cy="5113338"/>
          </a:xfrm>
          <a:prstGeom prst="flowChartAlternateProcess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5400" b="1">
                <a:ea typeface="Times New Roman" pitchFamily="18" charset="0"/>
                <a:cs typeface="Arial" charset="0"/>
              </a:rPr>
              <a:t>З</a:t>
            </a:r>
            <a:endParaRPr lang="ru-RU" sz="540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5400" b="1">
                <a:ea typeface="Times New Roman" pitchFamily="18" charset="0"/>
                <a:cs typeface="Arial" charset="0"/>
              </a:rPr>
              <a:t>А</a:t>
            </a:r>
            <a:endParaRPr lang="ru-RU" sz="540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5400" b="1">
                <a:ea typeface="Times New Roman" pitchFamily="18" charset="0"/>
                <a:cs typeface="Arial" charset="0"/>
              </a:rPr>
              <a:t>Д</a:t>
            </a:r>
            <a:endParaRPr lang="ru-RU" sz="540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5400" b="1">
                <a:ea typeface="Times New Roman" pitchFamily="18" charset="0"/>
                <a:cs typeface="Arial" charset="0"/>
              </a:rPr>
              <a:t>А</a:t>
            </a:r>
            <a:endParaRPr lang="ru-RU" sz="540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5400" b="1">
                <a:ea typeface="Times New Roman" pitchFamily="18" charset="0"/>
                <a:cs typeface="Arial" charset="0"/>
              </a:rPr>
              <a:t>Ч</a:t>
            </a:r>
            <a:endParaRPr lang="ru-RU" sz="540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5400" b="1">
                <a:ea typeface="Times New Roman" pitchFamily="18" charset="0"/>
                <a:cs typeface="Arial" charset="0"/>
              </a:rPr>
              <a:t>И</a:t>
            </a:r>
            <a:endParaRPr lang="ru-RU" sz="5400">
              <a:ea typeface="Times New Roman" pitchFamily="18" charset="0"/>
              <a:cs typeface="Arial" charset="0"/>
            </a:endParaRPr>
          </a:p>
        </p:txBody>
      </p:sp>
      <p:sp>
        <p:nvSpPr>
          <p:cNvPr id="5123" name="Rectangle 14"/>
          <p:cNvSpPr>
            <a:spLocks noChangeArrowheads="1"/>
          </p:cNvSpPr>
          <p:nvPr/>
        </p:nvSpPr>
        <p:spPr bwMode="auto">
          <a:xfrm>
            <a:off x="971550" y="404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4" name="Rectangle 28"/>
          <p:cNvSpPr>
            <a:spLocks noChangeArrowheads="1"/>
          </p:cNvSpPr>
          <p:nvPr/>
        </p:nvSpPr>
        <p:spPr bwMode="auto">
          <a:xfrm flipH="1">
            <a:off x="304800" y="879475"/>
            <a:ext cx="533400" cy="430887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SzPct val="185000"/>
              <a:buFontTx/>
              <a:buBlip>
                <a:blip r:embed="rId2"/>
              </a:buBlip>
              <a:tabLst>
                <a:tab pos="342900" algn="l"/>
              </a:tabLst>
            </a:pPr>
            <a:endParaRPr lang="ru-RU" sz="2200"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371600"/>
            <a:ext cx="701039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/>
              <a:t>- Знакомство родителей с теоретическими основами психологии и педагогики, систематизация знаний о закономерностях в развитии ребенка.</a:t>
            </a:r>
          </a:p>
          <a:p>
            <a:pPr algn="just">
              <a:defRPr/>
            </a:pPr>
            <a:r>
              <a:rPr lang="ru-RU" sz="2400" dirty="0"/>
              <a:t>- Изучение семьи с целью выяснения ее возможностей по воспитанию своих детей и детей детского сада;</a:t>
            </a:r>
          </a:p>
          <a:p>
            <a:pPr algn="just">
              <a:defRPr/>
            </a:pPr>
            <a:r>
              <a:rPr lang="ru-RU" sz="2400" dirty="0"/>
              <a:t>      - Оказание помощи в развитии в разнообразных умений, важных  во взаимодействии с детьми, помощь в развитии самого ребенка.</a:t>
            </a:r>
          </a:p>
          <a:p>
            <a:pPr algn="just">
              <a:defRPr/>
            </a:pPr>
            <a:r>
              <a:rPr lang="ru-RU" sz="2400" dirty="0"/>
              <a:t>      - Прогнозирование детско-родительских отношений, влияющих на социализацию ребенка</a:t>
            </a:r>
          </a:p>
          <a:p>
            <a:pPr algn="just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5"/>
          <p:cNvSpPr>
            <a:spLocks noGrp="1"/>
          </p:cNvSpPr>
          <p:nvPr>
            <p:ph idx="4294967295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r>
              <a:rPr lang="ru-RU" sz="1600" b="1" smtClean="0"/>
              <a:t>- посещение семей воспитанников на дому;</a:t>
            </a:r>
            <a:endParaRPr lang="ru-RU" sz="1600" smtClean="0"/>
          </a:p>
          <a:p>
            <a:r>
              <a:rPr lang="ru-RU" sz="1600" b="1" smtClean="0"/>
              <a:t>- общие и групповые родительские собрания; </a:t>
            </a:r>
            <a:endParaRPr lang="ru-RU" sz="1600" smtClean="0"/>
          </a:p>
          <a:p>
            <a:r>
              <a:rPr lang="ru-RU" sz="1600" b="1" smtClean="0"/>
              <a:t>- консультации; </a:t>
            </a:r>
            <a:endParaRPr lang="ru-RU" sz="1600" smtClean="0"/>
          </a:p>
          <a:p>
            <a:r>
              <a:rPr lang="ru-RU" sz="1600" b="1" smtClean="0"/>
              <a:t>- занятия с участием родителей;</a:t>
            </a:r>
            <a:endParaRPr lang="ru-RU" sz="1600" smtClean="0"/>
          </a:p>
          <a:p>
            <a:r>
              <a:rPr lang="ru-RU" sz="1600" b="1" smtClean="0"/>
              <a:t>- выставки детских работ, изготовленных вместе с родителями;</a:t>
            </a:r>
            <a:endParaRPr lang="ru-RU" sz="1600" smtClean="0"/>
          </a:p>
          <a:p>
            <a:r>
              <a:rPr lang="ru-RU" sz="1600" b="1" smtClean="0"/>
              <a:t>- совместные экскурсии;</a:t>
            </a:r>
            <a:endParaRPr lang="ru-RU" sz="1600" smtClean="0"/>
          </a:p>
          <a:p>
            <a:r>
              <a:rPr lang="ru-RU" sz="1600" b="1" smtClean="0"/>
              <a:t>- Дни Добрых дел; </a:t>
            </a:r>
            <a:endParaRPr lang="ru-RU" sz="1600" smtClean="0"/>
          </a:p>
          <a:p>
            <a:r>
              <a:rPr lang="ru-RU" sz="1600" b="1" smtClean="0"/>
              <a:t>- Дни открытых дверей;</a:t>
            </a:r>
            <a:endParaRPr lang="ru-RU" sz="1600" smtClean="0"/>
          </a:p>
          <a:p>
            <a:r>
              <a:rPr lang="ru-RU" sz="1600" b="1" smtClean="0"/>
              <a:t>- участие родителей в подготовке и проведении праздников, досугов;</a:t>
            </a:r>
            <a:endParaRPr lang="ru-RU" sz="1600" smtClean="0"/>
          </a:p>
          <a:p>
            <a:r>
              <a:rPr lang="ru-RU" sz="1600" b="1" smtClean="0"/>
              <a:t>- оформление фотомонтажей;</a:t>
            </a:r>
          </a:p>
          <a:p>
            <a:r>
              <a:rPr lang="ru-RU" sz="1600" b="1" smtClean="0"/>
              <a:t>- совместное создание предметно – развивающей среды; </a:t>
            </a:r>
            <a:endParaRPr lang="ru-RU" sz="1600" smtClean="0"/>
          </a:p>
          <a:p>
            <a:r>
              <a:rPr lang="ru-RU" sz="1600" b="1" smtClean="0"/>
              <a:t>- утренние приветствия; </a:t>
            </a:r>
            <a:endParaRPr lang="ru-RU" sz="1600" smtClean="0"/>
          </a:p>
          <a:p>
            <a:r>
              <a:rPr lang="ru-RU" sz="1600" b="1" smtClean="0"/>
              <a:t>- работа с родительским комитетом; </a:t>
            </a:r>
            <a:endParaRPr lang="ru-RU" sz="1600" smtClean="0"/>
          </a:p>
          <a:p>
            <a:r>
              <a:rPr lang="ru-RU" sz="1600" b="1" smtClean="0"/>
              <a:t>- беседы с детьми и родителями;</a:t>
            </a:r>
            <a:endParaRPr lang="ru-RU" sz="1600" smtClean="0"/>
          </a:p>
          <a:p>
            <a:r>
              <a:rPr lang="ru-RU" sz="1600" b="1" smtClean="0"/>
              <a:t>- тренинги;  </a:t>
            </a:r>
            <a:endParaRPr lang="ru-RU" sz="1600" smtClean="0"/>
          </a:p>
          <a:p>
            <a:r>
              <a:rPr lang="ru-RU" sz="1600" b="1" smtClean="0"/>
              <a:t>- семинары – практикумы;</a:t>
            </a:r>
            <a:endParaRPr lang="ru-RU" sz="1600" smtClean="0"/>
          </a:p>
          <a:p>
            <a:r>
              <a:rPr lang="ru-RU" sz="1600" b="1" smtClean="0"/>
              <a:t>- круглые столы; </a:t>
            </a:r>
            <a:endParaRPr lang="ru-RU" sz="1600" smtClean="0"/>
          </a:p>
          <a:p>
            <a:r>
              <a:rPr lang="ru-RU" sz="1600" b="1" smtClean="0"/>
              <a:t>- проекты совместной деятельности;</a:t>
            </a:r>
          </a:p>
          <a:p>
            <a:r>
              <a:rPr lang="ru-RU" sz="1600" b="1" smtClean="0"/>
              <a:t>Газета «Берегиня» </a:t>
            </a:r>
            <a:endParaRPr lang="ru-RU" sz="1600" smtClean="0"/>
          </a:p>
          <a:p>
            <a:r>
              <a:rPr lang="ru-RU" sz="1600" b="1" smtClean="0"/>
              <a:t>- организация родительского клуба «Молодая семья»</a:t>
            </a:r>
            <a:endParaRPr lang="ru-RU" sz="1600" smtClean="0"/>
          </a:p>
          <a:p>
            <a:endParaRPr lang="ru-RU" sz="1600" smtClean="0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1258888" y="-100013"/>
            <a:ext cx="5761037" cy="9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  <a:defRPr/>
            </a:pPr>
            <a:r>
              <a:rPr lang="ru-RU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Формы взаимодействия</a:t>
            </a:r>
            <a:r>
              <a:rPr lang="ru-RU" sz="5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:</a:t>
            </a:r>
          </a:p>
        </p:txBody>
      </p:sp>
      <p:sp>
        <p:nvSpPr>
          <p:cNvPr id="6148" name="Содержимое 5"/>
          <p:cNvSpPr>
            <a:spLocks/>
          </p:cNvSpPr>
          <p:nvPr/>
        </p:nvSpPr>
        <p:spPr bwMode="auto">
          <a:xfrm>
            <a:off x="179388" y="4292600"/>
            <a:ext cx="8856662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95300" indent="-4953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3000"/>
            </a:pPr>
            <a:endParaRPr lang="ru-RU" sz="3600">
              <a:solidFill>
                <a:srgbClr val="FF6600"/>
              </a:solidFill>
              <a:latin typeface="Trebuchet MS" pitchFamily="34" charset="0"/>
            </a:endParaRPr>
          </a:p>
        </p:txBody>
      </p:sp>
      <p:sp>
        <p:nvSpPr>
          <p:cNvPr id="6149" name="Содержимое 5"/>
          <p:cNvSpPr>
            <a:spLocks/>
          </p:cNvSpPr>
          <p:nvPr/>
        </p:nvSpPr>
        <p:spPr bwMode="auto">
          <a:xfrm>
            <a:off x="107950" y="4886325"/>
            <a:ext cx="88566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95300" indent="-4953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ru-RU" sz="2800">
                <a:solidFill>
                  <a:srgbClr val="990099"/>
                </a:solidFill>
                <a:latin typeface="Trebuchet MS" pitchFamily="34" charset="0"/>
              </a:rPr>
              <a:t>   </a:t>
            </a:r>
            <a:endParaRPr lang="ru-RU" sz="2800">
              <a:solidFill>
                <a:srgbClr val="FF6600"/>
              </a:solidFill>
              <a:latin typeface="Trebuchet MS" pitchFamily="34" charset="0"/>
            </a:endParaRPr>
          </a:p>
        </p:txBody>
      </p:sp>
      <p:sp>
        <p:nvSpPr>
          <p:cNvPr id="6150" name="Содержимое 5"/>
          <p:cNvSpPr>
            <a:spLocks/>
          </p:cNvSpPr>
          <p:nvPr/>
        </p:nvSpPr>
        <p:spPr bwMode="auto">
          <a:xfrm>
            <a:off x="107950" y="5300663"/>
            <a:ext cx="8856663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95300" indent="-4953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ru-RU" sz="2800">
                <a:solidFill>
                  <a:srgbClr val="990099"/>
                </a:solidFill>
                <a:latin typeface="Trebuchet MS" pitchFamily="34" charset="0"/>
              </a:rPr>
              <a:t>   </a:t>
            </a:r>
            <a:endParaRPr lang="ru-RU" sz="2800">
              <a:solidFill>
                <a:srgbClr val="FF6600"/>
              </a:solidFill>
              <a:latin typeface="Trebuchet MS" pitchFamily="34" charset="0"/>
            </a:endParaRPr>
          </a:p>
        </p:txBody>
      </p:sp>
      <p:sp>
        <p:nvSpPr>
          <p:cNvPr id="6151" name="Содержимое 5"/>
          <p:cNvSpPr>
            <a:spLocks/>
          </p:cNvSpPr>
          <p:nvPr/>
        </p:nvSpPr>
        <p:spPr bwMode="auto">
          <a:xfrm>
            <a:off x="468313" y="5734050"/>
            <a:ext cx="88566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95300" indent="-4953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endParaRPr lang="ru-RU" sz="2800">
              <a:solidFill>
                <a:srgbClr val="FF6600"/>
              </a:solidFill>
              <a:latin typeface="Trebuchet MS" pitchFamily="34" charset="0"/>
            </a:endParaRPr>
          </a:p>
        </p:txBody>
      </p:sp>
      <p:sp>
        <p:nvSpPr>
          <p:cNvPr id="7" name="Содержимое 5"/>
          <p:cNvSpPr>
            <a:spLocks/>
          </p:cNvSpPr>
          <p:nvPr/>
        </p:nvSpPr>
        <p:spPr bwMode="auto">
          <a:xfrm>
            <a:off x="179388" y="6210300"/>
            <a:ext cx="88566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95300" indent="-4953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endParaRPr lang="ru-RU" sz="2800">
              <a:solidFill>
                <a:srgbClr val="FF66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Акция «Просто так»</a:t>
            </a:r>
          </a:p>
        </p:txBody>
      </p:sp>
      <p:sp>
        <p:nvSpPr>
          <p:cNvPr id="7171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976068-5298-4FFE-A13F-2132917A4286}" type="slidenum">
              <a:rPr lang="ru-RU" smtClean="0"/>
              <a:pPr/>
              <a:t>6</a:t>
            </a:fld>
            <a:endParaRPr lang="ru-RU" smtClean="0"/>
          </a:p>
        </p:txBody>
      </p:sp>
      <p:pic>
        <p:nvPicPr>
          <p:cNvPr id="7172" name="Picture 2" descr="F:\детсад\старшая группа\Изображение 1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3400" y="1000125"/>
            <a:ext cx="3824288" cy="2757488"/>
          </a:xfrm>
          <a:noFill/>
        </p:spPr>
      </p:pic>
      <p:pic>
        <p:nvPicPr>
          <p:cNvPr id="7173" name="Picture 4" descr="F:\детсад\старшая группа\Изображение 1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4" y="1071563"/>
            <a:ext cx="3762375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F:\первая младшая\Изображение 0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62" y="3505200"/>
            <a:ext cx="422433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6540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Приемная для родителей</a:t>
            </a:r>
          </a:p>
        </p:txBody>
      </p:sp>
      <p:sp>
        <p:nvSpPr>
          <p:cNvPr id="8195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14C9BF-5EF6-4C02-A085-2EF62BBFF650}" type="slidenum">
              <a:rPr lang="ru-RU" smtClean="0"/>
              <a:pPr/>
              <a:t>7</a:t>
            </a:fld>
            <a:endParaRPr lang="ru-RU" smtClean="0"/>
          </a:p>
        </p:txBody>
      </p:sp>
      <p:pic>
        <p:nvPicPr>
          <p:cNvPr id="8196" name="Picture 2" descr="F:\2мл гр\Изображение 1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762000"/>
            <a:ext cx="4589463" cy="3286125"/>
          </a:xfrm>
          <a:noFill/>
        </p:spPr>
      </p:pic>
      <p:pic>
        <p:nvPicPr>
          <p:cNvPr id="8197" name="Picture 3" descr="F:\первая младшая\Изображение 0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3" y="3143250"/>
            <a:ext cx="4714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6540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Приемная для родителей</a:t>
            </a:r>
          </a:p>
        </p:txBody>
      </p:sp>
      <p:sp>
        <p:nvSpPr>
          <p:cNvPr id="9219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72DF3E-E320-4399-A123-7BF932EEE49D}" type="slidenum">
              <a:rPr lang="ru-RU" smtClean="0"/>
              <a:pPr/>
              <a:t>8</a:t>
            </a:fld>
            <a:endParaRPr lang="ru-RU" smtClean="0"/>
          </a:p>
        </p:txBody>
      </p:sp>
      <p:pic>
        <p:nvPicPr>
          <p:cNvPr id="9220" name="Picture 2" descr="F:\первая младшая\Изображение 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 rot="17329657">
            <a:off x="465138" y="1371600"/>
            <a:ext cx="3546475" cy="3013075"/>
          </a:xfrm>
          <a:noFill/>
        </p:spPr>
      </p:pic>
      <p:pic>
        <p:nvPicPr>
          <p:cNvPr id="9221" name="Picture 3" descr="F:\первая младшая\Изображение 0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4107884">
            <a:off x="2658268" y="1621632"/>
            <a:ext cx="3687763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 descr="F:\первая младшая\Изображение 0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4057192">
            <a:off x="4448969" y="3431381"/>
            <a:ext cx="398462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6540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День Добрых дел</a:t>
            </a:r>
          </a:p>
        </p:txBody>
      </p:sp>
      <p:sp>
        <p:nvSpPr>
          <p:cNvPr id="10243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147449-0777-4927-B001-5290886EEBF3}" type="slidenum">
              <a:rPr lang="ru-RU" smtClean="0"/>
              <a:pPr/>
              <a:t>9</a:t>
            </a:fld>
            <a:endParaRPr lang="ru-RU" smtClean="0"/>
          </a:p>
        </p:txBody>
      </p:sp>
      <p:pic>
        <p:nvPicPr>
          <p:cNvPr id="10244" name="Picture 2" descr="F:\2мл гр\мага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500" y="928688"/>
            <a:ext cx="3714750" cy="2786062"/>
          </a:xfrm>
          <a:noFill/>
        </p:spPr>
      </p:pic>
      <p:pic>
        <p:nvPicPr>
          <p:cNvPr id="10245" name="Picture 3" descr="F:\2мл гр\спорт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0005000" y="-23002875"/>
            <a:ext cx="20320000" cy="15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 descr="F:\2мл гр\спорт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3" y="928688"/>
            <a:ext cx="364331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5" descr="F:\2мл гр\Изображение 09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750987">
            <a:off x="2687638" y="3198813"/>
            <a:ext cx="3609975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Другая 1">
      <a:majorFont>
        <a:latin typeface="Britannic Bold"/>
        <a:ea typeface=""/>
        <a:cs typeface=""/>
      </a:majorFont>
      <a:minorFont>
        <a:latin typeface="Constantia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</TotalTime>
  <Words>392</Words>
  <PresentationFormat>Экран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МКОУ «Канашская средняя  общеобразовательная школа»  Дошкольное отделение. </vt:lpstr>
      <vt:lpstr>Организация работы с родителями в современном ДОУ ( из опыта работы)</vt:lpstr>
      <vt:lpstr>Слайд 3</vt:lpstr>
      <vt:lpstr>Слайд 4</vt:lpstr>
      <vt:lpstr>Слайд 5</vt:lpstr>
      <vt:lpstr>Акция «Просто так»</vt:lpstr>
      <vt:lpstr>Приемная для родителей</vt:lpstr>
      <vt:lpstr>Приемная для родителей</vt:lpstr>
      <vt:lpstr>День Добрых дел</vt:lpstr>
      <vt:lpstr>Открытие дошкольной группы «Солнышко»</vt:lpstr>
      <vt:lpstr>Праздники и развлечения</vt:lpstr>
      <vt:lpstr>Выставки  и фотостенды</vt:lpstr>
      <vt:lpstr>Проект «Горница»</vt:lpstr>
      <vt:lpstr>Родительские собрания</vt:lpstr>
      <vt:lpstr>Клуб «Молодая семья»</vt:lpstr>
      <vt:lpstr>Газета «Берегиня»</vt:lpstr>
      <vt:lpstr>СПАСИБО       ЗА       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«Канашская средняя  общеобразовательная школа»  Дошкольное отделение. </dc:title>
  <cp:lastModifiedBy>Сергей</cp:lastModifiedBy>
  <cp:revision>18</cp:revision>
  <dcterms:modified xsi:type="dcterms:W3CDTF">2012-10-19T11:02:39Z</dcterms:modified>
</cp:coreProperties>
</file>