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9" r:id="rId3"/>
    <p:sldId id="257" r:id="rId4"/>
    <p:sldId id="258" r:id="rId5"/>
    <p:sldId id="259" r:id="rId6"/>
    <p:sldId id="262" r:id="rId7"/>
    <p:sldId id="263" r:id="rId8"/>
    <p:sldId id="264" r:id="rId9"/>
    <p:sldId id="274" r:id="rId10"/>
    <p:sldId id="275" r:id="rId11"/>
    <p:sldId id="284" r:id="rId12"/>
    <p:sldId id="283" r:id="rId13"/>
    <p:sldId id="282" r:id="rId14"/>
    <p:sldId id="281" r:id="rId15"/>
    <p:sldId id="280" r:id="rId16"/>
    <p:sldId id="286" r:id="rId17"/>
    <p:sldId id="285" r:id="rId18"/>
    <p:sldId id="287" r:id="rId19"/>
    <p:sldId id="304" r:id="rId20"/>
    <p:sldId id="305" r:id="rId21"/>
    <p:sldId id="289" r:id="rId22"/>
    <p:sldId id="290" r:id="rId23"/>
    <p:sldId id="303" r:id="rId24"/>
    <p:sldId id="288" r:id="rId25"/>
    <p:sldId id="301" r:id="rId26"/>
    <p:sldId id="291" r:id="rId27"/>
    <p:sldId id="300" r:id="rId28"/>
    <p:sldId id="276" r:id="rId29"/>
    <p:sldId id="298" r:id="rId30"/>
    <p:sldId id="294" r:id="rId31"/>
    <p:sldId id="295" r:id="rId32"/>
    <p:sldId id="296" r:id="rId33"/>
    <p:sldId id="293" r:id="rId34"/>
    <p:sldId id="292" r:id="rId35"/>
    <p:sldId id="297" r:id="rId36"/>
    <p:sldId id="267" r:id="rId37"/>
    <p:sldId id="272" r:id="rId38"/>
    <p:sldId id="27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8ED4E-3B95-4644-B324-A57EC4EEE629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E5951-9F0A-41CA-8709-6FD3038C6A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371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3%D0%BF%D0%B0%D0%BD%D0%B8%D0%B5" TargetMode="External"/><Relationship Id="rId3" Type="http://schemas.openxmlformats.org/officeDocument/2006/relationships/hyperlink" Target="http://ru.wikipedia.org/wiki/%D0%97%D0%B4%D0%BE%D1%80%D0%BE%D0%B2%D1%8C%D0%B5" TargetMode="External"/><Relationship Id="rId7" Type="http://schemas.openxmlformats.org/officeDocument/2006/relationships/hyperlink" Target="http://ru.wikipedia.org/w/index.php?title=%D0%9E%D0%B1%D0%BB%D0%B8%D0%B2%D0%B0%D0%BD%D0%B8%D1%8F_%D0%B2%D0%BE%D0%B4%D0%BE%D0%B9&amp;action=edit&amp;redlink=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1%80%D0%BE%D1%81%D1%82%D1%83%D0%B4%D0%B0" TargetMode="External"/><Relationship Id="rId11" Type="http://schemas.openxmlformats.org/officeDocument/2006/relationships/hyperlink" Target="http://ru.wikipedia.org/wiki/%D0%A5%D0%BE%D0%B6%D0%B4%D0%B5%D0%BD%D0%B8%D0%B5_%D0%B1%D0%BE%D1%81%D0%B8%D0%BA%D0%BE%D0%BC" TargetMode="External"/><Relationship Id="rId5" Type="http://schemas.openxmlformats.org/officeDocument/2006/relationships/hyperlink" Target="http://ru.wikipedia.org/wiki/%D0%A0%D0%B0%D0%B1%D0%BE%D1%82%D0%BE%D1%81%D0%BF%D0%BE%D1%81%D0%BE%D0%B1%D0%BD%D0%BE%D1%81%D1%82%D1%8C" TargetMode="External"/><Relationship Id="rId10" Type="http://schemas.openxmlformats.org/officeDocument/2006/relationships/hyperlink" Target="http://ru.wikipedia.org/wiki/%D0%9C%D0%BE%D1%80%D0%B6%D0%B5%D0%B2%D0%B0%D0%BD%D0%B8%D0%B5" TargetMode="External"/><Relationship Id="rId4" Type="http://schemas.openxmlformats.org/officeDocument/2006/relationships/hyperlink" Target="http://ru.wikipedia.org/wiki/%D0%90%D0%B4%D0%B0%D0%BF%D1%82%D0%B0%D1%86%D0%B8%D1%8F_(%D0%B1%D0%B8%D0%BE%D0%BB%D0%BE%D0%B3%D0%B8%D1%8F)" TargetMode="External"/><Relationship Id="rId9" Type="http://schemas.openxmlformats.org/officeDocument/2006/relationships/hyperlink" Target="http://ru.wikipedia.org/wiki/%D0%94%D1%83%D1%88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2%D0%BE%D0%B2%D0%B0%D1%8F_%D0%BF%D0%BE%D0%BB%D0%BE%D1%81%D1%82%D1%8C" TargetMode="External"/><Relationship Id="rId13" Type="http://schemas.openxmlformats.org/officeDocument/2006/relationships/hyperlink" Target="http://ru.wikipedia.org/wiki/%D0%93%D0%B8%D0%BD%D0%B3%D0%B8%D0%B2%D0%B8%D1%82" TargetMode="External"/><Relationship Id="rId18" Type="http://schemas.openxmlformats.org/officeDocument/2006/relationships/hyperlink" Target="http://ru.wikipedia.org/wiki/%D0%98%D0%BD%D1%84%D0%B5%D0%BA%D1%86%D0%B8%D1%8F" TargetMode="External"/><Relationship Id="rId3" Type="http://schemas.openxmlformats.org/officeDocument/2006/relationships/hyperlink" Target="http://ru.wikipedia.org/wiki/%D0%93%D0%B8%D0%B3%D0%B8%D0%B5%D0%BD%D0%B0" TargetMode="External"/><Relationship Id="rId21" Type="http://schemas.openxmlformats.org/officeDocument/2006/relationships/hyperlink" Target="http://ru.wikipedia.org/wiki/%D0%A9%D0%B5%D1%82%D0%B8%D0%BD%D0%B0" TargetMode="External"/><Relationship Id="rId7" Type="http://schemas.openxmlformats.org/officeDocument/2006/relationships/hyperlink" Target="http://ru.wikipedia.org/wiki/%D0%97%D1%83%D0%B1%D0%BD%D0%B0%D1%8F_%D0%BD%D0%B8%D1%82%D1%8C" TargetMode="External"/><Relationship Id="rId12" Type="http://schemas.openxmlformats.org/officeDocument/2006/relationships/hyperlink" Target="http://ru.wikipedia.org/wiki/%D0%9A%D0%B0%D1%80%D0%B8%D0%B5%D1%81" TargetMode="External"/><Relationship Id="rId17" Type="http://schemas.openxmlformats.org/officeDocument/2006/relationships/hyperlink" Target="http://ru.wikipedia.org/wiki/%D0%81%D1%80%D1%88%D0%B8%D0%BA" TargetMode="External"/><Relationship Id="rId2" Type="http://schemas.openxmlformats.org/officeDocument/2006/relationships/slide" Target="../slides/slide20.xml"/><Relationship Id="rId16" Type="http://schemas.openxmlformats.org/officeDocument/2006/relationships/hyperlink" Target="http://ru.wikipedia.org/wiki/%D0%97%D1%83%D0%B1%D0%BD%D0%BE%D0%B9_%D0%BA%D0%B0%D0%BC%D0%B5%D0%BD%D1%8C" TargetMode="External"/><Relationship Id="rId20" Type="http://schemas.openxmlformats.org/officeDocument/2006/relationships/hyperlink" Target="http://ru.wikipedia.org/wiki/%D0%9F%D0%B5%D1%80%D0%BF%D0%B5%D0%BD%D0%B4%D0%B8%D0%BA%D1%83%D0%BB%D1%8F%D1%80%D0%BD%D0%BE%D1%81%D1%82%D1%8C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7%D1%83%D0%B1%D0%BD%D0%B0%D1%8F_%D1%89%D1%91%D1%82%D0%BA%D0%B0" TargetMode="External"/><Relationship Id="rId11" Type="http://schemas.openxmlformats.org/officeDocument/2006/relationships/hyperlink" Target="http://ru.wikipedia.org/wiki/%D0%91%D0%B0%D0%BA%D1%82%D0%B5%D1%80%D0%B8%D0%B8" TargetMode="External"/><Relationship Id="rId5" Type="http://schemas.openxmlformats.org/officeDocument/2006/relationships/hyperlink" Target="http://ru.wikipedia.org/wiki/%D0%97%D1%83%D0%B1%D0%BD%D0%BE%D0%B9_%D0%BD%D0%B0%D0%BB%D1%91%D1%82" TargetMode="External"/><Relationship Id="rId15" Type="http://schemas.openxmlformats.org/officeDocument/2006/relationships/hyperlink" Target="http://ru.wikipedia.org/wiki/%D0%9C%D0%B5%D0%B4%D1%81%D0%B5%D1%81%D1%82%D1%80%D0%B0" TargetMode="External"/><Relationship Id="rId23" Type="http://schemas.openxmlformats.org/officeDocument/2006/relationships/hyperlink" Target="http://ru.wikipedia.org/wiki/%D0%99%D0%BE%D0%B4" TargetMode="External"/><Relationship Id="rId10" Type="http://schemas.openxmlformats.org/officeDocument/2006/relationships/hyperlink" Target="http://ru.wikipedia.org/wiki/%D0%A1%D0%BB%D0%B8%D0%B7%D0%B8%D1%81%D1%82%D0%B0%D1%8F_%D0%BE%D0%B1%D0%BE%D0%BB%D0%BE%D1%87%D0%BA%D0%B0" TargetMode="External"/><Relationship Id="rId19" Type="http://schemas.openxmlformats.org/officeDocument/2006/relationships/hyperlink" Target="http://ru.wikipedia.org/wiki/%D0%A1%D0%BE%D0%BD" TargetMode="External"/><Relationship Id="rId4" Type="http://schemas.openxmlformats.org/officeDocument/2006/relationships/hyperlink" Target="http://ru.wikipedia.org/wiki/%D0%97%D1%83%D0%B1%D1%8B_%D1%87%D0%B5%D0%BB%D0%BE%D0%B2%D0%B5%D0%BA%D0%B0" TargetMode="External"/><Relationship Id="rId9" Type="http://schemas.openxmlformats.org/officeDocument/2006/relationships/hyperlink" Target="http://ru.wikipedia.org/wiki/%D0%94%D1%91%D1%81%D0%BD%D1%8B" TargetMode="External"/><Relationship Id="rId14" Type="http://schemas.openxmlformats.org/officeDocument/2006/relationships/hyperlink" Target="http://ru.wikipedia.org/wiki/%D0%A1%D1%82%D0%BE%D0%BC%D0%B0%D1%82%D0%BE%D0%BB%D0%BE%D0%B3" TargetMode="External"/><Relationship Id="rId22" Type="http://schemas.openxmlformats.org/officeDocument/2006/relationships/hyperlink" Target="http://ru.wikipedia.org/wiki/%D0%A4%D1%82%D0%BE%D1%80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141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.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Выбрать предметы, которые помогут сохранить и укрепить здоровье (гантели, массажный коврик, зубная паста, овощи, кола, мячи, обруч и т.д.)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Воспитатель. Согласитесь, приятно чувствовать себя здоровым,  бодрым и веселым! Ведь как говорили древние греки: «В здоровом  теле - здоровый дух». Немало пословиц и поговорок о здоровье сложено русским народом.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«Здоровье дороже золота»,«Здоровье ни за какие деньги не купишь»,«Береги нос в большой мороз»,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«Болезнь входит пудами, а выходит золотниками»,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«Кто не болел, тот здоровью цены не знает»,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«Шуба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елова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 к сердцу здорова». 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формирование у детей и родителей представления о том, что здоровье- главная ценность человеческой жизни.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645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Воспитатель: Ребята, сегодня мы собрались с вами, чтобы поговорить о здоровье. На какое слово похоже слово «здоровье»?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Правильно, слово «здоровье» похоже на слово «здравствуй». Когда люди здороваются, они желают друг другу здоровья. Давайте поздороваемся и мы.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Коммуникативная игра «Здравствуй!»</a:t>
            </a: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встают в круг и поочерёдно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пропевают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фразу, называя имя ребёнка, которому передают мячик: «Здравствуй, Серёжа!» и т.д.</a:t>
            </a: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733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Расскажу я вам старую легенду: «Давным-давно, на горе Олимп жили-были боги. Стало им скучно, и решили они создать человека и заселить планету Земля. Стали решать, каким должен быть человек. Один из богов сказал: «Человек должен быть сильным», другой сказал: «Человек должен быть здоровым», третий сказал: «Человек должен быть умным». Но один из богов сказал так: «Если все это будет у человека, он будет подобен нам». И, решили они спрятать главное, что есть у человека – его здоровье. Стали думать, решать – куда бы его спрятать? Одни предлагали спрятать здоровье глубоко в синее море, другие – за высокие горы. А один из богов сказал: «Здоровье надо спрятать в самого человека». Так и живёт с давних времён человек, пытаясь найти своё здоровье. Да вот не каждый может найти и сберечь бесценный дар богов.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994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Значит здоровье - то, оказывается, спрятано и во мне, и в тебе, и в тебе….. Ребята, а вы чувствуете себя здоровыми? Послушайте себя. Что значит быть здоровым? А как ты считаешь? А ты здоров? Почему?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544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открою вам маленький секрет. Наше здоровье можно сравнить с солнышком, у которого много лучиков. Эти лучики живут в каждой клеточке вашего организма.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клеточки нашего организма развивались им нужно питание, поэтому первым нашим лучиком становится - 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Полноценная еда.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Воспитатель: В магазинах продают много разных продуктов, если бы мама попросила вас сходить в магазин, смогли бы вы выбрать полезные продукты. Давайте поиграем в игру и узнаем, можно ли вам доверять домашнее хозяйство.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«Совершенно верно!»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 зачитывает четверостишия о продуктах. Если в них говорится о полезных вещах, дети все вместе говорят: «Правильно, правильно, совершенно верно!» А если о том, что для здоровья вредно, дети молчат.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063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1.Ешь побольше апельсинов, пей морковный вкусный сок, и тогда ты точно будешь очень строен и высок.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2.Если хочешь стройным быть, надо сладкое любить. Ешь конфеты, жуй ирис, строен, стань как кипарис.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3.Чтобы правильно питаться, вы запомните совет: Ешьте фрукты, кашу с маслом, рыбу, мед и виноград.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4.Нет полезнее продуктов - вкусных овощей и фруктов. И Сереже и Ирине всем полезны витамины.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5.Наша Люба булки ела и ужасно растолстела. Хочет в гости к нам прийти, да в дверь не может проползти.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6.Если хочешь быть здоровым, правильно питайся, Ешь побольше витаминов, с болезнями не знайся.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583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Выбрать предметы, которые помогут сохранить и укрепить здоровье (гантели, массажный коврик, зубная паста, овощи, кола, мячи, обруч и т.д.)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Воспитатель: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Молодцы, обязательно скажу вашим мамам, что вы умеете выбирать полезные продукты.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Согласитесь, приятно чувствовать себя здоровым,  бодрым и веселым!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молодец, Дима, теперь мы все знаем, что нужно покупать в магазинах. А вот Таня нам расскажет, что категорически нельзя нам употреблять в пищу.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Таня нам сейчас поведала о тех продуктах, которые ребятам знакомы, а может даже они пробовали их на вкус!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489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 вами сейчас проведем опыт и посмотрим, как газированные напитки портят нам организм, разрушают органы питания.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Лаборанты Катя и Настя подходите к столу, будем разбираться.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запомним навсегда, для здоровья нам нужна лишь полезная еда. Мы решили убедиться, что же происходит в желудке ребенка, когда он употребляет эти продукты.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с кока-колой: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Представим себе, что это наш желудок. Он примерно такого же размера.  (показывает и ставит небольшую баночку).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Сначала мы съели шипучую конфету (в баночку бросает конфету).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Потом решили попробовать чипсы (в банку кладет несколько чипсов).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Все это запили кока-колой.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Посмотрите, что происходит в нашем желудке.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788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аких людей вы считаете сильными? А где находится ваша сила? (Моя сила в мышцах.) Следующий лучик вашего здоровья – это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проверим, много ли силы в ваших руках. Какие у вас крепкие мышцы. Андрюша, расскажи нам, пожалуйста, что ты делаешь, чтобы твои мышцы были сильными?????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1945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Закаливание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это система специальной тренировки терморегуляторных процессов организма , включающая в себя процедуры, действие которых направлено на повышение устойчивости организма к переохлаждению или перегреванию. При действии этих факторов внешней среды в организме возникает сложный физиологический комплекс ответных реакций, в котором участвуют не отдельные органы, а определённым образом организованные и соподчинённые между собой функциональные системы, направленные на поддержание температуры тела на постоянном уровне.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Закаливание — испытанное средство укрепления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Здоровье"/>
              </a:rPr>
              <a:t>здоровья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основе закаливающих процедур лежит многократное воздействие тепла, охлаждения и солнечных лучей. При этом у человека постепенно вырабатывается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Адаптация (биология)"/>
              </a:rPr>
              <a:t>адаптация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 внешней среде. В процессе закаливания совершенствуется работа организма: улучшаются физико-химическое состояние клеток, деятельность всех органов и их систем. В результате закаливания увеличивается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Работоспособность"/>
              </a:rPr>
              <a:t>работоспособность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снижается заболеваемость, особенно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Простуда"/>
              </a:rPr>
              <a:t>простудного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характера, улучшается самочувствие.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качестве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закаливающих процедур широко используется пребывание и занятие спортом на свежем воздухе, а также водные процедуры (обтирание,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Обливания водой (страница отсутствует)"/>
              </a:rPr>
              <a:t>обливание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Купание"/>
              </a:rPr>
              <a:t>купание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контрастный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Душ"/>
              </a:rPr>
              <a:t>душ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При этом важна постепенность и систематичность в снижении температуры воды или воздуха, а не резкий её переход.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сильная закаливающая процедура —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Моржевание"/>
              </a:rPr>
              <a:t>моржевание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(плавание в ледяной воде) — имеет ряд противопоказаний, особенно противопоказано: детям, подросткам и людям, постоянно страдающим заболеваниями верхних дыхательных путей.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Моржеванию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должна предшествовать подготовка организма, заключающаяся в регулярных обливаниях с постепенным снижением температуры воды.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самых распространённых видов закаливания является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Хождение босиком"/>
              </a:rPr>
              <a:t>хождение босиком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длительных перерывах в закаливании его эффект снижается или теряется совсем.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Начинать закаливание (любое из предложенных видов) нужно только после посещения и проверки врача, так как закаливание - это тренировка, а не лечение, и людям с заболеванием и со слабым иммунитетом подобные процедуры могут быть противопоказаны.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805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Целью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данной презентации является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формирование у детей потребности в здоровом образе жизни.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систематизировать знания о правилах здорового образа жизни;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развивать у детей потребность в создании здоровой окружающей среды в детском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дома;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способствовать формированию ответственного отношения к своему здоровью и здоровью близких людей, родственников.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Расширить представления детей и родителей о том, что полезно и вредно для здоровья, знаний о спорте и активном отдыхе, необходимых для его сохранения.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Прививать навыки здорового образа жизни, потребности, создавать условия для жизни и здоровья.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8243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Чистка зубов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Гигиена"/>
              </a:rPr>
              <a:t>гигиеническая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процедура для очистки поверхности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Зубы человека"/>
              </a:rPr>
              <a:t>зубов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от остатков пищи и мягкого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Зубной налёт"/>
              </a:rPr>
              <a:t>зубного налёта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Обычно выполняется с помощью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Зубная щётка"/>
              </a:rPr>
              <a:t>зубной щётки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или/и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Зубная нить"/>
              </a:rPr>
              <a:t>зубной нити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Уход за зубами подразумевает под собой комплекс гигиенических и профилактических мероприятий, направленных на поддержание здоровья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Ротовая полость"/>
              </a:rPr>
              <a:t>полости рта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(зубов,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Дёсны"/>
              </a:rPr>
              <a:t>дёсен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Слизистая оболочка"/>
              </a:rPr>
              <a:t>слизистой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Эти мероприятия можно разделить на индивидуальные (проводятся в домашних условиях) и профессиональные (проводятся в стоматологическом кабинете).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Большинство зубных врачей рекомендуют чистить зубы два раза в день, после еды. Основной гигиенической процедурой является вечерняя чистка зубов перед сном, так как неубранный налёт и пища, образовавшиеся в течение дня, способствует бурному размножению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Бактерии"/>
              </a:rPr>
              <a:t>бактерий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и, следовательно, развитию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Кариес"/>
              </a:rPr>
              <a:t>кариеса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Гингивит"/>
              </a:rPr>
              <a:t>воспалению дёсен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Во время посещения пациентом зубоврачебного кабинета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Стоматолог"/>
              </a:rPr>
              <a:t>стоматолог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Медсестра"/>
              </a:rPr>
              <a:t>медсестра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могут показать наиболее правильный способ чистки зубов.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 проблемными зонами для очистки от налёта являются: внутренняя поверхность нижних резцов (здесь чаще всего образуется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Зубной камень"/>
              </a:rPr>
              <a:t>зубной камень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внутренняя (язычная) поверхность нижних жевательных зубов и наружная (щёчная) поверхность верхних жевательных зубов.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заболевании дёсен врач может рекомендовать чистить межзубные промежутки специальным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Ёршик"/>
              </a:rPr>
              <a:t>ёршиком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Щётку рекомендуют заменять на новую по крайней мере каждые три месяца, так как она изнашивается. Некоторые современные зубные щётки снабжены цветовым индикатором изношенности — цветная полоска щетины, обесцвечивающаяся наполовину примерно через три месяца нормального использования. Чтобы избежать риска переноса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Инфекция"/>
              </a:rPr>
              <a:t>инфекции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рекомендуют пользоваться одной щёткой с кем-то другим.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чистки зубов щёткой необходимо прочищать промежутки между зубами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Зубная нить"/>
              </a:rPr>
              <a:t>зубной нитью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регулярно (два раза в год) посещать зубного врача для профессиональной чистки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чистить</a:t>
            </a:r>
            <a:r>
              <a:rPr lang="ru-RU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чистить зубы не менее двух раз в день: 1 - утром после завтрака; 2 — перед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Сон"/>
              </a:rPr>
              <a:t>сном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после последнего приема пищи/жидкости (за исключением воды).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чисткой зубную щетку обязательно нужно помыть.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щетку наносится небольшое количество пасты (не более 0,5 см для детей и не более 1 см для взрослых).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Расположите головку зубной щетки под углом 45 градусов к линии десны. Делайте короткие круговые движения по направлению от десны к режущему краю. Тщательно чистите каждый зуб.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Чистка внутренней поверхности каждого зуба движением от десны к зубу. Щетка ставится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Перпендикулярность"/>
              </a:rPr>
              <a:t>перпендикулярно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режущим краям.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Такими же движениями чистите внешние поверхности зубов.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Завершите чистку массажем дёсен — при закрытом рте щеткой совершите круговые движения с захватом зубов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дёсен.Почистите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язык (для чистки языка производятся специальные скребки, но можно ограничиться и зубной щёткой. Начинайте чистку языка с задней части и постепенно направляйтесь к передней поверхности).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Помойте щетку и поставьте в стакан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Щетина"/>
              </a:rPr>
              <a:t>щетиной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вверх.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Дополнительные рекомендации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стоит оказывать большого давления на щётку;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Чистить зубы необходимо в течение 4-5 минут (примерно 500 движений);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использовать излишнее количество зубной пасты;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Тщательно прополоскать ротовую полость;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глотать пасту, так как излишнее количество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Фтор"/>
              </a:rPr>
              <a:t>фтора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разрушает зубы.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качества чистки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домашних условиях чистоту зубов можно определить, проведя языком по всем поверхностям, если зубы гладкие — это является критерием хорошей гигиены, если определяется шероховатость — эти места надо ещё раз подвергнуть очистке.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специализированных магазинах продаются специальные таблетки для окрашивания зубного налёта (например,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Динал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условиях стоматологического кабинета качество гигиены можно проверить с помощью специальных красящих растворов. Можно нанести на зубы раствор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 tooltip="Йод"/>
              </a:rPr>
              <a:t>йода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увидеть, где остался налёт.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4264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зарядкой занимается, Тот здоровья набирается! И следующим лучиком вашего здоровья становится -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Физкультура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Ребята, а теперь вы все вместе покажите, как вы тренируете мышцы своего тела.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Предложить детям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присядать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попрыгать на скакалке, отжаться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Воспитатель: Посмотрите, сколько силы стало в ваших руках (проверяют сами). Добавилось? Сразу видно, «силушка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жилушкам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огнем бежит».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8039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Воспитатель: А теперь внимательно посмотрите друг на друга, почему у соседа сверкают глаза? Почему вы все весело улыбаетесь? Какое у вас настроение?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Хорошее настроение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вот имя последнего лучика. (Открываю лучик)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Посмотрите, солнышко улыбается, радуется за вас, потому что мы нашли, куда боги спрятали наше здоровье. А вы сможете беречь его? Молодцы, я уверена в вас!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5212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 какие же продукты тогда полезны для нашего организма? (ответы детей).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8620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любого возраста необходимо давать фрукты и ягоды ежедневно. Фрукты содержат три важных питательных вещества: клетчатку, витамины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каратиноиды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(бета-каротин), которые должны присутствовать в рационе питания ребенка.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Фрукты и ягоды дети очень любят.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овощи большинство людей считают, что – это некий второстепенный продукт, который лишь изредка появляется на столе. И напрасно! Оказывается, что овощи в рационе питания детей должны присутствовать ежедневно и в больших количествах.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 всего, в овощах много клетчатки, которая прекрасно очищает желудочно-кишечный тракт и усиливает его деятельность, оказывая благотворное влияние на органы пищеварения;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9416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секрет, что большинство современных болезней вызвано неправильным питанием. К сожалению, вредные продукты - частые гости в рационе наших детей.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2954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Молочная продукция. В молоке содержатся столь необходимый организму кальций, укрепляющий кости. Кисломолочные продукты, вернее бактерии, в них содержащиеся, нормализуют работу желудочно-кишечного тракта.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9708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Вредные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вызывает тревогу - ведь основы для будущих болезней ребенка закладываются в раннем возрасте, вместе с нездоровыми привычками питания. Каких вредных продуктов следует избегать в питании ребенка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6713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Фаст-фуд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кола - праздник желудка?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вреде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фаст-фуда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детского организма говорится очень много, но многие родители не воспринимают предостережения врачей и ученых всерьез. Тем более что производители не скупятся на яркую и продуманную рекламу.  Производители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фаст-фуда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тратят огромные деньги, чтобы внушить эту замечательную мысль родителям. Употребление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фаст-фуда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окажется тесно связано в детской голове с ощущением праздника. И подросший ребенок будет стремиться сюда за радостными ощущениями вновь и вновь. Только платить за этот праздник он будет не только деньгами, но и здоровьем.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о вреде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фаст-фуда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знают почти все, то об опасности сладких газированных напитков многие родители даже не догадываются.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9026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Сладкие шипучки – это полностью химический продукт, которые содержат большое количество красителей,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подкислителей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консервантов и других вредных веществ. Колы, фанта и всевозможные лимонады очень калорийны, благодаря большому содержанию сахара или его заменителей, поэтому они в значительной степени виноваты в развитии детского ожирения и даже диабета. К тому же некоторые ученые считают, что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сахарозаменители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вызывают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гиперактивность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детей и отрицательно влияют на их умственное развитие. Стоматологи тоже говорят об опасности сладких газировок - они разрушают эмаль зубов и способствуют развитию кариеса - и виноват в этом не только сахар, но и кислоты, которые содержатся в этих напитках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246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</a:t>
            </a:r>
            <a:r>
              <a:rPr lang="ru-RU" baseline="0" dirty="0" smtClean="0"/>
              <a:t> чего же зависит здоровье человека??????????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393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Колбасы и сосиски. К сожалению, доля мяса в составе колбасных изделий ничтожна, зато там много жира и модифицированной сои. А своим цветом, вкусом и запахом колбасы обязаны исключительно химическим добавкам. Увы, колбасы и сосиски входят в список самых вредных для здоровья продуктов питания.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7932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Кетчупы и майонезы. Содержат канцерогенные синтетические транс-жиры, большое количество эмульгаторов, стабилизаторов, консервантов и вкусовых добавок.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760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Всевозможные «Сникерсы» и «Марсы». Калорийность у такого батончика – как у плитки шоколада, только горький шоколад содержит полезные для нашего организма какао и какао-масло, которые полностью осваиваются. Батончики же содержат большое количество сахара в сочетании с различными химическими веществами.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4292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Чупа-чупс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жевательные конфеты. В первую очередь эти «долгие» конфеты наносят непоправимый вред детским зубам. Но и для других органов эта смесь сахара и химических добавок не несет ничего хорошего.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5878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говорит 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и подошел к концу наше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занятие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«Здоровые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дети в здоровой семье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В заключение предложить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провести игру «Возьмемся за руки». (Все стоят в кругу,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аждый стоящий желает соседу справа что-либо и берет его: руку. Действие происходит до тех пор, пока круг не замкнется.).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ниточка не порвалась, и я надеюсь, что все мы всегда будем вместе, будем вместе бороться за здоровье наших близких, будем так же крепко дружить, поддерживать друг друга в трудную минуту. Ведь  добрые дела, дружба - это тоже здоровье.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 благодарит всех за активное участие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480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конце занятия детям предложить угоститься свежими фруктами!!!!!!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078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здоровый образ жизни?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240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84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Здоровая семья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семья, которая ведет здоровый образ жизни, в которой присутствует здоровый психологический климат, духовная культура, материальный достаток.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0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скажите, для того, чтобы силы, накопленные летом, не иссякли, чтобы весь  год хватало усердия и терпения для учебной и трудовой деятельности, что необходимо соблюдать?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(Ответы и рассуждения детей).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Совершенно верно, необходимо уметь сохранить своё здоровье.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6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Детские годы - самые важные в жизни человека. Как они пройдут, зависит от взрослых - родителей, учителей, воспитателей. Главную роль в жизни маленького человека играет семья.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Нормы поведения, характер взаимоотношений между людьми, ценностные ориентации ребенок усваивает, прежде всего, в семье. Если его любят, с ним считаются, разговаривают, играют, то он открыт для общения, энергичен, любознательный, здоров, счастлив. У него активно происходит развитие интеллекта, чувств, воли. Но, к сожалению, так бывает далеко не всегда.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Ребята, как вы думаете, от каких факторов зависит ваше здоровье и здоровье ваших родных, т.е. образно говоря – «здоровье вашей семьи»?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(Рассуждения детей).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00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Психологи установили, что самым благоприятным фактором для формирования полезных привычек является семья ребёнка. В ней он проводит значительную часть времени. Здоровый образ жизни — это радость для больших и маленьких, но для его создания необходимо соблюдение нескольких условий: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✓ создание благоприятного морального климата, что проявляется в  доброжелательности, готовности простить, понять, стремлении прийти на помощь, сделать приятное друг другу;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✓ тесная искренняя дружба детей и родителей. Общение — великая сила, которая помогает понять ход мыслей ребенка и определить склонность к негативным поступкам, чтобы вовремя предотвратить их;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✓ повышенное внимание к состоянию здоровья детей.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5951-9F0A-41CA-8709-6FD3038C6A4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427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3EB1-13F5-4B4E-8AAB-0C87261559F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D0E4-554B-4BCE-B4FB-2781F8799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314" y="0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 утрам ты закаляйся,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Водой холодной обливайся.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Будешь ты всегда здоров.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Тут не нужно лишних слов.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3571876"/>
          <a:ext cx="6977090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7090"/>
              </a:tblGrid>
              <a:tr h="21431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«ЗДОРОВЫЕ ДЕТИ В ЗДОРОВОЙ СЕМЬЕ»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286520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/>
              <a:t>Составила </a:t>
            </a:r>
          </a:p>
          <a:p>
            <a:pPr algn="ctr"/>
            <a:r>
              <a:rPr lang="ru-RU" b="0" dirty="0" smtClean="0"/>
              <a:t>Смирнова А.В.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3730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9582449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щлд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ывап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yaso_3897728158-e136231801569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37303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L3730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news_7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_9de6df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ывч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4036874_2723451920x108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ывч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357166"/>
            <a:ext cx="6286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Закаляйся, не болей,</a:t>
            </a:r>
            <a:br>
              <a:rPr lang="ru-RU" sz="3600" dirty="0" smtClean="0"/>
            </a:br>
            <a:r>
              <a:rPr lang="ru-RU" sz="3600" dirty="0" smtClean="0"/>
              <a:t>Физкультурой занимайся.</a:t>
            </a:r>
            <a:br>
              <a:rPr lang="ru-RU" sz="3600" dirty="0" smtClean="0"/>
            </a:br>
            <a:r>
              <a:rPr lang="ru-RU" sz="3600" dirty="0" smtClean="0"/>
              <a:t>За здоровье чаще пей,</a:t>
            </a:r>
            <a:br>
              <a:rPr lang="ru-RU" sz="3600" dirty="0" smtClean="0"/>
            </a:br>
            <a:r>
              <a:rPr lang="ru-RU" sz="3600" dirty="0" smtClean="0"/>
              <a:t>И от пола отжимайся.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Кушай больше витамин,</a:t>
            </a:r>
            <a:br>
              <a:rPr lang="ru-RU" sz="3600" dirty="0" smtClean="0"/>
            </a:br>
            <a:r>
              <a:rPr lang="ru-RU" sz="3600" dirty="0" smtClean="0"/>
              <a:t>Бегай, прыгай и влюбляйся.</a:t>
            </a:r>
            <a:br>
              <a:rPr lang="ru-RU" sz="3600" dirty="0" smtClean="0"/>
            </a:br>
            <a:r>
              <a:rPr lang="ru-RU" sz="3600" dirty="0" smtClean="0"/>
              <a:t>С Днём здоровья гражданин,</a:t>
            </a:r>
            <a:br>
              <a:rPr lang="ru-RU" sz="3600" dirty="0" smtClean="0"/>
            </a:br>
            <a:r>
              <a:rPr lang="ru-RU" sz="3600" dirty="0" smtClean="0"/>
              <a:t>Наливай, оздоровляйся.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14255prev425jpg10032012001751_w3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пмриотл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щло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ггшд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ывч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м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5167312" cy="4143375"/>
          </a:xfrm>
          <a:prstGeom prst="rect">
            <a:avLst/>
          </a:prstGeom>
        </p:spPr>
      </p:pic>
      <p:pic>
        <p:nvPicPr>
          <p:cNvPr id="6" name="Рисунок 5" descr="чс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448" y="0"/>
            <a:ext cx="3862552" cy="4000504"/>
          </a:xfrm>
          <a:prstGeom prst="rect">
            <a:avLst/>
          </a:prstGeom>
        </p:spPr>
      </p:pic>
      <p:pic>
        <p:nvPicPr>
          <p:cNvPr id="7" name="Рисунок 6" descr="ывап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43380"/>
            <a:ext cx="9144000" cy="2714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вас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ывч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Равнобедренный треугольник 4"/>
          <p:cNvSpPr/>
          <p:nvPr/>
        </p:nvSpPr>
        <p:spPr>
          <a:xfrm>
            <a:off x="1857356" y="1643050"/>
            <a:ext cx="4286280" cy="32147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ЗДОРОВЬЕ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7482950"/>
              </p:ext>
            </p:extLst>
          </p:nvPr>
        </p:nvGraphicFramePr>
        <p:xfrm>
          <a:off x="1214414" y="357166"/>
          <a:ext cx="2286016" cy="20002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16"/>
              </a:tblGrid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Природно- климатические</a:t>
                      </a:r>
                      <a:r>
                        <a:rPr lang="ru-RU" sz="2400" baseline="0" dirty="0" smtClean="0"/>
                        <a:t> условия и внешняя среда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72198" y="357166"/>
          <a:ext cx="2714644" cy="14106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14644"/>
              </a:tblGrid>
              <a:tr h="14106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Генетическая биология человека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2710599"/>
              </p:ext>
            </p:extLst>
          </p:nvPr>
        </p:nvGraphicFramePr>
        <p:xfrm>
          <a:off x="5796136" y="2500306"/>
          <a:ext cx="2990706" cy="15047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90706"/>
              </a:tblGrid>
              <a:tr h="15047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ЗдравоОхранение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86182" y="5286388"/>
          <a:ext cx="4238612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38612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Образ жизни, питание , условия труда,</a:t>
                      </a:r>
                      <a:r>
                        <a:rPr lang="ru-RU" sz="2400" baseline="0" dirty="0" smtClean="0"/>
                        <a:t> материально бытовые условия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rot="16200000" flipV="1">
            <a:off x="2107389" y="2464587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929190" y="1714488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357818" y="3286124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500562" y="5000636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пм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429124" cy="6858000"/>
          </a:xfrm>
        </p:spPr>
      </p:pic>
      <p:pic>
        <p:nvPicPr>
          <p:cNvPr id="5" name="Рисунок 4" descr="пр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м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 ж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т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2928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ьти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асми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ывч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0005-005-Deti-derzhatsja-za-ru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4037cdde27c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а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ывч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14546" y="500042"/>
            <a:ext cx="60007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ЗДОРОВЫЙ ОБРАЗ ЖИЗНИ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00364" y="1357298"/>
          <a:ext cx="3500462" cy="143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0462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/>
                        <a:t>ЭТО</a:t>
                      </a:r>
                      <a:endParaRPr lang="ru-RU" sz="8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4414" y="2928934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- поддержание физического здоровья,</a:t>
            </a:r>
            <a:b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- отсутствие вредных привычек,</a:t>
            </a:r>
            <a:b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- правильное питание,</a:t>
            </a:r>
            <a:b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- толерантное отношение к людям,</a:t>
            </a:r>
            <a:b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- радостное ощущение своего существования в этом мире</a:t>
            </a:r>
            <a:endParaRPr lang="ru-RU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ывч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428604"/>
            <a:ext cx="7500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Ежегодно 7 апреля по всему миру отмечается Всемирный день здоровья — праздник, утвержденный в ознаменование даты основания Всемирной Организации Здравоохранения. Уже по традиции в этот день организаторы проводят глобальные компании, которые привлекают внимание каждого небезразличного человека к какой-либо основной проблеме здравоохранения.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Основной целью организаторов мероприятия является привлечение мировых лидеров, а также общественности, к возникающим проблемам из области здравоохранения, что дает возможность проводить совместные действия, направленные на защиту здоровья и благополучия обычных людей. Ежегодно в День здоровья ВОЗ проводятся различные пропагандистские мероприятия, связанные с одной, самой актуальной проблемой здравоохранения.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ывч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p59_sem-yayetoglavno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5" y="214290"/>
            <a:ext cx="7715303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ывч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14290"/>
            <a:ext cx="764386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ывч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643191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321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1358</Words>
  <Application>Microsoft Office PowerPoint</Application>
  <PresentationFormat>Экран (4:3)</PresentationFormat>
  <Paragraphs>146</Paragraphs>
  <Slides>38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VOVAN</dc:creator>
  <cp:lastModifiedBy>VOVAN</cp:lastModifiedBy>
  <cp:revision>45</cp:revision>
  <dcterms:created xsi:type="dcterms:W3CDTF">2014-03-12T15:05:37Z</dcterms:created>
  <dcterms:modified xsi:type="dcterms:W3CDTF">2014-04-07T16:37:57Z</dcterms:modified>
</cp:coreProperties>
</file>