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4" r:id="rId4"/>
    <p:sldId id="286" r:id="rId5"/>
    <p:sldId id="287" r:id="rId6"/>
    <p:sldId id="266" r:id="rId7"/>
    <p:sldId id="288" r:id="rId8"/>
    <p:sldId id="28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  3. В свободное время ты </a:t>
            </a:r>
            <a:r>
              <a:rPr lang="ru-RU" sz="2800" dirty="0" smtClean="0"/>
              <a:t>предпочитаешь …?</a:t>
            </a:r>
            <a:endParaRPr lang="ru-RU" sz="2800" dirty="0"/>
          </a:p>
        </c:rich>
      </c:tx>
      <c:layout>
        <c:manualLayout>
          <c:xMode val="edge"/>
          <c:yMode val="edge"/>
          <c:x val="0.2152237188292210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читать книги</c:v>
                </c:pt>
                <c:pt idx="1">
                  <c:v>играть в компьютер</c:v>
                </c:pt>
                <c:pt idx="2">
                  <c:v>смотреть TV</c:v>
                </c:pt>
                <c:pt idx="3">
                  <c:v>играть с друзьями</c:v>
                </c:pt>
                <c:pt idx="4">
                  <c:v>ходить в кино</c:v>
                </c:pt>
                <c:pt idx="5">
                  <c:v>заниматься спортом</c:v>
                </c:pt>
                <c:pt idx="6">
                  <c:v>общаться с родными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28</c:v>
                </c:pt>
                <c:pt idx="2">
                  <c:v>16</c:v>
                </c:pt>
                <c:pt idx="3">
                  <c:v>22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01275882181358"/>
          <c:y val="0.24671405906166372"/>
          <c:w val="0.23107423038854269"/>
          <c:h val="0.6844497784846517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научно-познавательная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художественная по программе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детская лит-ра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журналы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49376"/>
        <c:axId val="23750912"/>
        <c:axId val="0"/>
      </c:bar3DChart>
      <c:catAx>
        <c:axId val="23749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750912"/>
        <c:crosses val="autoZero"/>
        <c:auto val="1"/>
        <c:lblAlgn val="ctr"/>
        <c:lblOffset val="100"/>
        <c:noMultiLvlLbl val="0"/>
      </c:catAx>
      <c:valAx>
        <c:axId val="23750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749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2097906" y="3370831"/>
            <a:ext cx="5402768" cy="172518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Автор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Махинина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Екатерина, 4 «В» класс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Научный руководитель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   Давыдова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Елена Ивановна,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учитель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начальных классов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МБОУСОШ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№12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793584" y="1942994"/>
            <a:ext cx="5911427" cy="1203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dirty="0">
                <a:solidFill>
                  <a:srgbClr val="C00000"/>
                </a:solidFill>
              </a:rPr>
              <a:t>«Отношение современных школьников к чтению» </a:t>
            </a:r>
            <a:r>
              <a:rPr lang="ru-RU" sz="6000" b="1" i="1" dirty="0">
                <a:solidFill>
                  <a:srgbClr val="C00000"/>
                </a:solidFill>
              </a:rPr>
              <a:t/>
            </a:r>
            <a:br>
              <a:rPr lang="ru-RU" sz="6000" b="1" i="1" dirty="0">
                <a:solidFill>
                  <a:srgbClr val="C00000"/>
                </a:solidFill>
              </a:rPr>
            </a:b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722682"/>
              </p:ext>
            </p:extLst>
          </p:nvPr>
        </p:nvGraphicFramePr>
        <p:xfrm>
          <a:off x="1691680" y="836712"/>
          <a:ext cx="5862637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3" imgW="5864860" imgH="3773751" progId="Excel.Chart.8">
                  <p:embed/>
                </p:oleObj>
              </mc:Choice>
              <mc:Fallback>
                <p:oleObj r:id="rId3" imgW="5864860" imgH="3773751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836712"/>
                        <a:ext cx="5862637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2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910702"/>
              </p:ext>
            </p:extLst>
          </p:nvPr>
        </p:nvGraphicFramePr>
        <p:xfrm>
          <a:off x="1691680" y="548680"/>
          <a:ext cx="5472608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3" imgW="5968501" imgH="4395597" progId="Excel.Chart.8">
                  <p:embed/>
                </p:oleObj>
              </mc:Choice>
              <mc:Fallback>
                <p:oleObj r:id="rId3" imgW="5968501" imgH="439559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48680"/>
                        <a:ext cx="5472608" cy="4176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1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21387671"/>
              </p:ext>
            </p:extLst>
          </p:nvPr>
        </p:nvGraphicFramePr>
        <p:xfrm>
          <a:off x="1331640" y="476672"/>
          <a:ext cx="61206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1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837364"/>
              </p:ext>
            </p:extLst>
          </p:nvPr>
        </p:nvGraphicFramePr>
        <p:xfrm>
          <a:off x="1547664" y="836712"/>
          <a:ext cx="6294438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3" imgW="6297714" imgH="3846909" progId="Excel.Chart.8">
                  <p:embed/>
                </p:oleObj>
              </mc:Choice>
              <mc:Fallback>
                <p:oleObj r:id="rId3" imgW="6297714" imgH="384690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836712"/>
                        <a:ext cx="6294438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5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557340"/>
              </p:ext>
            </p:extLst>
          </p:nvPr>
        </p:nvGraphicFramePr>
        <p:xfrm>
          <a:off x="1475656" y="548680"/>
          <a:ext cx="612068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6364776" imgH="4346825" progId="Excel.Chart.8">
                  <p:embed/>
                </p:oleObj>
              </mc:Choice>
              <mc:Fallback>
                <p:oleObj r:id="rId3" imgW="6364776" imgH="4346825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6120680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7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209321"/>
              </p:ext>
            </p:extLst>
          </p:nvPr>
        </p:nvGraphicFramePr>
        <p:xfrm>
          <a:off x="1547664" y="734988"/>
          <a:ext cx="6726238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3" imgW="6730567" imgH="4493141" progId="Excel.Chart.8">
                  <p:embed/>
                </p:oleObj>
              </mc:Choice>
              <mc:Fallback>
                <p:oleObj r:id="rId3" imgW="6730567" imgH="4493141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734988"/>
                        <a:ext cx="6726238" cy="449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3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574985"/>
              </p:ext>
            </p:extLst>
          </p:nvPr>
        </p:nvGraphicFramePr>
        <p:xfrm>
          <a:off x="1619672" y="980728"/>
          <a:ext cx="6257925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3" imgW="6255038" imgH="3816427" progId="Excel.Chart.8">
                  <p:embed/>
                </p:oleObj>
              </mc:Choice>
              <mc:Fallback>
                <p:oleObj r:id="rId3" imgW="6255038" imgH="381642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80728"/>
                        <a:ext cx="6257925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3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23942"/>
              </p:ext>
            </p:extLst>
          </p:nvPr>
        </p:nvGraphicFramePr>
        <p:xfrm>
          <a:off x="1547664" y="404664"/>
          <a:ext cx="6977063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3" imgW="6974428" imgH="4535817" progId="Excel.Chart.8">
                  <p:embed/>
                </p:oleObj>
              </mc:Choice>
              <mc:Fallback>
                <p:oleObj r:id="rId3" imgW="6974428" imgH="453581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4664"/>
                        <a:ext cx="6977063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4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68477"/>
              </p:ext>
            </p:extLst>
          </p:nvPr>
        </p:nvGraphicFramePr>
        <p:xfrm>
          <a:off x="1331640" y="476672"/>
          <a:ext cx="7013575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3" imgW="7017104" imgH="4566300" progId="Excel.Chart.8">
                  <p:embed/>
                </p:oleObj>
              </mc:Choice>
              <mc:Fallback>
                <p:oleObj r:id="rId3" imgW="7017104" imgH="456630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76672"/>
                        <a:ext cx="7013575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7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918893"/>
              </p:ext>
            </p:extLst>
          </p:nvPr>
        </p:nvGraphicFramePr>
        <p:xfrm>
          <a:off x="1259632" y="908720"/>
          <a:ext cx="6908800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3" imgW="6907367" imgH="4145639" progId="Excel.Chart.8">
                  <p:embed/>
                </p:oleObj>
              </mc:Choice>
              <mc:Fallback>
                <p:oleObj r:id="rId3" imgW="6907367" imgH="414563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08720"/>
                        <a:ext cx="6908800" cy="414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3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157592" cy="432048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2200" b="1" i="1" dirty="0">
                <a:solidFill>
                  <a:srgbClr val="002060"/>
                </a:solidFill>
                <a:latin typeface="+mn-lt"/>
              </a:rPr>
              <a:t>современном мире технологий и Интернета вопрос детского чтения особенно актуален. </a:t>
            </a:r>
            <a:br>
              <a:rPr lang="ru-RU" sz="2200" b="1" i="1" dirty="0">
                <a:solidFill>
                  <a:srgbClr val="002060"/>
                </a:solidFill>
                <a:latin typeface="+mn-lt"/>
              </a:rPr>
            </a:br>
            <a:r>
              <a:rPr lang="ru-RU" sz="2200" b="1" i="1" dirty="0">
                <a:solidFill>
                  <a:srgbClr val="002060"/>
                </a:solidFill>
                <a:latin typeface="+mn-lt"/>
              </a:rPr>
              <a:t>    Согласно статистике, в последние годы наблюдается активное падение интереса к чтению, как среди взрослых, так и среди детей.</a:t>
            </a:r>
            <a:br>
              <a:rPr lang="ru-RU" sz="2200" b="1" i="1" dirty="0">
                <a:solidFill>
                  <a:srgbClr val="002060"/>
                </a:solidFill>
                <a:latin typeface="+mn-lt"/>
              </a:rPr>
            </a:br>
            <a:r>
              <a:rPr lang="ru-RU" sz="2200" b="1" i="1" dirty="0">
                <a:solidFill>
                  <a:srgbClr val="002060"/>
                </a:solidFill>
                <a:latin typeface="+mn-lt"/>
              </a:rPr>
              <a:t>    Россияне уже давно не самая читающая нация в мире.  В последнее время мы все чаще слышим высказывание:</a:t>
            </a:r>
            <a:br>
              <a:rPr lang="ru-RU" sz="2200" b="1" i="1" dirty="0">
                <a:solidFill>
                  <a:srgbClr val="002060"/>
                </a:solidFill>
                <a:latin typeface="+mn-lt"/>
              </a:rPr>
            </a:br>
            <a:r>
              <a:rPr lang="ru-RU" sz="2200" b="1" i="1" dirty="0">
                <a:solidFill>
                  <a:srgbClr val="C00000"/>
                </a:solidFill>
                <a:latin typeface="+mn-lt"/>
              </a:rPr>
              <a:t>   «Дети стали меньше читать». </a:t>
            </a:r>
            <a:r>
              <a:rPr lang="ru-RU" sz="2200" b="1" i="1" dirty="0">
                <a:solidFill>
                  <a:srgbClr val="C00000"/>
                </a:solidFill>
              </a:rPr>
              <a:t/>
            </a:r>
            <a:br>
              <a:rPr lang="ru-RU" sz="2200" b="1" i="1" dirty="0">
                <a:solidFill>
                  <a:srgbClr val="C00000"/>
                </a:solidFill>
              </a:rPr>
            </a:br>
            <a:r>
              <a:rPr lang="ru-RU" sz="2200" i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Актуальность исследования: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009358"/>
              </p:ext>
            </p:extLst>
          </p:nvPr>
        </p:nvGraphicFramePr>
        <p:xfrm>
          <a:off x="1475656" y="692696"/>
          <a:ext cx="708660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r:id="rId3" imgW="7090262" imgH="4346825" progId="Excel.Chart.8">
                  <p:embed/>
                </p:oleObj>
              </mc:Choice>
              <mc:Fallback>
                <p:oleObj r:id="rId3" imgW="7090262" imgH="4346825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92696"/>
                        <a:ext cx="708660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8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</a:rPr>
              <a:t>Сравнительный анализ посещения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городской </a:t>
            </a:r>
            <a:r>
              <a:rPr lang="ru-RU" altLang="ru-RU" sz="2000" b="1" dirty="0">
                <a:solidFill>
                  <a:srgbClr val="C00000"/>
                </a:solidFill>
              </a:rPr>
              <a:t>библиотеки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обучающимися </a:t>
            </a:r>
            <a:r>
              <a:rPr lang="ru-RU" altLang="ru-RU" sz="2000" b="1" dirty="0">
                <a:solidFill>
                  <a:srgbClr val="C00000"/>
                </a:solidFill>
              </a:rPr>
              <a:t>нашего класса с 1-го по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4-й </a:t>
            </a:r>
            <a:r>
              <a:rPr lang="ru-RU" altLang="ru-RU" sz="2000" b="1" dirty="0">
                <a:solidFill>
                  <a:srgbClr val="C00000"/>
                </a:solidFill>
              </a:rPr>
              <a:t>год обучения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</a:rPr>
              <a:t>Интересы и предпочтения в тематике книг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76429011"/>
              </p:ext>
            </p:extLst>
          </p:nvPr>
        </p:nvGraphicFramePr>
        <p:xfrm>
          <a:off x="1187624" y="1484784"/>
          <a:ext cx="6840760" cy="35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В целом интерес детей к чтению снизился, упал его престиж. Детское чтение стало информационным,  чтение по школьной программе стало преобладать над досуговым. И это, прежде всего, связано с развитием новых информационных технологий  (Интернет) представляющих альтернативу чтению.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376264"/>
          </a:xfrm>
        </p:spPr>
        <p:txBody>
          <a:bodyPr>
            <a:normAutofit/>
          </a:bodyPr>
          <a:lstStyle/>
          <a:p>
            <a:r>
              <a:rPr lang="ru-RU" altLang="ru-RU" sz="3100" b="1" dirty="0" smtClean="0">
                <a:solidFill>
                  <a:srgbClr val="8E1A86"/>
                </a:solidFill>
              </a:rPr>
              <a:t> </a:t>
            </a:r>
            <a:r>
              <a:rPr lang="ru-RU" altLang="ru-RU" b="1" dirty="0">
                <a:solidFill>
                  <a:srgbClr val="8E1A86"/>
                </a:solidFill>
              </a:rPr>
              <a:t/>
            </a:r>
            <a:br>
              <a:rPr lang="ru-RU" altLang="ru-RU" b="1" dirty="0">
                <a:solidFill>
                  <a:srgbClr val="8E1A86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>С</a:t>
            </a:r>
            <a:r>
              <a:rPr lang="ru-RU" altLang="ru-RU" b="1" dirty="0" smtClean="0">
                <a:solidFill>
                  <a:srgbClr val="C00000"/>
                </a:solidFill>
              </a:rPr>
              <a:t>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7643192" cy="29523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/>
              <a:t> </a:t>
            </a:r>
            <a:endParaRPr lang="ru-RU" altLang="ru-RU" b="1" dirty="0">
              <a:solidFill>
                <a:srgbClr val="8E1A8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0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75903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</a:rPr>
              <a:t>Тихомирова. Детское чтение: тенденции и противоречия. (</a:t>
            </a:r>
            <a:r>
              <a:rPr lang="ru-RU" altLang="ru-RU" sz="2000" dirty="0" err="1">
                <a:solidFill>
                  <a:srgbClr val="002060"/>
                </a:solidFill>
              </a:rPr>
              <a:t>шк</a:t>
            </a:r>
            <a:r>
              <a:rPr lang="ru-RU" altLang="ru-RU" sz="2000" dirty="0">
                <a:solidFill>
                  <a:srgbClr val="002060"/>
                </a:solidFill>
              </a:rPr>
              <a:t>. Библиотека 2008г. №3 с.62-66)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</a:rPr>
              <a:t>Соловьева А. «Что читают дети?» , </a:t>
            </a:r>
            <a:r>
              <a:rPr lang="en-US" altLang="ru-RU" sz="2000" dirty="0">
                <a:solidFill>
                  <a:srgbClr val="002060"/>
                </a:solidFill>
              </a:rPr>
              <a:t>V</a:t>
            </a:r>
            <a:r>
              <a:rPr lang="ru-RU" altLang="ru-RU" sz="2000" dirty="0">
                <a:solidFill>
                  <a:srgbClr val="002060"/>
                </a:solidFill>
              </a:rPr>
              <a:t> Масловские чтения , </a:t>
            </a:r>
            <a:r>
              <a:rPr lang="ru-RU" altLang="ru-RU" sz="2000" dirty="0" err="1">
                <a:solidFill>
                  <a:srgbClr val="002060"/>
                </a:solidFill>
              </a:rPr>
              <a:t>Сб.научных</a:t>
            </a:r>
            <a:r>
              <a:rPr lang="ru-RU" altLang="ru-RU" sz="2000" dirty="0">
                <a:solidFill>
                  <a:srgbClr val="002060"/>
                </a:solidFill>
              </a:rPr>
              <a:t> статей </a:t>
            </a:r>
            <a:r>
              <a:rPr lang="ru-RU" altLang="ru-RU" sz="2000" dirty="0" err="1">
                <a:solidFill>
                  <a:srgbClr val="002060"/>
                </a:solidFill>
              </a:rPr>
              <a:t>мурм-ск</a:t>
            </a:r>
            <a:r>
              <a:rPr lang="ru-RU" altLang="ru-RU" sz="2000" dirty="0">
                <a:solidFill>
                  <a:srgbClr val="002060"/>
                </a:solidFill>
              </a:rPr>
              <a:t> МГПУ, 2007; с.167-172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dirty="0" err="1">
                <a:solidFill>
                  <a:srgbClr val="002060"/>
                </a:solidFill>
              </a:rPr>
              <a:t>Камардина</a:t>
            </a:r>
            <a:r>
              <a:rPr lang="ru-RU" altLang="ru-RU" sz="2000" dirty="0">
                <a:solidFill>
                  <a:srgbClr val="002060"/>
                </a:solidFill>
              </a:rPr>
              <a:t>. Страна читателей. Студенческий меридиан (2007г. №5 с.15-17)</a:t>
            </a:r>
          </a:p>
          <a:p>
            <a:endParaRPr lang="ru-RU" altLang="ru-RU" sz="1600" dirty="0">
              <a:solidFill>
                <a:srgbClr val="FF9900"/>
              </a:solidFill>
            </a:endParaRPr>
          </a:p>
          <a:p>
            <a:endParaRPr lang="ru-RU" altLang="ru-RU" sz="1600" dirty="0">
              <a:solidFill>
                <a:srgbClr val="FF9900"/>
              </a:solidFill>
            </a:endParaRPr>
          </a:p>
          <a:p>
            <a:r>
              <a:rPr lang="ru-RU" altLang="ru-RU" sz="2000" dirty="0">
                <a:solidFill>
                  <a:srgbClr val="C00000"/>
                </a:solidFill>
              </a:rPr>
              <a:t>Интернет-сайты :</a:t>
            </a:r>
          </a:p>
          <a:p>
            <a:r>
              <a:rPr lang="ru-RU" altLang="ru-RU" sz="2000" u="sng" dirty="0">
                <a:solidFill>
                  <a:srgbClr val="002060"/>
                </a:solidFill>
              </a:rPr>
              <a:t>student.km.ru</a:t>
            </a:r>
          </a:p>
          <a:p>
            <a:r>
              <a:rPr lang="ru-RU" altLang="ru-RU" sz="2000" u="sng" dirty="0">
                <a:solidFill>
                  <a:srgbClr val="002060"/>
                </a:solidFill>
              </a:rPr>
              <a:t>ipk.admin.tstu.ru</a:t>
            </a:r>
          </a:p>
          <a:p>
            <a:r>
              <a:rPr lang="ru-RU" altLang="ru-RU" sz="2000" u="sng" dirty="0">
                <a:solidFill>
                  <a:srgbClr val="002060"/>
                </a:solidFill>
              </a:rPr>
              <a:t>www.polemics.ru</a:t>
            </a:r>
          </a:p>
          <a:p>
            <a:pPr algn="ctr"/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altLang="ru-RU" sz="2800" b="1" i="1" dirty="0">
                <a:solidFill>
                  <a:srgbClr val="C00000"/>
                </a:solidFill>
              </a:rPr>
              <a:t>Использованная литература: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: 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исследовать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отношение детей к чтению,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через изучение   факторов, влияющих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на интерес к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чтению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590" y="155679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Основные задачи: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200" dirty="0"/>
              <a:t>-</a:t>
            </a:r>
            <a:r>
              <a:rPr lang="ru-RU" sz="2000" b="1" dirty="0">
                <a:solidFill>
                  <a:srgbClr val="C00000"/>
                </a:solidFill>
              </a:rPr>
              <a:t>показать</a:t>
            </a:r>
            <a:r>
              <a:rPr lang="ru-RU" b="1" dirty="0">
                <a:solidFill>
                  <a:srgbClr val="002060"/>
                </a:solidFill>
              </a:rPr>
              <a:t> важную роль чтения в жизни человека;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сопоставить</a:t>
            </a:r>
            <a:r>
              <a:rPr lang="ru-RU" b="1" dirty="0">
                <a:solidFill>
                  <a:srgbClr val="002060"/>
                </a:solidFill>
              </a:rPr>
              <a:t> данные результатов различных исследований, опубликованных в периодической печати с результатами исследования, проведенными среди обучающихся 4-х классов, произвести сравнительный анализ;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разработать</a:t>
            </a:r>
            <a:r>
              <a:rPr lang="ru-RU" b="1" dirty="0">
                <a:solidFill>
                  <a:srgbClr val="002060"/>
                </a:solidFill>
              </a:rPr>
              <a:t> тесты и провести их анализ;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выяснить</a:t>
            </a:r>
            <a:r>
              <a:rPr lang="ru-RU" b="1" dirty="0">
                <a:solidFill>
                  <a:srgbClr val="002060"/>
                </a:solidFill>
              </a:rPr>
              <a:t> отношение детей к чтению, выявить факторы, влияющие на уровень чтения у детей младших классов 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исследовать</a:t>
            </a:r>
            <a:r>
              <a:rPr lang="ru-RU" b="1" dirty="0">
                <a:solidFill>
                  <a:srgbClr val="002060"/>
                </a:solidFill>
              </a:rPr>
              <a:t> интересы и приоритеты ребенка по данному вопросу;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C00000"/>
                </a:solidFill>
              </a:rPr>
              <a:t>обобщить</a:t>
            </a:r>
            <a:r>
              <a:rPr lang="ru-RU" b="1" dirty="0">
                <a:solidFill>
                  <a:srgbClr val="002060"/>
                </a:solidFill>
              </a:rPr>
              <a:t> полученные результаты и сделать выводы;</a:t>
            </a:r>
            <a:r>
              <a:rPr lang="ru-RU" altLang="ru-RU" sz="2000" b="1" dirty="0">
                <a:solidFill>
                  <a:srgbClr val="E46C0A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E46C0A"/>
                </a:solidFill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1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Объект </a:t>
            </a:r>
            <a:r>
              <a:rPr lang="ru-RU" sz="2800" b="1" dirty="0">
                <a:solidFill>
                  <a:srgbClr val="C00000"/>
                </a:solidFill>
              </a:rPr>
              <a:t>исследования</a:t>
            </a:r>
            <a:r>
              <a:rPr lang="ru-RU" sz="2800" dirty="0"/>
              <a:t>:      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обучающиеся </a:t>
            </a:r>
            <a:r>
              <a:rPr lang="ru-RU" sz="2800" b="1" i="1" dirty="0">
                <a:solidFill>
                  <a:srgbClr val="002060"/>
                </a:solidFill>
              </a:rPr>
              <a:t>младших классов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Предмет </a:t>
            </a:r>
            <a:r>
              <a:rPr lang="ru-RU" sz="2800" b="1" dirty="0">
                <a:solidFill>
                  <a:srgbClr val="C00000"/>
                </a:solidFill>
              </a:rPr>
              <a:t>исследования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  <a:r>
              <a:rPr lang="ru-RU" sz="2800" dirty="0"/>
              <a:t>   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детское </a:t>
            </a:r>
            <a:r>
              <a:rPr lang="ru-RU" sz="2800" b="1" i="1" dirty="0">
                <a:solidFill>
                  <a:srgbClr val="002060"/>
                </a:solidFill>
              </a:rPr>
              <a:t>чтение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Методы изучения: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Частично-поисковый </a:t>
            </a:r>
            <a:r>
              <a:rPr lang="ru-RU" sz="2800" dirty="0">
                <a:solidFill>
                  <a:srgbClr val="002060"/>
                </a:solidFill>
              </a:rPr>
              <a:t>(сбор информации, работа с архивным материалом, поиск литературы по теме).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Метод социологического опроса </a:t>
            </a:r>
            <a:r>
              <a:rPr lang="ru-RU" sz="2800" dirty="0">
                <a:solidFill>
                  <a:srgbClr val="002060"/>
                </a:solidFill>
              </a:rPr>
              <a:t>(анкетирование).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Метод анализа </a:t>
            </a:r>
            <a:r>
              <a:rPr lang="ru-RU" sz="2800" dirty="0">
                <a:solidFill>
                  <a:srgbClr val="002060"/>
                </a:solidFill>
              </a:rPr>
              <a:t>(обработка анкет, сопоставление данных).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Аналитический метод </a:t>
            </a:r>
            <a:r>
              <a:rPr lang="ru-RU" sz="2800" dirty="0">
                <a:solidFill>
                  <a:srgbClr val="002060"/>
                </a:solidFill>
              </a:rPr>
              <a:t>( выводы).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posto_ivana_fedorova_1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0177" y="260648"/>
            <a:ext cx="4126711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60648"/>
            <a:ext cx="4038600" cy="45365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altLang="ru-RU" b="1" i="1" dirty="0">
                <a:solidFill>
                  <a:srgbClr val="002060"/>
                </a:solidFill>
              </a:rPr>
              <a:t>Чтение детей и подростков имеет богатую историю. Распространение книжного учения на всей Руси было связано с принятием христианства. </a:t>
            </a:r>
            <a:r>
              <a:rPr lang="ru-RU" altLang="ru-RU" b="1" i="1" u="sng" dirty="0">
                <a:solidFill>
                  <a:srgbClr val="C00000"/>
                </a:solidFill>
              </a:rPr>
              <a:t>Князь Владимир</a:t>
            </a:r>
            <a:r>
              <a:rPr lang="ru-RU" altLang="ru-RU" b="1" i="1" dirty="0">
                <a:solidFill>
                  <a:srgbClr val="C00000"/>
                </a:solidFill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</a:rPr>
              <a:t>«повелел учить писанию греческому и славянскому» своих сыновей и детей боярских, а также «и у простых людей отроков повелел брать для учения книжного». Чтению в Киевской Руси обучали детей с 6-7 лет.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8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45365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Вплоть до XV века</a:t>
            </a:r>
            <a:r>
              <a:rPr lang="ru-RU" altLang="ru-RU" b="1" i="1" dirty="0">
                <a:solidFill>
                  <a:srgbClr val="C00000"/>
                </a:solidFill>
              </a:rPr>
              <a:t>, </a:t>
            </a:r>
            <a:r>
              <a:rPr lang="ru-RU" altLang="ru-RU" b="1" i="1" dirty="0">
                <a:solidFill>
                  <a:srgbClr val="002060"/>
                </a:solidFill>
              </a:rPr>
              <a:t>когда на Руси появились книги, специально предназначенные для детского чтения, дети и подростки читали то же, что и взрослые: поучения, жития святых, летописные сказания и легенды.</a:t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> С развитием книгопечатания стала развиваться детская литература. В послесловии к своей первой книге «Азбука»(1564) </a:t>
            </a:r>
            <a:r>
              <a:rPr lang="ru-RU" altLang="ru-RU" b="1" i="1" u="sng" dirty="0">
                <a:solidFill>
                  <a:srgbClr val="FF0000"/>
                </a:solidFill>
              </a:rPr>
              <a:t>Иван Федоров</a:t>
            </a:r>
            <a:r>
              <a:rPr lang="ru-RU" altLang="ru-RU" b="1" i="1" dirty="0">
                <a:solidFill>
                  <a:srgbClr val="FF0000"/>
                </a:solidFill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</a:rPr>
              <a:t>пишет, что она составлена «ради скорого младенческого научения».</a:t>
            </a:r>
            <a:r>
              <a:rPr lang="ru-RU" altLang="ru-RU" sz="2400" b="1" i="1" dirty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Picture 13" descr="180px-Памятник_Ивану_Федорову_в_Москв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228600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16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84984"/>
            <a:ext cx="2037729" cy="28514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Изучение читателей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474840" cy="468052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000" b="1" dirty="0">
                <a:solidFill>
                  <a:srgbClr val="FF0000"/>
                </a:solidFill>
              </a:rPr>
              <a:t>В </a:t>
            </a:r>
            <a:r>
              <a:rPr lang="ru-RU" altLang="ru-RU" b="1" u="sng" dirty="0">
                <a:solidFill>
                  <a:srgbClr val="FF0000"/>
                </a:solidFill>
              </a:rPr>
              <a:t>XIX веке</a:t>
            </a:r>
            <a:r>
              <a:rPr lang="ru-RU" altLang="ru-RU" b="1" dirty="0">
                <a:solidFill>
                  <a:srgbClr val="FF0000"/>
                </a:solidFill>
              </a:rPr>
              <a:t>, </a:t>
            </a:r>
            <a:r>
              <a:rPr lang="ru-RU" altLang="ru-RU" b="1" i="1" dirty="0">
                <a:solidFill>
                  <a:srgbClr val="002060"/>
                </a:solidFill>
              </a:rPr>
              <a:t>началось планомерное изучение читателей – детей и подростков </a:t>
            </a:r>
          </a:p>
          <a:p>
            <a:pPr algn="just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Исследование чтения и изучение читателей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</a:rPr>
              <a:t>широко проводилось в нашей стране </a:t>
            </a:r>
            <a:r>
              <a:rPr lang="ru-RU" altLang="ru-RU" b="1" i="1" u="sng" dirty="0">
                <a:solidFill>
                  <a:srgbClr val="002060"/>
                </a:solidFill>
              </a:rPr>
              <a:t>в советское время</a:t>
            </a:r>
            <a:r>
              <a:rPr lang="ru-RU" altLang="ru-RU" b="1" i="1" dirty="0">
                <a:solidFill>
                  <a:srgbClr val="002060"/>
                </a:solidFill>
              </a:rPr>
              <a:t>. В конце 1950-х – начале 1960-х гг. Ленинградским институтом культуры и Государственной библиотекой СССР </a:t>
            </a:r>
            <a:r>
              <a:rPr lang="ru-RU" altLang="ru-RU" b="1" i="1" dirty="0" smtClean="0">
                <a:solidFill>
                  <a:srgbClr val="002060"/>
                </a:solidFill>
              </a:rPr>
              <a:t>проводилось </a:t>
            </a:r>
            <a:r>
              <a:rPr lang="ru-RU" altLang="ru-RU" b="1" i="1" dirty="0">
                <a:solidFill>
                  <a:srgbClr val="002060"/>
                </a:solidFill>
              </a:rPr>
              <a:t>анкетирование учащихся, которое позволило судить о личных и общественных интересах юных читателей.</a:t>
            </a:r>
          </a:p>
          <a:p>
            <a:pPr algn="just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b="1" i="1" dirty="0">
                <a:solidFill>
                  <a:srgbClr val="002060"/>
                </a:solidFill>
              </a:rPr>
              <a:t>С 1965 г. Ленинградским институтом культуры была начата работа по </a:t>
            </a:r>
            <a:r>
              <a:rPr lang="ru-RU" altLang="ru-RU" b="1" dirty="0">
                <a:solidFill>
                  <a:srgbClr val="FF0000"/>
                </a:solidFill>
              </a:rPr>
              <a:t>систематическому изучению </a:t>
            </a:r>
            <a:r>
              <a:rPr lang="ru-RU" altLang="ru-RU" b="1" i="1" dirty="0">
                <a:solidFill>
                  <a:srgbClr val="002060"/>
                </a:solidFill>
              </a:rPr>
              <a:t>читателей-школьников не только в Ленинграде, но и в других регионах страны, что позволило получить достаточно объективные результаты. </a:t>
            </a:r>
            <a:endParaRPr lang="ru-RU" altLang="ru-RU" sz="2000" b="1" i="1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000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000" dirty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0" descr="ind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55491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cs typeface="Times New Roman" pitchFamily="18" charset="0"/>
              </a:rPr>
              <a:t>Ученикам была предложена анкета, состоящая из 11 вопросов:</a:t>
            </a:r>
            <a:r>
              <a:rPr lang="ru-RU" altLang="ru-RU" b="1" dirty="0">
                <a:solidFill>
                  <a:srgbClr val="00B050"/>
                </a:solidFill>
              </a:rPr>
              <a:t/>
            </a:r>
            <a:br>
              <a:rPr lang="ru-RU" alt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038600" cy="5073427"/>
          </a:xfrm>
        </p:spPr>
        <p:txBody>
          <a:bodyPr>
            <a:normAutofit fontScale="55000" lnSpcReduction="20000"/>
          </a:bodyPr>
          <a:lstStyle/>
          <a:p>
            <a:pPr marL="381000" indent="-381000">
              <a:lnSpc>
                <a:spcPct val="80000"/>
              </a:lnSpc>
              <a:defRPr/>
            </a:pPr>
            <a:endParaRPr lang="ru-RU" sz="2500" b="1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C00000"/>
                </a:solidFill>
              </a:rPr>
              <a:t>1. Любишь ли ты читать книги?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</a:t>
            </a:r>
            <a:r>
              <a:rPr lang="ru-RU" sz="2500" b="1" dirty="0" smtClean="0">
                <a:solidFill>
                  <a:srgbClr val="002060"/>
                </a:solidFill>
              </a:rPr>
              <a:t>да       -нет      -</a:t>
            </a:r>
            <a:r>
              <a:rPr lang="ru-RU" sz="2500" b="1" dirty="0">
                <a:solidFill>
                  <a:srgbClr val="002060"/>
                </a:solidFill>
              </a:rPr>
              <a:t>не очень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2</a:t>
            </a:r>
            <a:r>
              <a:rPr lang="ru-RU" sz="2500" b="1" dirty="0">
                <a:solidFill>
                  <a:srgbClr val="C00000"/>
                </a:solidFill>
              </a:rPr>
              <a:t>. Что ты больше любишь читать?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-книги	            -газеты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-журналы	            -новости Интернета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3</a:t>
            </a:r>
            <a:r>
              <a:rPr lang="ru-RU" sz="2500" b="1" dirty="0">
                <a:solidFill>
                  <a:srgbClr val="C00000"/>
                </a:solidFill>
              </a:rPr>
              <a:t>. В свободное время ты предпочитаешь: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-читать книги	-играть в компьютер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-смотреть</a:t>
            </a:r>
            <a:r>
              <a:rPr lang="en-US" sz="2500" b="1" dirty="0">
                <a:solidFill>
                  <a:srgbClr val="002060"/>
                </a:solidFill>
              </a:rPr>
              <a:t>TV</a:t>
            </a:r>
            <a:r>
              <a:rPr lang="ru-RU" sz="2500" b="1" dirty="0">
                <a:solidFill>
                  <a:srgbClr val="002060"/>
                </a:solidFill>
              </a:rPr>
              <a:t>	-играть с друзьями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-ходить в кино	-заниматься спортом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-общаться с родными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4</a:t>
            </a:r>
            <a:r>
              <a:rPr lang="ru-RU" sz="2500" b="1" dirty="0">
                <a:solidFill>
                  <a:srgbClr val="C00000"/>
                </a:solidFill>
              </a:rPr>
              <a:t>. Есть ли у тебя время для чтения?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/>
              <a:t>-</a:t>
            </a:r>
            <a:r>
              <a:rPr lang="ru-RU" sz="2500" b="1" dirty="0" smtClean="0">
                <a:solidFill>
                  <a:srgbClr val="002060"/>
                </a:solidFill>
              </a:rPr>
              <a:t>да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-нет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-</a:t>
            </a:r>
            <a:r>
              <a:rPr lang="ru-RU" sz="2500" b="1" dirty="0">
                <a:solidFill>
                  <a:srgbClr val="002060"/>
                </a:solidFill>
              </a:rPr>
              <a:t>иногда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5</a:t>
            </a:r>
            <a:r>
              <a:rPr lang="ru-RU" sz="2500" b="1" dirty="0">
                <a:solidFill>
                  <a:srgbClr val="C00000"/>
                </a:solidFill>
              </a:rPr>
              <a:t>. Когда ты читаешь книги?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-на каникулах	-вечером перед сном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-в отпуске		-в выходные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-в свободное время	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6. Что вызывает у тебя интерес к прочтению книги?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 smtClean="0">
                <a:solidFill>
                  <a:srgbClr val="002060"/>
                </a:solidFill>
              </a:rPr>
              <a:t>-</a:t>
            </a:r>
            <a:r>
              <a:rPr lang="ru-RU" sz="2500" b="1" dirty="0">
                <a:solidFill>
                  <a:srgbClr val="002060"/>
                </a:solidFill>
              </a:rPr>
              <a:t>рассказ друга, одноклассника, ровесника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-совет родителей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500" b="1" dirty="0">
                <a:solidFill>
                  <a:srgbClr val="002060"/>
                </a:solidFill>
              </a:rPr>
              <a:t>-просмотр фильма, снятого по мотивам книги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176464" cy="536145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7. Читают ли тебе родители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-да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нет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-иногда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8</a:t>
            </a:r>
            <a:r>
              <a:rPr lang="ru-RU" b="1" dirty="0">
                <a:solidFill>
                  <a:srgbClr val="C00000"/>
                </a:solidFill>
              </a:rPr>
              <a:t>. Берешь ли ты книги в библиотеке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/>
              <a:t>-</a:t>
            </a:r>
            <a:r>
              <a:rPr lang="ru-RU" b="1" dirty="0">
                <a:solidFill>
                  <a:srgbClr val="002060"/>
                </a:solidFill>
              </a:rPr>
              <a:t>да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-нет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-иногда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9. Где ты чаще берёшь (покупаешь) книги 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-в </a:t>
            </a:r>
            <a:r>
              <a:rPr lang="ru-RU" b="1" dirty="0" smtClean="0">
                <a:solidFill>
                  <a:srgbClr val="002060"/>
                </a:solidFill>
              </a:rPr>
              <a:t>библиотеке             </a:t>
            </a:r>
            <a:r>
              <a:rPr lang="ru-RU" b="1" dirty="0">
                <a:solidFill>
                  <a:srgbClr val="002060"/>
                </a:solidFill>
              </a:rPr>
              <a:t>-дома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в магазине </a:t>
            </a:r>
            <a:r>
              <a:rPr lang="ru-RU" b="1" dirty="0" smtClean="0">
                <a:solidFill>
                  <a:srgbClr val="002060"/>
                </a:solidFill>
              </a:rPr>
              <a:t>                 </a:t>
            </a:r>
            <a:r>
              <a:rPr lang="ru-RU" b="1" dirty="0">
                <a:solidFill>
                  <a:srgbClr val="002060"/>
                </a:solidFill>
              </a:rPr>
              <a:t>-у друзей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10</a:t>
            </a:r>
            <a:r>
              <a:rPr lang="ru-RU" b="1" dirty="0">
                <a:solidFill>
                  <a:srgbClr val="C00000"/>
                </a:solidFill>
              </a:rPr>
              <a:t>. В какой библиотеке ты берёшь книги 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школьной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-в </a:t>
            </a:r>
            <a:r>
              <a:rPr lang="ru-RU" b="1" dirty="0">
                <a:solidFill>
                  <a:srgbClr val="002060"/>
                </a:solidFill>
              </a:rPr>
              <a:t>детской городской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в домашней </a:t>
            </a:r>
            <a:r>
              <a:rPr lang="ru-RU" b="1" dirty="0" smtClean="0">
                <a:solidFill>
                  <a:srgbClr val="002060"/>
                </a:solidFill>
              </a:rPr>
              <a:t>библиотеке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школьной программы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11. </a:t>
            </a:r>
            <a:r>
              <a:rPr lang="ru-RU" b="1" dirty="0">
                <a:solidFill>
                  <a:srgbClr val="C00000"/>
                </a:solidFill>
              </a:rPr>
              <a:t>Какие книги ты предпочитаешь читать </a:t>
            </a:r>
            <a:r>
              <a:rPr lang="ru-RU" b="1" dirty="0" smtClean="0">
                <a:solidFill>
                  <a:srgbClr val="C00000"/>
                </a:solidFill>
              </a:rPr>
              <a:t>?-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</a:rPr>
              <a:t>-сказки	         </a:t>
            </a:r>
            <a:r>
              <a:rPr lang="ru-RU" b="1" dirty="0" smtClean="0">
                <a:solidFill>
                  <a:srgbClr val="002060"/>
                </a:solidFill>
              </a:rPr>
              <a:t>    -</a:t>
            </a:r>
            <a:r>
              <a:rPr lang="ru-RU" b="1" dirty="0">
                <a:solidFill>
                  <a:srgbClr val="002060"/>
                </a:solidFill>
              </a:rPr>
              <a:t>книги о </a:t>
            </a:r>
            <a:r>
              <a:rPr lang="ru-RU" b="1" dirty="0" smtClean="0">
                <a:solidFill>
                  <a:srgbClr val="002060"/>
                </a:solidFill>
              </a:rPr>
              <a:t>животных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-фантастика         </a:t>
            </a:r>
            <a:r>
              <a:rPr lang="ru-RU" b="1" dirty="0">
                <a:solidFill>
                  <a:srgbClr val="002060"/>
                </a:solidFill>
              </a:rPr>
              <a:t>-комиксы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-энциклопедии        </a:t>
            </a:r>
            <a:r>
              <a:rPr lang="ru-RU" b="1" dirty="0">
                <a:solidFill>
                  <a:srgbClr val="002060"/>
                </a:solidFill>
              </a:rPr>
              <a:t>-другое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b="1" dirty="0"/>
              <a:t>    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4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519</Words>
  <Application>Microsoft Office PowerPoint</Application>
  <PresentationFormat>Экран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 Microsoft Excel</vt:lpstr>
      <vt:lpstr>Презентация PowerPoint</vt:lpstr>
      <vt:lpstr>В современном мире технологий и Интернета вопрос детского чтения особенно актуален.      Согласно статистике, в последние годы наблюдается активное падение интереса к чтению, как среди взрослых, так и среди детей.     Россияне уже давно не самая читающая нация в мире.  В последнее время мы все чаще слышим высказывание:    «Дети стали меньше читать».    </vt:lpstr>
      <vt:lpstr>Цель  :  исследовать отношение детей к чтению, через изучение   факторов, влияющих на интерес к чтению </vt:lpstr>
      <vt:lpstr>Презентация PowerPoint</vt:lpstr>
      <vt:lpstr>Методы изучения:</vt:lpstr>
      <vt:lpstr> </vt:lpstr>
      <vt:lpstr>Презентация PowerPoint</vt:lpstr>
      <vt:lpstr>Изучение читателей</vt:lpstr>
      <vt:lpstr>Ученикам была предложена анкета, состоящая из 11 вопросов: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посещения городской библиотеки обучающимися нашего класса с 1-го по 4-й год обучения Интересы и предпочтения в тематике книг</vt:lpstr>
      <vt:lpstr>ВЫВОДЫ</vt:lpstr>
      <vt:lpstr>  Спасибо за внимание!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Андрей</cp:lastModifiedBy>
  <cp:revision>42</cp:revision>
  <dcterms:created xsi:type="dcterms:W3CDTF">2013-07-29T17:42:42Z</dcterms:created>
  <dcterms:modified xsi:type="dcterms:W3CDTF">2013-10-18T16:26:27Z</dcterms:modified>
</cp:coreProperties>
</file>