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1" r:id="rId6"/>
    <p:sldId id="264" r:id="rId7"/>
    <p:sldId id="262" r:id="rId8"/>
    <p:sldId id="265" r:id="rId9"/>
    <p:sldId id="266" r:id="rId10"/>
    <p:sldId id="278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CEDA93-A7C7-4F29-9C6B-FC85D4FC4D64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A4BCB2-E99D-4579-9216-1ADCF971EC4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tiff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0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Comic Sans MS" pitchFamily="66" charset="0"/>
              </a:rPr>
              <a:t>Муниципальное бюджетное дошкольное образовательное учреждение № 28 – детский сад комбинированного вида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ИННОВАЦИОННЫЙ ПРОЕКТ РАЗВИТИЯ ОБРАЗОВАТЕЛЬНОГО УЧРЕЖДЕНИЯ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«Современные фитнес – технологии в 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физкультурно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– оздоровительной работе ДОУ»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271993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Ожидаемые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результаты реализации проекта.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Повышение интереса к систематическим занятиям физическими упражнениям на основе получения удовольствия от них.</a:t>
            </a:r>
          </a:p>
          <a:p>
            <a:pPr lvl="0"/>
            <a:r>
              <a:rPr lang="ru-RU" dirty="0"/>
              <a:t>Развитие двигательных способностей и физической подготовленности ребенка. Улучшение состояния </a:t>
            </a:r>
            <a:r>
              <a:rPr lang="ru-RU" dirty="0" err="1"/>
              <a:t>опорно</a:t>
            </a:r>
            <a:r>
              <a:rPr lang="ru-RU" dirty="0"/>
              <a:t> – двигательного аппарата детей.</a:t>
            </a:r>
          </a:p>
          <a:p>
            <a:pPr lvl="0"/>
            <a:r>
              <a:rPr lang="ru-RU" dirty="0" err="1"/>
              <a:t>Сформированность</a:t>
            </a:r>
            <a:r>
              <a:rPr lang="ru-RU" dirty="0"/>
              <a:t> у детей  знаний о здоровом образе жизни и потребности следовать ему.</a:t>
            </a:r>
          </a:p>
          <a:p>
            <a:pPr lvl="0"/>
            <a:r>
              <a:rPr lang="ru-RU" dirty="0" err="1"/>
              <a:t>Сформированность</a:t>
            </a:r>
            <a:r>
              <a:rPr lang="ru-RU" dirty="0"/>
              <a:t> интегративных качеств личности, моделей поведения выпускников ДОУ.</a:t>
            </a:r>
          </a:p>
          <a:p>
            <a:pPr lvl="0"/>
            <a:r>
              <a:rPr lang="ru-RU" dirty="0"/>
              <a:t>Снижение заболеваемости.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70933"/>
            <a:ext cx="2865512" cy="214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4077072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6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1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35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95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508856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50031" y="404664"/>
            <a:ext cx="698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7936" y="55892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дрес нашего сайта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mbdou28-tula.ru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25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125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25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125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Основная </a:t>
            </a:r>
            <a:r>
              <a:rPr lang="ru-RU" sz="3600" b="1" dirty="0" smtClean="0">
                <a:latin typeface="Comic Sans MS" pitchFamily="66" charset="0"/>
              </a:rPr>
              <a:t>идея </a:t>
            </a:r>
            <a:r>
              <a:rPr lang="ru-RU" sz="3600" b="1" dirty="0">
                <a:latin typeface="Comic Sans MS" pitchFamily="66" charset="0"/>
              </a:rPr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977592" cy="4947338"/>
          </a:xfrm>
        </p:spPr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Обеспечение достижения нового качества дошкольного 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образования, ориентированного </a:t>
            </a:r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формирование у ребенка – дошкольника:</a:t>
            </a:r>
          </a:p>
          <a:p>
            <a:r>
              <a:rPr lang="ru-RU" sz="2900" dirty="0">
                <a:latin typeface="Comic Sans MS" pitchFamily="66" charset="0"/>
              </a:rPr>
              <a:t>познавательных и психомоторных способностей, позволяющих эффективно осуществлять функции самоуправления, </a:t>
            </a:r>
            <a:r>
              <a:rPr lang="ru-RU" sz="2900" dirty="0" err="1">
                <a:latin typeface="Comic Sans MS" pitchFamily="66" charset="0"/>
              </a:rPr>
              <a:t>саморегуляции</a:t>
            </a:r>
            <a:r>
              <a:rPr lang="ru-RU" sz="2900" dirty="0">
                <a:latin typeface="Comic Sans MS" pitchFamily="66" charset="0"/>
              </a:rPr>
              <a:t>, самоконтроля и самовоспитания, обеспечивающих эффективную устойчивость психики личности относительно негативных процессов глобализации.</a:t>
            </a:r>
          </a:p>
          <a:p>
            <a:pPr marL="82296" indent="0">
              <a:buNone/>
            </a:pPr>
            <a:r>
              <a:rPr lang="ru-RU" sz="2900" dirty="0">
                <a:latin typeface="Comic Sans MS" pitchFamily="66" charset="0"/>
              </a:rPr>
              <a:t> </a:t>
            </a:r>
            <a:endParaRPr lang="ru-RU" sz="2900" b="1" dirty="0">
              <a:latin typeface="Comic Sans MS" pitchFamily="66" charset="0"/>
            </a:endParaRPr>
          </a:p>
          <a:p>
            <a:endParaRPr lang="ru-RU" sz="33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2418234" cy="1813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1" y="4792068"/>
            <a:ext cx="2464916" cy="1848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96952"/>
            <a:ext cx="2632747" cy="1974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89" y="1556792"/>
            <a:ext cx="1428750" cy="1038225"/>
          </a:xfrm>
          <a:prstGeom prst="rect">
            <a:avLst/>
          </a:prstGeom>
        </p:spPr>
      </p:pic>
      <p:pic>
        <p:nvPicPr>
          <p:cNvPr id="9" name="Объект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26" y="3379659"/>
            <a:ext cx="1277266" cy="1209145"/>
          </a:xfrm>
          <a:prstGeom prst="rect">
            <a:avLst/>
          </a:prstGeom>
        </p:spPr>
      </p:pic>
      <p:pic>
        <p:nvPicPr>
          <p:cNvPr id="10" name="Объект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7" y="5301208"/>
            <a:ext cx="936104" cy="11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7246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124" y="908720"/>
            <a:ext cx="7128792" cy="5688632"/>
          </a:xfrm>
        </p:spPr>
        <p:txBody>
          <a:bodyPr>
            <a:normAutofit fontScale="40000" lnSpcReduction="20000"/>
          </a:bodyPr>
          <a:lstStyle/>
          <a:p>
            <a:r>
              <a:rPr lang="ru-RU" sz="5600" dirty="0" smtClean="0">
                <a:latin typeface="Comic Sans MS" pitchFamily="66" charset="0"/>
              </a:rPr>
              <a:t>Формирование </a:t>
            </a:r>
            <a:r>
              <a:rPr lang="ru-RU" sz="5600" dirty="0">
                <a:latin typeface="Comic Sans MS" pitchFamily="66" charset="0"/>
              </a:rPr>
              <a:t>жизненно необходимых двигательных умений и навыков.</a:t>
            </a:r>
          </a:p>
          <a:p>
            <a:r>
              <a:rPr lang="ru-RU" sz="5600" dirty="0" smtClean="0">
                <a:latin typeface="Comic Sans MS" pitchFamily="66" charset="0"/>
              </a:rPr>
              <a:t>Развитие </a:t>
            </a:r>
            <a:r>
              <a:rPr lang="ru-RU" sz="5600" dirty="0">
                <a:latin typeface="Comic Sans MS" pitchFamily="66" charset="0"/>
              </a:rPr>
              <a:t>двигательных способностей дошкольников.</a:t>
            </a:r>
          </a:p>
          <a:p>
            <a:r>
              <a:rPr lang="ru-RU" sz="5600" dirty="0" smtClean="0">
                <a:latin typeface="Comic Sans MS" pitchFamily="66" charset="0"/>
              </a:rPr>
              <a:t>Повышение </a:t>
            </a:r>
            <a:r>
              <a:rPr lang="ru-RU" sz="5600" dirty="0">
                <a:latin typeface="Comic Sans MS" pitchFamily="66" charset="0"/>
              </a:rPr>
              <a:t>интереса к систематическим занятиям физическими упражнениями на основе получения </a:t>
            </a:r>
            <a:r>
              <a:rPr lang="ru-RU" sz="5600" dirty="0" smtClean="0">
                <a:latin typeface="Comic Sans MS" pitchFamily="66" charset="0"/>
              </a:rPr>
              <a:t>удовольствия </a:t>
            </a:r>
            <a:r>
              <a:rPr lang="ru-RU" sz="5600" dirty="0">
                <a:latin typeface="Comic Sans MS" pitchFamily="66" charset="0"/>
              </a:rPr>
              <a:t>от них.</a:t>
            </a:r>
          </a:p>
          <a:p>
            <a:r>
              <a:rPr lang="ru-RU" sz="5600" dirty="0" smtClean="0">
                <a:latin typeface="Comic Sans MS" pitchFamily="66" charset="0"/>
              </a:rPr>
              <a:t>Формирование </a:t>
            </a:r>
            <a:r>
              <a:rPr lang="ru-RU" sz="5600" dirty="0">
                <a:latin typeface="Comic Sans MS" pitchFamily="66" charset="0"/>
              </a:rPr>
              <a:t>знаний о здоровом образе жизни и потребности следовать ему.</a:t>
            </a:r>
          </a:p>
          <a:p>
            <a:r>
              <a:rPr lang="ru-RU" sz="5600" dirty="0" smtClean="0">
                <a:latin typeface="Comic Sans MS" pitchFamily="66" charset="0"/>
              </a:rPr>
              <a:t>Развитие </a:t>
            </a:r>
            <a:r>
              <a:rPr lang="ru-RU" sz="5600" dirty="0">
                <a:latin typeface="Comic Sans MS" pitchFamily="66" charset="0"/>
              </a:rPr>
              <a:t>креативности, воображения, творческих и музыкально-ритмических способностей ребенка.</a:t>
            </a:r>
          </a:p>
          <a:p>
            <a:r>
              <a:rPr lang="ru-RU" sz="5600" dirty="0" smtClean="0">
                <a:latin typeface="Comic Sans MS" pitchFamily="66" charset="0"/>
              </a:rPr>
              <a:t>Повышение </a:t>
            </a:r>
            <a:r>
              <a:rPr lang="ru-RU" sz="5600" dirty="0">
                <a:latin typeface="Comic Sans MS" pitchFamily="66" charset="0"/>
              </a:rPr>
              <a:t>уровня физической подготовленности дошкольников и профилактики различных заболеваний.</a:t>
            </a:r>
          </a:p>
          <a:p>
            <a:r>
              <a:rPr lang="ru-RU" sz="5600" dirty="0" smtClean="0">
                <a:latin typeface="Comic Sans MS" pitchFamily="66" charset="0"/>
              </a:rPr>
              <a:t>Снижение заболеваемости.</a:t>
            </a:r>
            <a:endParaRPr lang="ru-RU" sz="5600" dirty="0">
              <a:latin typeface="Comic Sans MS" pitchFamily="66" charset="0"/>
            </a:endParaRPr>
          </a:p>
          <a:p>
            <a:endParaRPr lang="ru-RU" sz="4900" dirty="0"/>
          </a:p>
        </p:txBody>
      </p:sp>
      <p:pic>
        <p:nvPicPr>
          <p:cNvPr id="2050" name="Picture 2" descr="C:\Users\Alina\AppData\Local\Microsoft\Windows\Temporary Internet Files\Content.IE5\FTXWNV5B\MM90023472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2051720" cy="22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5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5812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Этапы инновационного проекта по развитию образовательного учреждения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08920"/>
            <a:ext cx="4519824" cy="2958430"/>
          </a:xfrm>
        </p:spPr>
      </p:pic>
    </p:spTree>
    <p:extLst>
      <p:ext uri="{BB962C8B-B14F-4D97-AF65-F5344CB8AC3E}">
        <p14:creationId xmlns:p14="http://schemas.microsoft.com/office/powerpoint/2010/main" val="24532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этап - организационный –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май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2010 год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052736"/>
            <a:ext cx="4049600" cy="51347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Comic Sans MS" pitchFamily="66" charset="0"/>
              </a:rPr>
              <a:t>Формирование </a:t>
            </a:r>
            <a:r>
              <a:rPr lang="ru-RU" sz="1800" dirty="0">
                <a:latin typeface="Comic Sans MS" pitchFamily="66" charset="0"/>
              </a:rPr>
              <a:t>проблемы, постановка цели и задач проекта</a:t>
            </a:r>
            <a:r>
              <a:rPr lang="ru-RU" sz="1800" dirty="0" smtClean="0">
                <a:latin typeface="Comic Sans MS" pitchFamily="66" charset="0"/>
              </a:rPr>
              <a:t>.</a:t>
            </a:r>
            <a:endParaRPr lang="ru-RU" sz="18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latin typeface="Comic Sans MS" pitchFamily="66" charset="0"/>
              </a:rPr>
              <a:t>Обновление базы нормативно - </a:t>
            </a:r>
            <a:r>
              <a:rPr lang="ru-RU" sz="1800" dirty="0" err="1">
                <a:latin typeface="Comic Sans MS" pitchFamily="66" charset="0"/>
              </a:rPr>
              <a:t>правововых</a:t>
            </a:r>
            <a:r>
              <a:rPr lang="ru-RU" sz="1800" dirty="0">
                <a:latin typeface="Comic Sans MS" pitchFamily="66" charset="0"/>
              </a:rPr>
              <a:t> документов и актов по физическому воспитанию  дошкольников</a:t>
            </a:r>
            <a:r>
              <a:rPr lang="ru-RU" sz="1800" dirty="0" smtClean="0">
                <a:latin typeface="Comic Sans MS" pitchFamily="66" charset="0"/>
              </a:rPr>
              <a:t>.</a:t>
            </a:r>
            <a:endParaRPr lang="ru-RU" sz="18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latin typeface="Comic Sans MS" pitchFamily="66" charset="0"/>
              </a:rPr>
              <a:t>Анализ научно – методической </a:t>
            </a:r>
            <a:r>
              <a:rPr lang="ru-RU" sz="1800" dirty="0" smtClean="0">
                <a:latin typeface="Comic Sans MS" pitchFamily="66" charset="0"/>
              </a:rPr>
              <a:t>литературы </a:t>
            </a:r>
            <a:r>
              <a:rPr lang="ru-RU" sz="1800" dirty="0">
                <a:latin typeface="Comic Sans MS" pitchFamily="66" charset="0"/>
              </a:rPr>
              <a:t>отечественного и зарубежного опыта по использованию фитнес – технологий в </a:t>
            </a:r>
            <a:r>
              <a:rPr lang="ru-RU" sz="1800" dirty="0" err="1">
                <a:latin typeface="Comic Sans MS" pitchFamily="66" charset="0"/>
              </a:rPr>
              <a:t>физкультурно</a:t>
            </a:r>
            <a:r>
              <a:rPr lang="ru-RU" sz="1800" dirty="0">
                <a:latin typeface="Comic Sans MS" pitchFamily="66" charset="0"/>
              </a:rPr>
              <a:t> – оздоровительной  работе ДОУ</a:t>
            </a:r>
            <a:r>
              <a:rPr lang="ru-RU" sz="1800" dirty="0" smtClean="0">
                <a:latin typeface="Comic Sans MS" pitchFamily="66" charset="0"/>
              </a:rPr>
              <a:t>.</a:t>
            </a:r>
            <a:endParaRPr lang="ru-RU" sz="18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latin typeface="Comic Sans MS" pitchFamily="66" charset="0"/>
              </a:rPr>
              <a:t>Формирование библиотеки методической  и  педагогической литературы по данной теме.</a:t>
            </a:r>
          </a:p>
          <a:p>
            <a:pPr marL="82296" indent="0"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"/>
          <a:stretch/>
        </p:blipFill>
        <p:spPr>
          <a:xfrm>
            <a:off x="5285225" y="1268760"/>
            <a:ext cx="1453067" cy="211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0" y="4149080"/>
            <a:ext cx="149578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1485272" cy="226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83" y="1268760"/>
            <a:ext cx="141725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70965"/>
            <a:ext cx="1430510" cy="211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8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25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320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II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этап 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– июнь – август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2010 год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–</a:t>
            </a:r>
            <a:b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</a:rPr>
              <a:t>моделирование,проектирование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</a:rPr>
              <a:t>Моделирование, проектирование занятий по физической культуре с использованием современных фитнес – технологий.</a:t>
            </a:r>
          </a:p>
          <a:p>
            <a:endParaRPr lang="ru-RU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</a:rPr>
              <a:t>Материально – техническое оснащение предметно – развивающей среды. Приобретение фитнес – оборудования (</a:t>
            </a:r>
            <a:r>
              <a:rPr lang="ru-RU" dirty="0" err="1">
                <a:latin typeface="Comic Sans MS" pitchFamily="66" charset="0"/>
              </a:rPr>
              <a:t>фитболы</a:t>
            </a:r>
            <a:r>
              <a:rPr lang="ru-RU" dirty="0">
                <a:latin typeface="Comic Sans MS" pitchFamily="66" charset="0"/>
              </a:rPr>
              <a:t>, степ – платформы, гантели, ленты)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07" y="3427587"/>
            <a:ext cx="1381256" cy="1935092"/>
          </a:xfrm>
          <a:prstGeom prst="rect">
            <a:avLst/>
          </a:prstGeom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70" y="4406996"/>
            <a:ext cx="1364604" cy="1911765"/>
          </a:xfrm>
          <a:prstGeom prst="rect">
            <a:avLst/>
          </a:prstGeom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11" y="1308816"/>
            <a:ext cx="2176795" cy="1632596"/>
          </a:xfrm>
          <a:prstGeom prst="rect">
            <a:avLst/>
          </a:prstGeom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4"/>
          <a:stretch/>
        </p:blipFill>
        <p:spPr>
          <a:xfrm>
            <a:off x="6841372" y="2757950"/>
            <a:ext cx="2067160" cy="1339274"/>
          </a:xfrm>
          <a:prstGeom prst="rect">
            <a:avLst/>
          </a:prstGeom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405930" cy="1969661"/>
          </a:xfrm>
          <a:prstGeom prst="rect">
            <a:avLst/>
          </a:prstGeom>
          <a:ln w="762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3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5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7064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sz="3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latin typeface="Comic Sans MS" pitchFamily="66" charset="0"/>
              </a:rPr>
              <a:t>этап – 2010–2011 </a:t>
            </a:r>
            <a:r>
              <a:rPr lang="ru-RU" sz="3400" b="1" dirty="0">
                <a:solidFill>
                  <a:srgbClr val="FF0000"/>
                </a:solidFill>
                <a:latin typeface="Comic Sans MS" pitchFamily="66" charset="0"/>
              </a:rPr>
              <a:t>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052736"/>
            <a:ext cx="3977592" cy="54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Comic Sans MS" pitchFamily="66" charset="0"/>
              </a:rPr>
              <a:t>Модернизация работы с воспитанниками -  введение </a:t>
            </a:r>
            <a:r>
              <a:rPr lang="ru-RU" sz="1600" dirty="0">
                <a:latin typeface="Comic Sans MS" pitchFamily="66" charset="0"/>
              </a:rPr>
              <a:t>фитнес – технологий в </a:t>
            </a:r>
            <a:r>
              <a:rPr lang="ru-RU" sz="1600" dirty="0" err="1">
                <a:latin typeface="Comic Sans MS" pitchFamily="66" charset="0"/>
              </a:rPr>
              <a:t>физкультурно</a:t>
            </a:r>
            <a:r>
              <a:rPr lang="ru-RU" sz="1600" dirty="0">
                <a:latin typeface="Comic Sans MS" pitchFamily="66" charset="0"/>
              </a:rPr>
              <a:t> – оздоровительную работу с дошкольниками </a:t>
            </a:r>
            <a:r>
              <a:rPr lang="ru-RU" sz="1600" dirty="0" smtClean="0">
                <a:latin typeface="Comic Sans MS" pitchFamily="66" charset="0"/>
              </a:rPr>
              <a:t>5 </a:t>
            </a:r>
            <a:r>
              <a:rPr lang="ru-RU" sz="1600" dirty="0">
                <a:latin typeface="Comic Sans MS" pitchFamily="66" charset="0"/>
              </a:rPr>
              <a:t>– </a:t>
            </a:r>
            <a:r>
              <a:rPr lang="ru-RU" sz="1600" dirty="0" smtClean="0">
                <a:latin typeface="Comic Sans MS" pitchFamily="66" charset="0"/>
              </a:rPr>
              <a:t>6 лет.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Comic Sans MS" pitchFamily="66" charset="0"/>
              </a:rPr>
              <a:t>Модернизация работы по становлению у педагогов ценностной мотивации педагогической деятельности  в инновационном режиме (лекции, консультации, открытые показы, мастер-классы)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Comic Sans MS" pitchFamily="66" charset="0"/>
              </a:rPr>
              <a:t>Модернизация работы с родителями</a:t>
            </a:r>
            <a:endParaRPr lang="ru-RU" sz="1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Comic Sans MS" pitchFamily="66" charset="0"/>
              </a:rPr>
              <a:t>Представление опыта инновационной работы ДОУ в рамках муниципального мастер – класса для инструкторов по физической культуре.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104"/>
            <a:ext cx="2699577" cy="202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80" y="2766223"/>
            <a:ext cx="1804527" cy="13533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Объект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29" y="1148206"/>
            <a:ext cx="1872208" cy="1404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Объект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48206"/>
            <a:ext cx="1872208" cy="1404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Объект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5" y="2766223"/>
            <a:ext cx="1756767" cy="1317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879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5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25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25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75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25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706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Comic Sans MS" pitchFamily="66" charset="0"/>
              </a:rPr>
              <a:t>IV</a:t>
            </a:r>
            <a:r>
              <a:rPr lang="ru-RU" sz="3400" b="1" dirty="0" smtClean="0">
                <a:solidFill>
                  <a:srgbClr val="FF0000"/>
                </a:solidFill>
                <a:latin typeface="Comic Sans MS" pitchFamily="66" charset="0"/>
              </a:rPr>
              <a:t> этап - июнь </a:t>
            </a:r>
            <a:r>
              <a:rPr lang="ru-RU" sz="3400" b="1" dirty="0">
                <a:solidFill>
                  <a:srgbClr val="FF0000"/>
                </a:solidFill>
                <a:latin typeface="Comic Sans MS" pitchFamily="66" charset="0"/>
              </a:rPr>
              <a:t>– август 2011 </a:t>
            </a:r>
            <a:r>
              <a:rPr lang="ru-RU" sz="3400" b="1" dirty="0" smtClean="0">
                <a:solidFill>
                  <a:srgbClr val="FF0000"/>
                </a:solidFill>
                <a:latin typeface="Comic Sans MS" pitchFamily="66" charset="0"/>
              </a:rPr>
              <a:t>год – </a:t>
            </a:r>
            <a:br>
              <a:rPr lang="ru-RU" sz="3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400" b="1" dirty="0" smtClean="0">
                <a:solidFill>
                  <a:srgbClr val="FF0000"/>
                </a:solidFill>
                <a:latin typeface="Comic Sans MS" pitchFamily="66" charset="0"/>
              </a:rPr>
              <a:t>аналитический</a:t>
            </a:r>
            <a:endParaRPr lang="ru-RU" sz="3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556792"/>
            <a:ext cx="3977592" cy="4630648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Comic Sans MS" pitchFamily="66" charset="0"/>
              </a:rPr>
              <a:t>Анализ эффективности и результативности внедряемых инноваций в </a:t>
            </a:r>
            <a:r>
              <a:rPr lang="ru-RU" sz="2400" dirty="0" err="1">
                <a:latin typeface="Comic Sans MS" pitchFamily="66" charset="0"/>
              </a:rPr>
              <a:t>физкультурно</a:t>
            </a:r>
            <a:r>
              <a:rPr lang="ru-RU" sz="2400" dirty="0">
                <a:latin typeface="Comic Sans MS" pitchFamily="66" charset="0"/>
              </a:rPr>
              <a:t> – оздоровительную работу.</a:t>
            </a:r>
          </a:p>
          <a:p>
            <a:pPr marL="82296" indent="0">
              <a:buNone/>
            </a:pPr>
            <a:endParaRPr lang="ru-RU" sz="2400" dirty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Корректировка перспективных планов работы с детьми в соответствии с возрастной категорией.</a:t>
            </a:r>
          </a:p>
          <a:p>
            <a:endParaRPr lang="ru-RU" sz="2400" dirty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Разработка программы кружка дополнительного образования для детей 4 – 7 лет «Фитнес – </a:t>
            </a:r>
            <a:r>
              <a:rPr lang="ru-RU" sz="2400" dirty="0" err="1">
                <a:latin typeface="Comic Sans MS" pitchFamily="66" charset="0"/>
              </a:rPr>
              <a:t>данс</a:t>
            </a:r>
            <a:r>
              <a:rPr lang="ru-RU" sz="2400" dirty="0">
                <a:latin typeface="Comic Sans MS" pitchFamily="66" charset="0"/>
              </a:rPr>
              <a:t>».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4"/>
            <a:ext cx="2281275" cy="3201144"/>
          </a:xfrm>
          <a:prstGeom prst="rect">
            <a:avLst/>
          </a:prstGeom>
          <a:ln w="1270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5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Comic Sans MS" pitchFamily="66" charset="0"/>
              </a:rPr>
              <a:t>V </a:t>
            </a:r>
            <a:r>
              <a:rPr lang="ru-RU" sz="3400" b="1" dirty="0" smtClean="0">
                <a:solidFill>
                  <a:srgbClr val="FF0000"/>
                </a:solidFill>
                <a:latin typeface="Comic Sans MS" pitchFamily="66" charset="0"/>
              </a:rPr>
              <a:t>этап - 2011–2012 </a:t>
            </a:r>
            <a:r>
              <a:rPr lang="ru-RU" sz="3400" b="1" dirty="0">
                <a:solidFill>
                  <a:srgbClr val="FF0000"/>
                </a:solidFill>
                <a:latin typeface="Comic Sans MS" pitchFamily="66" charset="0"/>
              </a:rPr>
              <a:t>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4447" y="1124744"/>
            <a:ext cx="4337632" cy="56166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>
                <a:latin typeface="Comic Sans MS" pitchFamily="66" charset="0"/>
              </a:rPr>
              <a:t>Введение фитнес – технологий на занятиях по физическому развитию детей в </a:t>
            </a:r>
            <a:r>
              <a:rPr lang="ru-RU" sz="1400" dirty="0" smtClean="0">
                <a:latin typeface="Comic Sans MS" pitchFamily="66" charset="0"/>
              </a:rPr>
              <a:t>дошкольных группах.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Comic Sans MS" pitchFamily="66" charset="0"/>
              </a:rPr>
              <a:t>Организация </a:t>
            </a:r>
            <a:r>
              <a:rPr lang="ru-RU" sz="1400" dirty="0">
                <a:latin typeface="Comic Sans MS" pitchFamily="66" charset="0"/>
              </a:rPr>
              <a:t>работы кружка </a:t>
            </a:r>
            <a:r>
              <a:rPr lang="ru-RU" sz="1400" dirty="0" smtClean="0">
                <a:latin typeface="Comic Sans MS" pitchFamily="66" charset="0"/>
              </a:rPr>
              <a:t>дополнительного </a:t>
            </a:r>
            <a:r>
              <a:rPr lang="ru-RU" sz="1400" dirty="0">
                <a:latin typeface="Comic Sans MS" pitchFamily="66" charset="0"/>
              </a:rPr>
              <a:t>образования  «Фитнес – </a:t>
            </a:r>
            <a:r>
              <a:rPr lang="ru-RU" sz="1400" dirty="0" err="1">
                <a:latin typeface="Comic Sans MS" pitchFamily="66" charset="0"/>
              </a:rPr>
              <a:t>данс</a:t>
            </a:r>
            <a:r>
              <a:rPr lang="ru-RU" sz="1400" dirty="0" smtClean="0">
                <a:latin typeface="Comic Sans MS" pitchFamily="66" charset="0"/>
              </a:rPr>
              <a:t>».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Comic Sans MS" pitchFamily="66" charset="0"/>
              </a:rPr>
              <a:t>Представление </a:t>
            </a:r>
            <a:r>
              <a:rPr lang="ru-RU" sz="1400" dirty="0">
                <a:latin typeface="Comic Sans MS" pitchFamily="66" charset="0"/>
              </a:rPr>
              <a:t>инновационного опыта </a:t>
            </a:r>
            <a:r>
              <a:rPr lang="ru-RU" sz="1400" dirty="0" smtClean="0">
                <a:latin typeface="Comic Sans MS" pitchFamily="66" charset="0"/>
              </a:rPr>
              <a:t>работы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на </a:t>
            </a:r>
            <a:r>
              <a:rPr lang="ru-RU" sz="1400" dirty="0">
                <a:latin typeface="Comic Sans MS" pitchFamily="66" charset="0"/>
              </a:rPr>
              <a:t>конкурсе «Профессионал – </a:t>
            </a:r>
            <a:r>
              <a:rPr lang="ru-RU" sz="1400" dirty="0" smtClean="0">
                <a:latin typeface="Comic Sans MS" pitchFamily="66" charset="0"/>
              </a:rPr>
              <a:t>2012» и на  III </a:t>
            </a:r>
            <a:r>
              <a:rPr lang="ru-RU" sz="1400" dirty="0">
                <a:latin typeface="Comic Sans MS" pitchFamily="66" charset="0"/>
              </a:rPr>
              <a:t>этапе </a:t>
            </a:r>
            <a:r>
              <a:rPr lang="ru-RU" sz="1400" dirty="0" smtClean="0">
                <a:latin typeface="Comic Sans MS" pitchFamily="66" charset="0"/>
              </a:rPr>
              <a:t>регионального </a:t>
            </a:r>
            <a:r>
              <a:rPr lang="ru-RU" sz="1400" dirty="0" err="1">
                <a:latin typeface="Comic Sans MS" pitchFamily="66" charset="0"/>
              </a:rPr>
              <a:t>физкультурно</a:t>
            </a:r>
            <a:r>
              <a:rPr lang="ru-RU" sz="1400" dirty="0">
                <a:latin typeface="Comic Sans MS" pitchFamily="66" charset="0"/>
              </a:rPr>
              <a:t> – образовательного фестиваля «Дети России образованны и здоровы – «ДРОЗД», г. </a:t>
            </a:r>
            <a:r>
              <a:rPr lang="ru-RU" sz="1400" dirty="0" err="1">
                <a:latin typeface="Comic Sans MS" pitchFamily="66" charset="0"/>
              </a:rPr>
              <a:t>Киреевск</a:t>
            </a:r>
            <a:r>
              <a:rPr lang="ru-RU" sz="1400" dirty="0">
                <a:latin typeface="Comic Sans MS" pitchFamily="66" charset="0"/>
              </a:rPr>
              <a:t>. </a:t>
            </a:r>
            <a:endParaRPr lang="ru-RU" sz="1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Comic Sans MS" pitchFamily="66" charset="0"/>
              </a:rPr>
              <a:t>Публикация </a:t>
            </a:r>
            <a:r>
              <a:rPr lang="ru-RU" sz="1400" dirty="0">
                <a:latin typeface="Comic Sans MS" pitchFamily="66" charset="0"/>
              </a:rPr>
              <a:t>программы кружка дополнительного образования для </a:t>
            </a:r>
            <a:r>
              <a:rPr lang="ru-RU" sz="1400" dirty="0" smtClean="0">
                <a:latin typeface="Comic Sans MS" pitchFamily="66" charset="0"/>
              </a:rPr>
              <a:t>детей 4 – 7 лет «Фитнес – </a:t>
            </a:r>
            <a:r>
              <a:rPr lang="ru-RU" sz="1400" dirty="0" err="1" smtClean="0">
                <a:latin typeface="Comic Sans MS" pitchFamily="66" charset="0"/>
              </a:rPr>
              <a:t>данс</a:t>
            </a:r>
            <a:r>
              <a:rPr lang="ru-RU" sz="1400" dirty="0" smtClean="0">
                <a:latin typeface="Comic Sans MS" pitchFamily="66" charset="0"/>
              </a:rPr>
              <a:t>» на страницах электронного периодического издания NUMI.RU. Получение сертификата.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Comic Sans MS" pitchFamily="66" charset="0"/>
              </a:rPr>
              <a:t>Открытые </a:t>
            </a:r>
            <a:r>
              <a:rPr lang="ru-RU" sz="1400" dirty="0">
                <a:latin typeface="Comic Sans MS" pitchFamily="66" charset="0"/>
              </a:rPr>
              <a:t>занятия по физической </a:t>
            </a:r>
            <a:r>
              <a:rPr lang="ru-RU" sz="1400" dirty="0" smtClean="0">
                <a:latin typeface="Comic Sans MS" pitchFamily="66" charset="0"/>
              </a:rPr>
              <a:t>культуре </a:t>
            </a:r>
            <a:r>
              <a:rPr lang="ru-RU" sz="1400" dirty="0">
                <a:latin typeface="Comic Sans MS" pitchFamily="66" charset="0"/>
              </a:rPr>
              <a:t>с использованием </a:t>
            </a:r>
            <a:r>
              <a:rPr lang="ru-RU" sz="1400" dirty="0" smtClean="0">
                <a:latin typeface="Comic Sans MS" pitchFamily="66" charset="0"/>
              </a:rPr>
              <a:t>фитнес-оборудования и  </a:t>
            </a:r>
            <a:r>
              <a:rPr lang="ru-RU" sz="1400" dirty="0">
                <a:latin typeface="Comic Sans MS" pitchFamily="66" charset="0"/>
              </a:rPr>
              <a:t>кружка дополнительного образования «Фитнес – </a:t>
            </a:r>
            <a:r>
              <a:rPr lang="ru-RU" sz="1400" dirty="0" err="1">
                <a:latin typeface="Comic Sans MS" pitchFamily="66" charset="0"/>
              </a:rPr>
              <a:t>данс</a:t>
            </a:r>
            <a:r>
              <a:rPr lang="ru-RU" sz="1400" dirty="0">
                <a:latin typeface="Comic Sans MS" pitchFamily="66" charset="0"/>
              </a:rPr>
              <a:t>» в рамках Дня открытых дверей для родителей и педагогов МБДОУ.</a:t>
            </a:r>
          </a:p>
          <a:p>
            <a:endParaRPr lang="ru-RU" sz="14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5962" t="15679" r="44872" b="19397"/>
          <a:stretch/>
        </p:blipFill>
        <p:spPr bwMode="auto">
          <a:xfrm>
            <a:off x="7527823" y="4149080"/>
            <a:ext cx="1312394" cy="2039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98" y="4725144"/>
            <a:ext cx="1383276" cy="1937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036865"/>
            <a:ext cx="2123513" cy="159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23" y="2276872"/>
            <a:ext cx="2024189" cy="151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2123513" cy="159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15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750"/>
                            </p:stCondLst>
                            <p:childTnLst>
                              <p:par>
                                <p:cTn id="4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75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645</TotalTime>
  <Words>548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Муниципальное бюджетное дошкольное образовательное учреждение № 28 – детский сад комбинированного вида</vt:lpstr>
      <vt:lpstr>Основная идея проекта</vt:lpstr>
      <vt:lpstr>Задачи проекта</vt:lpstr>
      <vt:lpstr>Этапы инновационного проекта по развитию образовательного учреждения</vt:lpstr>
      <vt:lpstr> I этап - организационный –  май 2010 год </vt:lpstr>
      <vt:lpstr>II этап – июнь – август 2010 год–  моделирование,проектирование </vt:lpstr>
      <vt:lpstr>III этап – 2010–2011 учебный год</vt:lpstr>
      <vt:lpstr>IV этап - июнь – август 2011 год –  аналитический</vt:lpstr>
      <vt:lpstr>V этап - 2011–2012 учебный год</vt:lpstr>
      <vt:lpstr> Ожидаемые  результаты реализации проекта.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 28 – детский сад комбинированного вида</dc:title>
  <dc:creator>Alina</dc:creator>
  <cp:lastModifiedBy>Elena</cp:lastModifiedBy>
  <cp:revision>40</cp:revision>
  <dcterms:created xsi:type="dcterms:W3CDTF">2012-09-08T07:28:47Z</dcterms:created>
  <dcterms:modified xsi:type="dcterms:W3CDTF">2012-10-30T13:39:10Z</dcterms:modified>
</cp:coreProperties>
</file>