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67" r:id="rId3"/>
    <p:sldId id="268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057F7-2477-4719-9BD0-666CA9596FC5}" type="datetimeFigureOut">
              <a:rPr lang="ru-RU" smtClean="0"/>
              <a:pPr/>
              <a:t>14.03.2012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7E35A-C6AC-4016-AEA5-9DF744FAB7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057F7-2477-4719-9BD0-666CA9596FC5}" type="datetimeFigureOut">
              <a:rPr lang="ru-RU" smtClean="0"/>
              <a:pPr/>
              <a:t>14.03.2012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7E35A-C6AC-4016-AEA5-9DF744FAB7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057F7-2477-4719-9BD0-666CA9596FC5}" type="datetimeFigureOut">
              <a:rPr lang="ru-RU" smtClean="0"/>
              <a:pPr/>
              <a:t>14.03.2012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7E35A-C6AC-4016-AEA5-9DF744FAB7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057F7-2477-4719-9BD0-666CA9596FC5}" type="datetimeFigureOut">
              <a:rPr lang="ru-RU" smtClean="0"/>
              <a:pPr/>
              <a:t>14.03.2012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7E35A-C6AC-4016-AEA5-9DF744FAB7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057F7-2477-4719-9BD0-666CA9596FC5}" type="datetimeFigureOut">
              <a:rPr lang="ru-RU" smtClean="0"/>
              <a:pPr/>
              <a:t>14.03.2012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7E35A-C6AC-4016-AEA5-9DF744FAB7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057F7-2477-4719-9BD0-666CA9596FC5}" type="datetimeFigureOut">
              <a:rPr lang="ru-RU" smtClean="0"/>
              <a:pPr/>
              <a:t>14.03.2012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7E35A-C6AC-4016-AEA5-9DF744FAB7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2" y="1812927"/>
            <a:ext cx="34712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1812927"/>
            <a:ext cx="347127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057F7-2477-4719-9BD0-666CA9596FC5}" type="datetimeFigureOut">
              <a:rPr lang="ru-RU" smtClean="0"/>
              <a:pPr/>
              <a:t>14.03.2012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7E35A-C6AC-4016-AEA5-9DF744FAB7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057F7-2477-4719-9BD0-666CA9596FC5}" type="datetimeFigureOut">
              <a:rPr lang="ru-RU" smtClean="0"/>
              <a:pPr/>
              <a:t>14.03.2012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7E35A-C6AC-4016-AEA5-9DF744FAB7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057F7-2477-4719-9BD0-666CA9596FC5}" type="datetimeFigureOut">
              <a:rPr lang="ru-RU" smtClean="0"/>
              <a:pPr/>
              <a:t>14.03.2012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7E35A-C6AC-4016-AEA5-9DF744FAB7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057F7-2477-4719-9BD0-666CA9596FC5}" type="datetimeFigureOut">
              <a:rPr lang="ru-RU" smtClean="0"/>
              <a:pPr/>
              <a:t>14.03.2012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7E35A-C6AC-4016-AEA5-9DF744FAB7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387058"/>
            <a:ext cx="3297953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2500312"/>
            <a:ext cx="3297954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057F7-2477-4719-9BD0-666CA9596FC5}" type="datetimeFigureOut">
              <a:rPr lang="ru-RU" smtClean="0"/>
              <a:pPr/>
              <a:t>14.03.2012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7E35A-C6AC-4016-AEA5-9DF744FAB724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6" name="Group 15"/>
          <p:cNvGrpSpPr/>
          <p:nvPr/>
        </p:nvGrpSpPr>
        <p:grpSpPr>
          <a:xfrm>
            <a:off x="4516154" y="994387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674192" y="1601512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/>
        </p:nvSpPr>
        <p:spPr>
          <a:xfrm>
            <a:off x="-69625" y="4042576"/>
            <a:ext cx="1743945" cy="1909234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520638" y="1095310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878729" y="28293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20637" y="5729135"/>
            <a:ext cx="1909234" cy="1193756"/>
          </a:xfrm>
          <a:custGeom>
            <a:avLst/>
            <a:gdLst/>
            <a:ahLst/>
            <a:cxnLst/>
            <a:rect l="l" t="t" r="r" b="b"/>
            <a:pathLst>
              <a:path w="1909234" h="1193756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-46711" y="-61709"/>
            <a:ext cx="1449107" cy="1677064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24113" y="-16162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>
            <a:off x="0" y="66073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497531" y="-61709"/>
            <a:ext cx="1694467" cy="1677064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6117502" y="-61708"/>
            <a:ext cx="1909234" cy="1705448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7494454" y="1095309"/>
            <a:ext cx="1697544" cy="1909234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056674" y="5140346"/>
            <a:ext cx="1137194" cy="1759729"/>
          </a:xfrm>
          <a:custGeom>
            <a:avLst/>
            <a:gdLst/>
            <a:ahLst/>
            <a:cxnLst/>
            <a:rect l="l" t="t" r="r" b="b"/>
            <a:pathLst>
              <a:path w="1137194" h="1759729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661711" y="4362912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69625" y="4948766"/>
            <a:ext cx="1353860" cy="1909234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708471" y="479033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17503" y="78398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459053" y="514034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8398204" y="597861"/>
            <a:ext cx="793794" cy="125291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6350100" y="206512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872127" y="1450645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7219068" y="2049927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749416" y="2661634"/>
            <a:ext cx="721308" cy="721308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685054" y="-100976"/>
            <a:ext cx="1193676" cy="697815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1502638" y="-100976"/>
            <a:ext cx="1029028" cy="459889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69624" y="-100976"/>
            <a:ext cx="590263" cy="612289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277432" y="4321783"/>
            <a:ext cx="1396887" cy="1396887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5792131" y="6489965"/>
            <a:ext cx="1115939" cy="44376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6127999" y="6408840"/>
            <a:ext cx="1237019" cy="52489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577655" y="6408841"/>
            <a:ext cx="1211408" cy="524893"/>
          </a:xfrm>
          <a:custGeom>
            <a:avLst/>
            <a:gdLst/>
            <a:ahLst/>
            <a:cxnLst/>
            <a:rect l="l" t="t" r="r" b="b"/>
            <a:pathLst>
              <a:path w="1211408" h="524893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11073" y="4941986"/>
            <a:ext cx="611230" cy="61123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69625" y="6172569"/>
            <a:ext cx="778097" cy="750322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69625" y="5158575"/>
            <a:ext cx="563524" cy="897560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-25758" y="482386"/>
            <a:ext cx="598416" cy="905704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74208" y="836793"/>
            <a:ext cx="910817" cy="91081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19223" y="1452260"/>
            <a:ext cx="772993" cy="772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371257" y="1886983"/>
            <a:ext cx="610366" cy="610366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154676" y="1919682"/>
            <a:ext cx="521764" cy="52176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302517" y="-61709"/>
            <a:ext cx="910818" cy="750833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8718124" y="-61709"/>
            <a:ext cx="473874" cy="613011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748238" y="282933"/>
            <a:ext cx="1128521" cy="1128521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8914718" y="749603"/>
            <a:ext cx="277280" cy="90799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590871" y="728498"/>
            <a:ext cx="969734" cy="9697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7470041" y="1326476"/>
            <a:ext cx="608190" cy="60819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629941" y="5611427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72882" y="5242254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7494454" y="4928166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8229034" y="5666511"/>
            <a:ext cx="605634" cy="6056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8078231" y="4097842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8411816" y="5057878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88590" y="4790335"/>
            <a:ext cx="503408" cy="553550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057F7-2477-4719-9BD0-666CA9596FC5}" type="datetimeFigureOut">
              <a:rPr lang="ru-RU" smtClean="0"/>
              <a:pPr/>
              <a:t>14.03.2012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E35A-C6AC-4016-AEA5-9DF744FAB72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1583172" y="5454223"/>
            <a:ext cx="1909234" cy="1468668"/>
          </a:xfrm>
          <a:custGeom>
            <a:avLst/>
            <a:gdLst/>
            <a:ahLst/>
            <a:cxnLst/>
            <a:rect l="l" t="t" r="r" b="b"/>
            <a:pathLst>
              <a:path w="1909234" h="1468668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144075"/>
                  <a:pt x="1854043" y="1320642"/>
                  <a:pt x="1758159" y="1468668"/>
                </a:cubicBezTo>
                <a:lnTo>
                  <a:pt x="151075" y="1468668"/>
                </a:lnTo>
                <a:cubicBezTo>
                  <a:pt x="55192" y="1320642"/>
                  <a:pt x="0" y="114407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8570944" y="3382942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8398204" y="35360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8608408" y="36884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154676" y="2698928"/>
            <a:ext cx="467627" cy="46762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74208" y="3166555"/>
            <a:ext cx="458770" cy="45877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270258" y="3382942"/>
            <a:ext cx="352045" cy="3520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-86601" y="2581479"/>
            <a:ext cx="1360441" cy="1909234"/>
          </a:xfrm>
          <a:custGeom>
            <a:avLst/>
            <a:gdLst/>
            <a:ahLst/>
            <a:cxnLst/>
            <a:rect l="l" t="t" r="r" b="b"/>
            <a:pathLst>
              <a:path w="1360441" h="1909234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173123" y="2395416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2204864"/>
            <a:ext cx="7117180" cy="1728192"/>
          </a:xfrm>
        </p:spPr>
        <p:txBody>
          <a:bodyPr>
            <a:noAutofit/>
          </a:bodyPr>
          <a:lstStyle/>
          <a:p>
            <a:pPr algn="ctr"/>
            <a:r>
              <a:rPr lang="ru-RU" sz="3200" dirty="0">
                <a:solidFill>
                  <a:srgbClr val="002060"/>
                </a:solidFill>
              </a:rPr>
              <a:t>«Калейдоскоп изобразительного искусства</a:t>
            </a:r>
            <a:r>
              <a:rPr lang="ru-RU" sz="3200" dirty="0" smtClean="0">
                <a:solidFill>
                  <a:srgbClr val="002060"/>
                </a:solidFill>
              </a:rPr>
              <a:t>»</a:t>
            </a:r>
            <a:br>
              <a:rPr lang="ru-RU" sz="3200" dirty="0" smtClean="0">
                <a:solidFill>
                  <a:srgbClr val="002060"/>
                </a:solidFill>
              </a:rPr>
            </a:br>
            <a:r>
              <a:rPr lang="ru-RU" sz="3200" dirty="0">
                <a:solidFill>
                  <a:srgbClr val="002060"/>
                </a:solidFill>
              </a:rPr>
              <a:t/>
            </a:r>
            <a:br>
              <a:rPr lang="ru-RU" sz="3200" dirty="0">
                <a:solidFill>
                  <a:srgbClr val="002060"/>
                </a:solidFill>
              </a:rPr>
            </a:br>
            <a:r>
              <a:rPr lang="ru-RU" sz="3200" dirty="0">
                <a:solidFill>
                  <a:srgbClr val="00B0F0"/>
                </a:solidFill>
              </a:rPr>
              <a:t>Экспресс-опрос в форме соревнования</a:t>
            </a:r>
            <a:br>
              <a:rPr lang="ru-RU" sz="3200" dirty="0">
                <a:solidFill>
                  <a:srgbClr val="00B0F0"/>
                </a:solidFill>
              </a:rPr>
            </a:br>
            <a:endParaRPr lang="ru-RU" sz="3200" dirty="0">
              <a:solidFill>
                <a:srgbClr val="00B0F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1387924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C000"/>
                </a:solidFill>
              </a:rPr>
              <a:t>Подготовила: старший воспитатель </a:t>
            </a:r>
          </a:p>
          <a:p>
            <a:r>
              <a:rPr lang="ru-RU" dirty="0">
                <a:solidFill>
                  <a:srgbClr val="FFC000"/>
                </a:solidFill>
              </a:rPr>
              <a:t> </a:t>
            </a:r>
            <a:r>
              <a:rPr lang="ru-RU" dirty="0" smtClean="0">
                <a:solidFill>
                  <a:srgbClr val="FFC000"/>
                </a:solidFill>
              </a:rPr>
              <a:t>                     МДОАУ ДС № 3 «Тополек»</a:t>
            </a:r>
          </a:p>
          <a:p>
            <a:r>
              <a:rPr lang="ru-RU" dirty="0" smtClean="0">
                <a:solidFill>
                  <a:srgbClr val="FFC000"/>
                </a:solidFill>
              </a:rPr>
              <a:t>                      Анищенко Наталья Владимировна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197613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2465244"/>
          </a:xfrm>
        </p:spPr>
        <p:txBody>
          <a:bodyPr/>
          <a:lstStyle/>
          <a:p>
            <a:pPr algn="ctr"/>
            <a:r>
              <a:rPr lang="ru-RU" sz="2800" dirty="0">
                <a:solidFill>
                  <a:srgbClr val="002060"/>
                </a:solidFill>
              </a:rPr>
              <a:t>9</a:t>
            </a:r>
            <a:r>
              <a:rPr lang="ru-RU" sz="2800" dirty="0" smtClean="0">
                <a:solidFill>
                  <a:srgbClr val="002060"/>
                </a:solidFill>
              </a:rPr>
              <a:t>. Назовите </a:t>
            </a:r>
            <a:r>
              <a:rPr lang="ru-RU" sz="2800" dirty="0">
                <a:solidFill>
                  <a:srgbClr val="002060"/>
                </a:solidFill>
              </a:rPr>
              <a:t>профессию мастеров, чьими руками изготовлялись глиняные расписные игрушки в одном из главных культурных центров русского Севера – в Каргополье.</a:t>
            </a:r>
            <a:br>
              <a:rPr lang="ru-RU" sz="2800" dirty="0">
                <a:solidFill>
                  <a:srgbClr val="002060"/>
                </a:solidFill>
              </a:rPr>
            </a:b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9443" y="3284984"/>
            <a:ext cx="7125112" cy="25738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 smtClean="0">
                <a:solidFill>
                  <a:srgbClr val="7030A0"/>
                </a:solidFill>
              </a:rPr>
              <a:t>1.Гончар</a:t>
            </a:r>
          </a:p>
          <a:p>
            <a:pPr marL="0" indent="0">
              <a:buNone/>
            </a:pPr>
            <a:r>
              <a:rPr lang="ru-RU" sz="3200" dirty="0" smtClean="0">
                <a:solidFill>
                  <a:srgbClr val="7030A0"/>
                </a:solidFill>
              </a:rPr>
              <a:t>2.Столяр</a:t>
            </a:r>
          </a:p>
          <a:p>
            <a:pPr marL="0" indent="0">
              <a:buNone/>
            </a:pPr>
            <a:r>
              <a:rPr lang="ru-RU" sz="3200" dirty="0" smtClean="0">
                <a:solidFill>
                  <a:srgbClr val="7030A0"/>
                </a:solidFill>
              </a:rPr>
              <a:t>3. Художник</a:t>
            </a:r>
            <a:endParaRPr lang="ru-RU" sz="32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19117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2681838"/>
          </a:xfrm>
        </p:spPr>
        <p:txBody>
          <a:bodyPr/>
          <a:lstStyle/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10. </a:t>
            </a:r>
            <a:r>
              <a:rPr lang="ru-RU" sz="2400" dirty="0">
                <a:solidFill>
                  <a:srgbClr val="002060"/>
                </a:solidFill>
              </a:rPr>
              <a:t>Поскольку изделия малой декоративной пластики (изделия дымковских, каргопольских,  филимоновских мастеров) являются объемными, то  к какому виду пространственных искусств их можно отнести?</a:t>
            </a:r>
            <a:br>
              <a:rPr lang="ru-RU" sz="2400" dirty="0">
                <a:solidFill>
                  <a:srgbClr val="002060"/>
                </a:solidFill>
              </a:rPr>
            </a:b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9443" y="2996952"/>
            <a:ext cx="7125112" cy="286184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>
                <a:solidFill>
                  <a:srgbClr val="7030A0"/>
                </a:solidFill>
              </a:rPr>
              <a:t>1. Скульптура</a:t>
            </a:r>
          </a:p>
          <a:p>
            <a:pPr marL="0" indent="0">
              <a:buNone/>
            </a:pPr>
            <a:r>
              <a:rPr lang="ru-RU" sz="2800" dirty="0" smtClean="0">
                <a:solidFill>
                  <a:srgbClr val="7030A0"/>
                </a:solidFill>
              </a:rPr>
              <a:t>2. Живопись</a:t>
            </a:r>
          </a:p>
          <a:p>
            <a:pPr marL="0" indent="0">
              <a:buNone/>
            </a:pPr>
            <a:r>
              <a:rPr lang="ru-RU" sz="2800" dirty="0" smtClean="0">
                <a:solidFill>
                  <a:srgbClr val="7030A0"/>
                </a:solidFill>
              </a:rPr>
              <a:t>3. Архитектура</a:t>
            </a:r>
            <a:endParaRPr lang="ru-RU" sz="2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910724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2321228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11. </a:t>
            </a:r>
            <a:r>
              <a:rPr lang="ru-RU" dirty="0">
                <a:solidFill>
                  <a:srgbClr val="002060"/>
                </a:solidFill>
              </a:rPr>
              <a:t>Предмет домашней утвари, которым особенно прославились городецкие мастера.</a:t>
            </a:r>
            <a:br>
              <a:rPr lang="ru-RU" dirty="0">
                <a:solidFill>
                  <a:srgbClr val="002060"/>
                </a:solidFill>
              </a:rPr>
            </a:b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9443" y="3212976"/>
            <a:ext cx="7125112" cy="264582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200" dirty="0" smtClean="0">
                <a:solidFill>
                  <a:srgbClr val="7030A0"/>
                </a:solidFill>
              </a:rPr>
              <a:t>1. Ложка</a:t>
            </a:r>
          </a:p>
          <a:p>
            <a:pPr marL="0" indent="0">
              <a:buNone/>
            </a:pPr>
            <a:r>
              <a:rPr lang="ru-RU" sz="3200" dirty="0" smtClean="0">
                <a:solidFill>
                  <a:srgbClr val="7030A0"/>
                </a:solidFill>
              </a:rPr>
              <a:t>2. Прялка</a:t>
            </a:r>
          </a:p>
          <a:p>
            <a:pPr marL="0" indent="0">
              <a:buNone/>
            </a:pPr>
            <a:r>
              <a:rPr lang="ru-RU" sz="3200" dirty="0" smtClean="0">
                <a:solidFill>
                  <a:srgbClr val="7030A0"/>
                </a:solidFill>
              </a:rPr>
              <a:t>3. Матрешка</a:t>
            </a:r>
            <a:endParaRPr lang="ru-RU" sz="32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234080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2033196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12. </a:t>
            </a:r>
            <a:r>
              <a:rPr lang="ru-RU" dirty="0">
                <a:solidFill>
                  <a:srgbClr val="002060"/>
                </a:solidFill>
              </a:rPr>
              <a:t>Основной материал, из которого изготавливают изделия в селе Полховский Майдан.</a:t>
            </a:r>
            <a:br>
              <a:rPr lang="ru-RU" dirty="0">
                <a:solidFill>
                  <a:srgbClr val="002060"/>
                </a:solidFill>
              </a:rPr>
            </a:b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9443" y="3212976"/>
            <a:ext cx="7125112" cy="2645822"/>
          </a:xfrm>
        </p:spPr>
        <p:txBody>
          <a:bodyPr/>
          <a:lstStyle/>
          <a:p>
            <a:pPr marL="0" indent="0">
              <a:buNone/>
            </a:pPr>
            <a:r>
              <a:rPr lang="ru-RU" sz="3200" dirty="0" smtClean="0">
                <a:solidFill>
                  <a:srgbClr val="7030A0"/>
                </a:solidFill>
              </a:rPr>
              <a:t>1. Дерево</a:t>
            </a:r>
          </a:p>
          <a:p>
            <a:pPr marL="0" indent="0">
              <a:buNone/>
            </a:pPr>
            <a:r>
              <a:rPr lang="ru-RU" sz="3200" dirty="0" smtClean="0">
                <a:solidFill>
                  <a:srgbClr val="7030A0"/>
                </a:solidFill>
              </a:rPr>
              <a:t>2. Глина</a:t>
            </a:r>
          </a:p>
          <a:p>
            <a:pPr marL="0" indent="0">
              <a:buNone/>
            </a:pPr>
            <a:r>
              <a:rPr lang="ru-RU" sz="3200" dirty="0" smtClean="0">
                <a:solidFill>
                  <a:srgbClr val="7030A0"/>
                </a:solidFill>
              </a:rPr>
              <a:t>3. </a:t>
            </a:r>
            <a:r>
              <a:rPr lang="ru-RU" sz="3200" dirty="0" smtClean="0">
                <a:solidFill>
                  <a:srgbClr val="7030A0"/>
                </a:solidFill>
              </a:rPr>
              <a:t>Серебро</a:t>
            </a:r>
          </a:p>
          <a:p>
            <a:pPr marL="0" indent="0">
              <a:buNone/>
            </a:pPr>
            <a:r>
              <a:rPr lang="ru-RU" sz="3200" dirty="0" smtClean="0">
                <a:solidFill>
                  <a:srgbClr val="7030A0"/>
                </a:solidFill>
              </a:rPr>
              <a:t>4. </a:t>
            </a:r>
            <a:r>
              <a:rPr lang="ru-RU" sz="3200" smtClean="0">
                <a:solidFill>
                  <a:srgbClr val="7030A0"/>
                </a:solidFill>
              </a:rPr>
              <a:t>Чугун </a:t>
            </a:r>
            <a:endParaRPr lang="ru-RU" sz="3200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7595048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400" dirty="0" smtClean="0">
                <a:solidFill>
                  <a:srgbClr val="002060"/>
                </a:solidFill>
              </a:rPr>
              <a:t>  Спасибо за внимание!</a:t>
            </a:r>
          </a:p>
          <a:p>
            <a:pPr algn="ctr">
              <a:buNone/>
            </a:pPr>
            <a:endParaRPr lang="ru-RU" sz="3600" dirty="0" smtClean="0"/>
          </a:p>
          <a:p>
            <a:pPr algn="ctr">
              <a:buNone/>
            </a:pPr>
            <a:endParaRPr lang="ru-RU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1395954"/>
          </a:xfrm>
        </p:spPr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1. Назовите три основных цвета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9443" y="2714620"/>
            <a:ext cx="7125112" cy="3144178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ru-RU" sz="2800" dirty="0" smtClean="0">
                <a:solidFill>
                  <a:srgbClr val="002060"/>
                </a:solidFill>
              </a:rPr>
              <a:t>1. Белый, черный, красный</a:t>
            </a:r>
          </a:p>
          <a:p>
            <a:pPr>
              <a:buNone/>
            </a:pPr>
            <a:r>
              <a:rPr lang="ru-RU" sz="2800" dirty="0" smtClean="0">
                <a:solidFill>
                  <a:srgbClr val="002060"/>
                </a:solidFill>
              </a:rPr>
              <a:t>2. Синий, зеленый,  красный</a:t>
            </a:r>
          </a:p>
          <a:p>
            <a:pPr>
              <a:buNone/>
            </a:pPr>
            <a:r>
              <a:rPr lang="ru-RU" sz="2800" dirty="0" smtClean="0">
                <a:solidFill>
                  <a:srgbClr val="002060"/>
                </a:solidFill>
              </a:rPr>
              <a:t>3. Красный, желтый, синий</a:t>
            </a:r>
            <a:endParaRPr lang="ru-RU" sz="2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>
                <a:solidFill>
                  <a:srgbClr val="002060"/>
                </a:solidFill>
              </a:rPr>
              <a:t>2. Что такое живопись?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9443" y="2928934"/>
            <a:ext cx="7125112" cy="292986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i="1" dirty="0" smtClean="0">
                <a:solidFill>
                  <a:srgbClr val="002060"/>
                </a:solidFill>
              </a:rPr>
              <a:t>1. Изображение окружающей жизни красками, передача своих чувств с помощью цвета</a:t>
            </a:r>
          </a:p>
          <a:p>
            <a:pPr>
              <a:buNone/>
            </a:pPr>
            <a:r>
              <a:rPr lang="ru-RU" sz="2400" i="1" dirty="0" smtClean="0">
                <a:solidFill>
                  <a:srgbClr val="002060"/>
                </a:solidFill>
              </a:rPr>
              <a:t>2. Искусство рисования тоном, пятном и линией</a:t>
            </a:r>
          </a:p>
          <a:p>
            <a:pPr>
              <a:buNone/>
            </a:pPr>
            <a:r>
              <a:rPr lang="ru-RU" sz="2400" i="1" dirty="0" smtClean="0">
                <a:solidFill>
                  <a:srgbClr val="002060"/>
                </a:solidFill>
              </a:rPr>
              <a:t>3. Искусство выполнения работ разными художественными материалами</a:t>
            </a:r>
            <a:endParaRPr lang="ru-RU" sz="2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2232248"/>
          </a:xfrm>
        </p:spPr>
        <p:txBody>
          <a:bodyPr>
            <a:noAutofit/>
          </a:bodyPr>
          <a:lstStyle/>
          <a:p>
            <a:pPr algn="ctr"/>
            <a:r>
              <a:rPr lang="ru-RU" sz="4000" dirty="0">
                <a:solidFill>
                  <a:srgbClr val="002060"/>
                </a:solidFill>
              </a:rPr>
              <a:t>3</a:t>
            </a:r>
            <a:r>
              <a:rPr lang="ru-RU" sz="4000" dirty="0" smtClean="0">
                <a:solidFill>
                  <a:srgbClr val="002060"/>
                </a:solidFill>
              </a:rPr>
              <a:t>. </a:t>
            </a:r>
            <a:r>
              <a:rPr lang="ru-RU" sz="4000" dirty="0">
                <a:solidFill>
                  <a:srgbClr val="002060"/>
                </a:solidFill>
              </a:rPr>
              <a:t>Как называют художника, отдающего предпочтение изображению моря? </a:t>
            </a:r>
            <a:r>
              <a:rPr lang="ru-RU" sz="3200" dirty="0">
                <a:solidFill>
                  <a:srgbClr val="002060"/>
                </a:solidFill>
              </a:rPr>
              <a:t/>
            </a:r>
            <a:br>
              <a:rPr lang="ru-RU" sz="3200" dirty="0">
                <a:solidFill>
                  <a:srgbClr val="002060"/>
                </a:solidFill>
              </a:rPr>
            </a:b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4172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dirty="0" smtClean="0">
                <a:solidFill>
                  <a:srgbClr val="7030A0"/>
                </a:solidFill>
              </a:rPr>
              <a:t>1. Пейзажист</a:t>
            </a:r>
          </a:p>
          <a:p>
            <a:pPr marL="0" indent="0">
              <a:buNone/>
            </a:pPr>
            <a:r>
              <a:rPr lang="ru-RU" sz="4000" dirty="0" smtClean="0">
                <a:solidFill>
                  <a:srgbClr val="7030A0"/>
                </a:solidFill>
              </a:rPr>
              <a:t>2. Маринист</a:t>
            </a:r>
          </a:p>
          <a:p>
            <a:pPr marL="0" indent="0">
              <a:buNone/>
            </a:pPr>
            <a:r>
              <a:rPr lang="ru-RU" sz="4000" dirty="0" smtClean="0">
                <a:solidFill>
                  <a:srgbClr val="7030A0"/>
                </a:solidFill>
              </a:rPr>
              <a:t>3. Анималист</a:t>
            </a:r>
            <a:endParaRPr lang="ru-RU" sz="40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79285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74242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solidFill>
                  <a:srgbClr val="002060"/>
                </a:solidFill>
              </a:rPr>
              <a:t>4</a:t>
            </a:r>
            <a:r>
              <a:rPr lang="ru-RU" dirty="0" smtClean="0">
                <a:solidFill>
                  <a:srgbClr val="002060"/>
                </a:solidFill>
              </a:rPr>
              <a:t>. </a:t>
            </a:r>
            <a:r>
              <a:rPr lang="ru-RU" dirty="0">
                <a:solidFill>
                  <a:srgbClr val="002060"/>
                </a:solidFill>
              </a:rPr>
              <a:t>Как называют художника, отдающего предпочтение изображению человека?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4172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smtClean="0">
                <a:solidFill>
                  <a:srgbClr val="7030A0"/>
                </a:solidFill>
              </a:rPr>
              <a:t>1. Маринист</a:t>
            </a:r>
          </a:p>
          <a:p>
            <a:pPr marL="0" indent="0">
              <a:buNone/>
            </a:pPr>
            <a:r>
              <a:rPr lang="ru-RU" sz="3600" dirty="0" smtClean="0">
                <a:solidFill>
                  <a:srgbClr val="7030A0"/>
                </a:solidFill>
              </a:rPr>
              <a:t>2. Анималист </a:t>
            </a:r>
          </a:p>
          <a:p>
            <a:pPr marL="0" indent="0">
              <a:buNone/>
            </a:pPr>
            <a:r>
              <a:rPr lang="ru-RU" sz="3600" dirty="0" smtClean="0">
                <a:solidFill>
                  <a:srgbClr val="7030A0"/>
                </a:solidFill>
              </a:rPr>
              <a:t>3. Портретист</a:t>
            </a:r>
            <a:r>
              <a:rPr lang="ru-RU" sz="3600" dirty="0" smtClean="0"/>
              <a:t> </a:t>
            </a:r>
            <a:endParaRPr lang="ru-RU" sz="3600" dirty="0"/>
          </a:p>
        </p:txBody>
      </p:sp>
    </p:spTree>
    <p:extLst>
      <p:ext uri="{BB962C8B-B14F-4D97-AF65-F5344CB8AC3E}">
        <p14:creationId xmlns="" xmlns:p14="http://schemas.microsoft.com/office/powerpoint/2010/main" val="11392289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2560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5. Выберите из представленных портретов портрет И.Е. Репина</a:t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1                      2                     3</a:t>
            </a:r>
            <a:br>
              <a:rPr lang="ru-RU" dirty="0" smtClean="0">
                <a:solidFill>
                  <a:srgbClr val="002060"/>
                </a:solidFill>
              </a:rPr>
            </a:b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4" name="Содержимое 3" descr="Айвазовский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28596" y="2000240"/>
            <a:ext cx="2571768" cy="3500462"/>
          </a:xfrm>
        </p:spPr>
      </p:pic>
      <p:pic>
        <p:nvPicPr>
          <p:cNvPr id="1026" name="Picture 2" descr="E:\Мои документы\Мои рисунки\Портреты писателей\Васнецов В.М.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86116" y="2000240"/>
            <a:ext cx="2789484" cy="3571900"/>
          </a:xfrm>
          <a:prstGeom prst="rect">
            <a:avLst/>
          </a:prstGeom>
          <a:noFill/>
        </p:spPr>
      </p:pic>
      <p:pic>
        <p:nvPicPr>
          <p:cNvPr id="1027" name="Picture 3" descr="E:\Мои документы\Мои рисунки\Портреты писателей\Репин И.Е.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86512" y="2000240"/>
            <a:ext cx="2695743" cy="357189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5403225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2664296"/>
          </a:xfrm>
        </p:spPr>
        <p:txBody>
          <a:bodyPr>
            <a:noAutofit/>
          </a:bodyPr>
          <a:lstStyle/>
          <a:p>
            <a:pPr algn="ctr"/>
            <a:r>
              <a:rPr lang="ru-RU" dirty="0">
                <a:solidFill>
                  <a:srgbClr val="002060"/>
                </a:solidFill>
              </a:rPr>
              <a:t>6</a:t>
            </a:r>
            <a:r>
              <a:rPr lang="ru-RU" dirty="0" smtClean="0">
                <a:solidFill>
                  <a:srgbClr val="002060"/>
                </a:solidFill>
              </a:rPr>
              <a:t>. </a:t>
            </a:r>
            <a:r>
              <a:rPr lang="ru-RU" dirty="0">
                <a:solidFill>
                  <a:srgbClr val="002060"/>
                </a:solidFill>
              </a:rPr>
              <a:t>Выберите из представленных </a:t>
            </a:r>
            <a:r>
              <a:rPr lang="ru-RU" dirty="0" smtClean="0">
                <a:solidFill>
                  <a:srgbClr val="002060"/>
                </a:solidFill>
              </a:rPr>
              <a:t>репродукций </a:t>
            </a:r>
            <a:r>
              <a:rPr lang="ru-RU" dirty="0">
                <a:solidFill>
                  <a:srgbClr val="002060"/>
                </a:solidFill>
              </a:rPr>
              <a:t>репродукции </a:t>
            </a: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В.М</a:t>
            </a:r>
            <a:r>
              <a:rPr lang="ru-RU" dirty="0">
                <a:solidFill>
                  <a:srgbClr val="002060"/>
                </a:solidFill>
              </a:rPr>
              <a:t>. Васнецова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sz="1800" dirty="0" smtClean="0">
                <a:solidFill>
                  <a:srgbClr val="002060"/>
                </a:solidFill>
              </a:rPr>
              <a:t>1. «Алёнушка»</a:t>
            </a:r>
            <a:r>
              <a:rPr lang="ru-RU" dirty="0" smtClean="0">
                <a:solidFill>
                  <a:srgbClr val="002060"/>
                </a:solidFill>
              </a:rPr>
              <a:t>      </a:t>
            </a:r>
            <a:r>
              <a:rPr lang="ru-RU" sz="2000" dirty="0" smtClean="0">
                <a:solidFill>
                  <a:srgbClr val="002060"/>
                </a:solidFill>
              </a:rPr>
              <a:t>2. «Грачи прилетели»     3. «Не ждали»</a:t>
            </a:r>
            <a:endParaRPr lang="ru-RU" sz="2000" dirty="0">
              <a:solidFill>
                <a:srgbClr val="002060"/>
              </a:solidFill>
            </a:endParaRPr>
          </a:p>
        </p:txBody>
      </p:sp>
      <p:pic>
        <p:nvPicPr>
          <p:cNvPr id="2050" name="Picture 2" descr="E:\Мои документы\Мои рисунки\Портреты писателей\Аленушка Васнецова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2714620"/>
            <a:ext cx="2492534" cy="3560763"/>
          </a:xfrm>
          <a:prstGeom prst="rect">
            <a:avLst/>
          </a:prstGeom>
          <a:noFill/>
        </p:spPr>
      </p:pic>
      <p:pic>
        <p:nvPicPr>
          <p:cNvPr id="2051" name="Picture 3" descr="E:\Мои документы\Мои рисунки\Портреты писателей\Грачи Саврасов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14678" y="2714620"/>
            <a:ext cx="2695356" cy="3500462"/>
          </a:xfrm>
          <a:prstGeom prst="rect">
            <a:avLst/>
          </a:prstGeom>
          <a:noFill/>
        </p:spPr>
      </p:pic>
      <p:pic>
        <p:nvPicPr>
          <p:cNvPr id="2052" name="Picture 4" descr="E:\Мои документы\Мои рисунки\Портреты писателей\Не ждали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72198" y="2714620"/>
            <a:ext cx="2643174" cy="350997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886938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7829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800" dirty="0">
                <a:solidFill>
                  <a:srgbClr val="002060"/>
                </a:solidFill>
              </a:rPr>
              <a:t>7</a:t>
            </a:r>
            <a:r>
              <a:rPr lang="ru-RU" sz="4800" dirty="0" smtClean="0">
                <a:solidFill>
                  <a:srgbClr val="002060"/>
                </a:solidFill>
              </a:rPr>
              <a:t>. </a:t>
            </a:r>
            <a:r>
              <a:rPr lang="ru-RU" sz="4800" dirty="0">
                <a:solidFill>
                  <a:srgbClr val="002060"/>
                </a:solidFill>
              </a:rPr>
              <a:t>Гжель </a:t>
            </a:r>
            <a:r>
              <a:rPr lang="ru-RU" sz="4800" dirty="0" smtClean="0">
                <a:solidFill>
                  <a:srgbClr val="002060"/>
                </a:solidFill>
              </a:rPr>
              <a:t>всем нравится </a:t>
            </a:r>
            <a:r>
              <a:rPr lang="ru-RU" sz="4800" dirty="0" smtClean="0">
                <a:solidFill>
                  <a:srgbClr val="002060"/>
                </a:solidFill>
              </a:rPr>
              <a:t> </a:t>
            </a:r>
            <a:r>
              <a:rPr lang="ru-RU" sz="4800" dirty="0">
                <a:solidFill>
                  <a:srgbClr val="002060"/>
                </a:solidFill>
              </a:rPr>
              <a:t>своим цветом. </a:t>
            </a:r>
            <a:r>
              <a:rPr lang="ru-RU" sz="4800" dirty="0" smtClean="0">
                <a:solidFill>
                  <a:srgbClr val="002060"/>
                </a:solidFill>
              </a:rPr>
              <a:t>Выберите основной</a:t>
            </a:r>
            <a:r>
              <a:rPr lang="ru-RU" sz="4800" dirty="0" smtClean="0">
                <a:solidFill>
                  <a:srgbClr val="002060"/>
                </a:solidFill>
              </a:rPr>
              <a:t>?</a:t>
            </a:r>
            <a:r>
              <a:rPr lang="ru-RU" sz="4800" dirty="0">
                <a:solidFill>
                  <a:srgbClr val="002060"/>
                </a:solidFill>
              </a:rPr>
              <a:t/>
            </a:r>
            <a:br>
              <a:rPr lang="ru-RU" sz="4800" dirty="0">
                <a:solidFill>
                  <a:srgbClr val="002060"/>
                </a:solidFill>
              </a:rPr>
            </a:br>
            <a:endParaRPr lang="ru-RU" sz="48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996952"/>
            <a:ext cx="8229600" cy="312921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600" dirty="0" smtClean="0">
                <a:solidFill>
                  <a:srgbClr val="7030A0"/>
                </a:solidFill>
              </a:rPr>
              <a:t>1. Золотой</a:t>
            </a:r>
          </a:p>
          <a:p>
            <a:pPr marL="0" indent="0">
              <a:buNone/>
            </a:pPr>
            <a:r>
              <a:rPr lang="ru-RU" sz="3600" dirty="0" smtClean="0">
                <a:solidFill>
                  <a:srgbClr val="7030A0"/>
                </a:solidFill>
              </a:rPr>
              <a:t>2. </a:t>
            </a:r>
            <a:r>
              <a:rPr lang="ru-RU" sz="3600" dirty="0" smtClean="0">
                <a:solidFill>
                  <a:srgbClr val="7030A0"/>
                </a:solidFill>
              </a:rPr>
              <a:t>Синий </a:t>
            </a:r>
          </a:p>
          <a:p>
            <a:pPr marL="0" indent="0">
              <a:buNone/>
            </a:pPr>
            <a:r>
              <a:rPr lang="ru-RU" sz="3600" dirty="0" smtClean="0">
                <a:solidFill>
                  <a:srgbClr val="7030A0"/>
                </a:solidFill>
              </a:rPr>
              <a:t>3. Голубой</a:t>
            </a:r>
            <a:endParaRPr lang="ru-RU" sz="3600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ru-RU" sz="3600" dirty="0" smtClean="0">
                <a:solidFill>
                  <a:srgbClr val="7030A0"/>
                </a:solidFill>
              </a:rPr>
              <a:t>4</a:t>
            </a:r>
            <a:r>
              <a:rPr lang="ru-RU" sz="3600" dirty="0" smtClean="0">
                <a:solidFill>
                  <a:srgbClr val="7030A0"/>
                </a:solidFill>
              </a:rPr>
              <a:t>. Белый</a:t>
            </a:r>
            <a:endParaRPr lang="ru-RU" sz="36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242952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1745164"/>
          </a:xfrm>
        </p:spPr>
        <p:txBody>
          <a:bodyPr/>
          <a:lstStyle/>
          <a:p>
            <a:pPr algn="ctr"/>
            <a:r>
              <a:rPr lang="ru-RU" sz="4400" dirty="0">
                <a:solidFill>
                  <a:srgbClr val="002060"/>
                </a:solidFill>
              </a:rPr>
              <a:t>8</a:t>
            </a:r>
            <a:r>
              <a:rPr lang="ru-RU" sz="4400" dirty="0" smtClean="0">
                <a:solidFill>
                  <a:srgbClr val="002060"/>
                </a:solidFill>
              </a:rPr>
              <a:t>. </a:t>
            </a:r>
            <a:r>
              <a:rPr lang="ru-RU" sz="4400" dirty="0">
                <a:solidFill>
                  <a:srgbClr val="002060"/>
                </a:solidFill>
              </a:rPr>
              <a:t>Благодаря этому цвету хохлому часто называют так.</a:t>
            </a:r>
            <a:br>
              <a:rPr lang="ru-RU" sz="4400" dirty="0">
                <a:solidFill>
                  <a:srgbClr val="002060"/>
                </a:solidFill>
              </a:rPr>
            </a:br>
            <a:endParaRPr lang="ru-RU" sz="44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9443" y="2780928"/>
            <a:ext cx="7125112" cy="30778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400" dirty="0">
                <a:solidFill>
                  <a:srgbClr val="7030A0"/>
                </a:solidFill>
              </a:rPr>
              <a:t> 1. </a:t>
            </a:r>
            <a:r>
              <a:rPr lang="ru-RU" sz="4400" dirty="0" smtClean="0">
                <a:solidFill>
                  <a:srgbClr val="7030A0"/>
                </a:solidFill>
              </a:rPr>
              <a:t>Голубая     </a:t>
            </a:r>
          </a:p>
          <a:p>
            <a:pPr marL="0" indent="0">
              <a:buNone/>
            </a:pPr>
            <a:r>
              <a:rPr lang="ru-RU" sz="4400" dirty="0" smtClean="0">
                <a:solidFill>
                  <a:srgbClr val="7030A0"/>
                </a:solidFill>
              </a:rPr>
              <a:t> </a:t>
            </a:r>
            <a:r>
              <a:rPr lang="ru-RU" sz="4400" dirty="0">
                <a:solidFill>
                  <a:srgbClr val="7030A0"/>
                </a:solidFill>
              </a:rPr>
              <a:t>2. Золотая	</a:t>
            </a:r>
            <a:endParaRPr lang="ru-RU" sz="4400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ru-RU" sz="4400" dirty="0" smtClean="0">
                <a:solidFill>
                  <a:srgbClr val="7030A0"/>
                </a:solidFill>
              </a:rPr>
              <a:t> 3</a:t>
            </a:r>
            <a:r>
              <a:rPr lang="ru-RU" sz="4400" dirty="0">
                <a:solidFill>
                  <a:srgbClr val="7030A0"/>
                </a:solidFill>
              </a:rPr>
              <a:t>. Красная</a:t>
            </a:r>
          </a:p>
        </p:txBody>
      </p:sp>
    </p:spTree>
    <p:extLst>
      <p:ext uri="{BB962C8B-B14F-4D97-AF65-F5344CB8AC3E}">
        <p14:creationId xmlns="" xmlns:p14="http://schemas.microsoft.com/office/powerpoint/2010/main" val="3064137743"/>
      </p:ext>
    </p:extLst>
  </p:cSld>
  <p:clrMapOvr>
    <a:masterClrMapping/>
  </p:clrMapOvr>
</p:sld>
</file>

<file path=ppt/theme/theme1.xml><?xml version="1.0" encoding="utf-8"?>
<a:theme xmlns:a="http://schemas.openxmlformats.org/drawingml/2006/main" name="Summer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Summ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umm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TC101972873[[fn=Лето]]</Template>
  <TotalTime>155</TotalTime>
  <Words>291</Words>
  <Application>Microsoft Office PowerPoint</Application>
  <PresentationFormat>Экран (4:3)</PresentationFormat>
  <Paragraphs>49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Summer</vt:lpstr>
      <vt:lpstr>«Калейдоскоп изобразительного искусства»  Экспресс-опрос в форме соревнования </vt:lpstr>
      <vt:lpstr>1. Назовите три основных цвета</vt:lpstr>
      <vt:lpstr>2. Что такое живопись?</vt:lpstr>
      <vt:lpstr>3. Как называют художника, отдающего предпочтение изображению моря?  </vt:lpstr>
      <vt:lpstr>4. Как называют художника, отдающего предпочтение изображению человека?</vt:lpstr>
      <vt:lpstr> 5. Выберите из представленных портретов портрет И.Е. Репина 1                      2                     3 </vt:lpstr>
      <vt:lpstr>6. Выберите из представленных репродукций репродукции  В.М. Васнецова.  1. «Алёнушка»      2. «Грачи прилетели»     3. «Не ждали»</vt:lpstr>
      <vt:lpstr>7. Гжель всем нравится  своим цветом. Выберите основной? </vt:lpstr>
      <vt:lpstr>8. Благодаря этому цвету хохлому часто называют так. </vt:lpstr>
      <vt:lpstr>9. Назовите профессию мастеров, чьими руками изготовлялись глиняные расписные игрушки в одном из главных культурных центров русского Севера – в Каргополье. </vt:lpstr>
      <vt:lpstr>10. Поскольку изделия малой декоративной пластики (изделия дымковских, каргопольских,  филимоновских мастеров) являются объемными, то  к какому виду пространственных искусств их можно отнести? </vt:lpstr>
      <vt:lpstr>11. Предмет домашней утвари, которым особенно прославились городецкие мастера. </vt:lpstr>
      <vt:lpstr>12. Основной материал, из которого изготавливают изделия в селе Полховский Майдан. </vt:lpstr>
      <vt:lpstr>Слайд 14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«Калейдоскоп изобразительного искусства» </dc:title>
  <dc:creator>1</dc:creator>
  <cp:lastModifiedBy>Наташа</cp:lastModifiedBy>
  <cp:revision>24</cp:revision>
  <dcterms:created xsi:type="dcterms:W3CDTF">2012-03-13T03:45:45Z</dcterms:created>
  <dcterms:modified xsi:type="dcterms:W3CDTF">2012-03-14T04:52:19Z</dcterms:modified>
</cp:coreProperties>
</file>