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57F7-2477-4719-9BD0-666CA9596FC5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7E35A-C6AC-4016-AEA5-9DF744FAB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57F7-2477-4719-9BD0-666CA9596FC5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7E35A-C6AC-4016-AEA5-9DF744FAB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57F7-2477-4719-9BD0-666CA9596FC5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7E35A-C6AC-4016-AEA5-9DF744FAB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57F7-2477-4719-9BD0-666CA9596FC5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7E35A-C6AC-4016-AEA5-9DF744FAB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57F7-2477-4719-9BD0-666CA9596FC5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7E35A-C6AC-4016-AEA5-9DF744FAB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57F7-2477-4719-9BD0-666CA9596FC5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7E35A-C6AC-4016-AEA5-9DF744FAB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57F7-2477-4719-9BD0-666CA9596FC5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7E35A-C6AC-4016-AEA5-9DF744FAB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57F7-2477-4719-9BD0-666CA9596FC5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7E35A-C6AC-4016-AEA5-9DF744FAB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57F7-2477-4719-9BD0-666CA9596FC5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7E35A-C6AC-4016-AEA5-9DF744FAB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57F7-2477-4719-9BD0-666CA9596FC5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7E35A-C6AC-4016-AEA5-9DF744FAB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57F7-2477-4719-9BD0-666CA9596FC5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7E35A-C6AC-4016-AEA5-9DF744FAB72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057F7-2477-4719-9BD0-666CA9596FC5}" type="datetimeFigureOut">
              <a:rPr lang="ru-RU" smtClean="0"/>
              <a:pPr/>
              <a:t>14.03.2012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E35A-C6AC-4016-AEA5-9DF744FAB7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204864"/>
            <a:ext cx="7117180" cy="1728192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</a:rPr>
              <a:t>«Калейдоскоп изобразительного искусства</a:t>
            </a:r>
            <a:r>
              <a:rPr lang="ru-RU" sz="3200" dirty="0" smtClean="0">
                <a:solidFill>
                  <a:srgbClr val="002060"/>
                </a:solidFill>
              </a:rPr>
              <a:t>»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>
                <a:solidFill>
                  <a:srgbClr val="002060"/>
                </a:solidFill>
              </a:rPr>
              <a:t/>
            </a:r>
            <a:br>
              <a:rPr lang="ru-RU" sz="3200" dirty="0">
                <a:solidFill>
                  <a:srgbClr val="002060"/>
                </a:solidFill>
              </a:rPr>
            </a:br>
            <a:r>
              <a:rPr lang="ru-RU" sz="3200" dirty="0">
                <a:solidFill>
                  <a:srgbClr val="00B0F0"/>
                </a:solidFill>
              </a:rPr>
              <a:t>Экспресс-опрос в форме соревнования</a:t>
            </a:r>
            <a:br>
              <a:rPr lang="ru-RU" sz="3200" dirty="0">
                <a:solidFill>
                  <a:srgbClr val="00B0F0"/>
                </a:solidFill>
              </a:rPr>
            </a:b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138792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Подготовила: старший воспитатель </a:t>
            </a:r>
          </a:p>
          <a:p>
            <a:r>
              <a:rPr lang="ru-RU" dirty="0">
                <a:solidFill>
                  <a:srgbClr val="FFC000"/>
                </a:solidFill>
              </a:rPr>
              <a:t> </a:t>
            </a:r>
            <a:r>
              <a:rPr lang="ru-RU" dirty="0" smtClean="0">
                <a:solidFill>
                  <a:srgbClr val="FFC000"/>
                </a:solidFill>
              </a:rPr>
              <a:t>                     МДОАУ ДС № 3 «Тополек»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                      Анищенко Наталья Владимировна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9761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2465244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9</a:t>
            </a:r>
            <a:r>
              <a:rPr lang="ru-RU" sz="2800" dirty="0" smtClean="0">
                <a:solidFill>
                  <a:srgbClr val="002060"/>
                </a:solidFill>
              </a:rPr>
              <a:t>. Назовите </a:t>
            </a:r>
            <a:r>
              <a:rPr lang="ru-RU" sz="2800" dirty="0">
                <a:solidFill>
                  <a:srgbClr val="002060"/>
                </a:solidFill>
              </a:rPr>
              <a:t>профессию мастеров, чьими руками изготовлялись глиняные расписные игрушки в одном из главных культурных центров русского Севера – в Каргополье.</a:t>
            </a:r>
            <a:br>
              <a:rPr lang="ru-RU" sz="2800" dirty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3284984"/>
            <a:ext cx="7125112" cy="25738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1.Гончар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2.Столяр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3. Художник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911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2681838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10. </a:t>
            </a:r>
            <a:r>
              <a:rPr lang="ru-RU" sz="2400" dirty="0">
                <a:solidFill>
                  <a:srgbClr val="002060"/>
                </a:solidFill>
              </a:rPr>
              <a:t>Поскольку изделия малой декоративной пластики (изделия дымковских, каргопольских,  филимоновских мастеров) являются объемными, то  к какому виду пространственных искусств их можно отнести?</a:t>
            </a:r>
            <a:br>
              <a:rPr lang="ru-RU" sz="2400" dirty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2996952"/>
            <a:ext cx="7125112" cy="28618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1. Скульптура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2. Живопись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3. Архитектура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1072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232122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11. </a:t>
            </a:r>
            <a:r>
              <a:rPr lang="ru-RU" dirty="0">
                <a:solidFill>
                  <a:srgbClr val="002060"/>
                </a:solidFill>
              </a:rPr>
              <a:t>Предмет домашней утвари, которым особенно прославились городецкие мастера.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3212976"/>
            <a:ext cx="7125112" cy="26458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1. Ложка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2. Прялка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3. Матрешка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3408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203319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12. </a:t>
            </a:r>
            <a:r>
              <a:rPr lang="ru-RU" dirty="0">
                <a:solidFill>
                  <a:srgbClr val="002060"/>
                </a:solidFill>
              </a:rPr>
              <a:t>Основной материал, из которого изготавливают изделия в селе Полховский Майдан.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3212976"/>
            <a:ext cx="7125112" cy="2645822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1. Дерево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2. Глина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3. </a:t>
            </a:r>
            <a:r>
              <a:rPr lang="ru-RU" sz="3200" dirty="0" smtClean="0">
                <a:solidFill>
                  <a:srgbClr val="7030A0"/>
                </a:solidFill>
              </a:rPr>
              <a:t>Серебро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4. </a:t>
            </a:r>
            <a:r>
              <a:rPr lang="ru-RU" sz="3200" smtClean="0">
                <a:solidFill>
                  <a:srgbClr val="7030A0"/>
                </a:solidFill>
              </a:rPr>
              <a:t>Чугун </a:t>
            </a:r>
            <a:endParaRPr lang="ru-RU" sz="32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59504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  Спасибо за внимание!</a:t>
            </a:r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395954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1. Назовите три основных цвета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9443" y="2714620"/>
            <a:ext cx="7125112" cy="314417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1. Белый, черный, красный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2. Синий, зеленый,  красный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3. Красный, желтый, синий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2060"/>
                </a:solidFill>
              </a:rPr>
              <a:t>2. Что такое живопись?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9443" y="2928934"/>
            <a:ext cx="7125112" cy="29298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i="1" dirty="0" smtClean="0">
                <a:solidFill>
                  <a:srgbClr val="002060"/>
                </a:solidFill>
              </a:rPr>
              <a:t>1. Изображение окружающей жизни красками, передача своих чувств с помощью цвета</a:t>
            </a:r>
          </a:p>
          <a:p>
            <a:pPr>
              <a:buNone/>
            </a:pPr>
            <a:r>
              <a:rPr lang="ru-RU" sz="2400" i="1" dirty="0" smtClean="0">
                <a:solidFill>
                  <a:srgbClr val="002060"/>
                </a:solidFill>
              </a:rPr>
              <a:t>2. Искусство рисования тоном, пятном и линией</a:t>
            </a:r>
          </a:p>
          <a:p>
            <a:pPr>
              <a:buNone/>
            </a:pPr>
            <a:r>
              <a:rPr lang="ru-RU" sz="2400" i="1" dirty="0" smtClean="0">
                <a:solidFill>
                  <a:srgbClr val="002060"/>
                </a:solidFill>
              </a:rPr>
              <a:t>3. Искусство выполнения работ разными художественными материалами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232248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</a:rPr>
              <a:t>3</a:t>
            </a:r>
            <a:r>
              <a:rPr lang="ru-RU" sz="4000" dirty="0" smtClean="0">
                <a:solidFill>
                  <a:srgbClr val="002060"/>
                </a:solidFill>
              </a:rPr>
              <a:t>. </a:t>
            </a:r>
            <a:r>
              <a:rPr lang="ru-RU" sz="4000" dirty="0">
                <a:solidFill>
                  <a:srgbClr val="002060"/>
                </a:solidFill>
              </a:rPr>
              <a:t>Как называют художника, отдающего предпочтение изображению моря? </a:t>
            </a:r>
            <a:r>
              <a:rPr lang="ru-RU" sz="3200" dirty="0">
                <a:solidFill>
                  <a:srgbClr val="002060"/>
                </a:solidFill>
              </a:rPr>
              <a:t/>
            </a:r>
            <a:br>
              <a:rPr lang="ru-RU" sz="3200" dirty="0">
                <a:solidFill>
                  <a:srgbClr val="002060"/>
                </a:solidFill>
              </a:rPr>
            </a:b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1. Пейзажист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2. Маринист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3. Анималист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9285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4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>
                <a:solidFill>
                  <a:srgbClr val="002060"/>
                </a:solidFill>
              </a:rPr>
              <a:t>Как называют художника, отдающего предпочтение изображению человека?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1. Маринист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2. Анималист 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3. Портретист</a:t>
            </a:r>
            <a:r>
              <a:rPr lang="ru-RU" sz="3600" dirty="0" smtClean="0"/>
              <a:t> 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1139228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5. Выберите из представленных портретов портрет И.Е. Репина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1                      2                     3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Айвазовски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2000240"/>
            <a:ext cx="2571768" cy="3500462"/>
          </a:xfrm>
        </p:spPr>
      </p:pic>
      <p:pic>
        <p:nvPicPr>
          <p:cNvPr id="1026" name="Picture 2" descr="E:\Мои документы\Мои рисунки\Портреты писателей\Васнецов В.М.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2000240"/>
            <a:ext cx="2789484" cy="3571900"/>
          </a:xfrm>
          <a:prstGeom prst="rect">
            <a:avLst/>
          </a:prstGeom>
          <a:noFill/>
        </p:spPr>
      </p:pic>
      <p:pic>
        <p:nvPicPr>
          <p:cNvPr id="1027" name="Picture 3" descr="E:\Мои документы\Мои рисунки\Портреты писателей\Репин И.Е.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2000240"/>
            <a:ext cx="2695743" cy="35718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40322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664296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6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r>
              <a:rPr lang="ru-RU" dirty="0">
                <a:solidFill>
                  <a:srgbClr val="002060"/>
                </a:solidFill>
              </a:rPr>
              <a:t>Выберите из представленных </a:t>
            </a:r>
            <a:r>
              <a:rPr lang="ru-RU" dirty="0" smtClean="0">
                <a:solidFill>
                  <a:srgbClr val="002060"/>
                </a:solidFill>
              </a:rPr>
              <a:t>репродукций </a:t>
            </a:r>
            <a:r>
              <a:rPr lang="ru-RU" dirty="0">
                <a:solidFill>
                  <a:srgbClr val="002060"/>
                </a:solidFill>
              </a:rPr>
              <a:t>репродукции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В.М</a:t>
            </a:r>
            <a:r>
              <a:rPr lang="ru-RU" dirty="0">
                <a:solidFill>
                  <a:srgbClr val="002060"/>
                </a:solidFill>
              </a:rPr>
              <a:t>. Васнецова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1. «Алёнушка»</a:t>
            </a:r>
            <a:r>
              <a:rPr lang="ru-RU" dirty="0" smtClean="0">
                <a:solidFill>
                  <a:srgbClr val="002060"/>
                </a:solidFill>
              </a:rPr>
              <a:t>      </a:t>
            </a:r>
            <a:r>
              <a:rPr lang="ru-RU" sz="2000" dirty="0" smtClean="0">
                <a:solidFill>
                  <a:srgbClr val="002060"/>
                </a:solidFill>
              </a:rPr>
              <a:t>2. «Грачи прилетели»     3. «Не ждали»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2050" name="Picture 2" descr="E:\Мои документы\Мои рисунки\Портреты писателей\Аленушка Васнецов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714620"/>
            <a:ext cx="2492534" cy="3560763"/>
          </a:xfrm>
          <a:prstGeom prst="rect">
            <a:avLst/>
          </a:prstGeom>
          <a:noFill/>
        </p:spPr>
      </p:pic>
      <p:pic>
        <p:nvPicPr>
          <p:cNvPr id="2051" name="Picture 3" descr="E:\Мои документы\Мои рисунки\Портреты писателей\Грачи Саврасо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2714620"/>
            <a:ext cx="2695356" cy="3500462"/>
          </a:xfrm>
          <a:prstGeom prst="rect">
            <a:avLst/>
          </a:prstGeom>
          <a:noFill/>
        </p:spPr>
      </p:pic>
      <p:pic>
        <p:nvPicPr>
          <p:cNvPr id="2052" name="Picture 4" descr="E:\Мои документы\Мои рисунки\Портреты писателей\Не ждали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2714620"/>
            <a:ext cx="2643174" cy="35099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86938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>
                <a:solidFill>
                  <a:srgbClr val="002060"/>
                </a:solidFill>
              </a:rPr>
              <a:t>7</a:t>
            </a:r>
            <a:r>
              <a:rPr lang="ru-RU" sz="4800" dirty="0" smtClean="0">
                <a:solidFill>
                  <a:srgbClr val="002060"/>
                </a:solidFill>
              </a:rPr>
              <a:t>. </a:t>
            </a:r>
            <a:r>
              <a:rPr lang="ru-RU" sz="4800" dirty="0">
                <a:solidFill>
                  <a:srgbClr val="002060"/>
                </a:solidFill>
              </a:rPr>
              <a:t>Гжель </a:t>
            </a:r>
            <a:r>
              <a:rPr lang="ru-RU" sz="4800" dirty="0" smtClean="0">
                <a:solidFill>
                  <a:srgbClr val="002060"/>
                </a:solidFill>
              </a:rPr>
              <a:t>всем нравится </a:t>
            </a:r>
            <a:r>
              <a:rPr lang="ru-RU" sz="4800" dirty="0" smtClean="0">
                <a:solidFill>
                  <a:srgbClr val="002060"/>
                </a:solidFill>
              </a:rPr>
              <a:t> </a:t>
            </a:r>
            <a:r>
              <a:rPr lang="ru-RU" sz="4800" dirty="0">
                <a:solidFill>
                  <a:srgbClr val="002060"/>
                </a:solidFill>
              </a:rPr>
              <a:t>своим цветом. </a:t>
            </a:r>
            <a:r>
              <a:rPr lang="ru-RU" sz="4800" dirty="0" smtClean="0">
                <a:solidFill>
                  <a:srgbClr val="002060"/>
                </a:solidFill>
              </a:rPr>
              <a:t>Выберите основной</a:t>
            </a:r>
            <a:r>
              <a:rPr lang="ru-RU" sz="4800" dirty="0" smtClean="0">
                <a:solidFill>
                  <a:srgbClr val="002060"/>
                </a:solidFill>
              </a:rPr>
              <a:t>?</a:t>
            </a:r>
            <a:r>
              <a:rPr lang="ru-RU" sz="4800" dirty="0">
                <a:solidFill>
                  <a:srgbClr val="002060"/>
                </a:solidFill>
              </a:rPr>
              <a:t/>
            </a:r>
            <a:br>
              <a:rPr lang="ru-RU" sz="4800" dirty="0">
                <a:solidFill>
                  <a:srgbClr val="002060"/>
                </a:solidFill>
              </a:rPr>
            </a:br>
            <a:endParaRPr lang="ru-RU" sz="48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1. Золотой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2. </a:t>
            </a:r>
            <a:r>
              <a:rPr lang="ru-RU" sz="3600" dirty="0" smtClean="0">
                <a:solidFill>
                  <a:srgbClr val="7030A0"/>
                </a:solidFill>
              </a:rPr>
              <a:t>Синий 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3. Голубой</a:t>
            </a:r>
            <a:endParaRPr lang="ru-RU" sz="36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4</a:t>
            </a:r>
            <a:r>
              <a:rPr lang="ru-RU" sz="3600" dirty="0" smtClean="0">
                <a:solidFill>
                  <a:srgbClr val="7030A0"/>
                </a:solidFill>
              </a:rPr>
              <a:t>. Белый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4295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745164"/>
          </a:xfrm>
        </p:spPr>
        <p:txBody>
          <a:bodyPr/>
          <a:lstStyle/>
          <a:p>
            <a:pPr algn="ctr"/>
            <a:r>
              <a:rPr lang="ru-RU" sz="4400" dirty="0">
                <a:solidFill>
                  <a:srgbClr val="002060"/>
                </a:solidFill>
              </a:rPr>
              <a:t>8</a:t>
            </a:r>
            <a:r>
              <a:rPr lang="ru-RU" sz="4400" dirty="0" smtClean="0">
                <a:solidFill>
                  <a:srgbClr val="002060"/>
                </a:solidFill>
              </a:rPr>
              <a:t>. </a:t>
            </a:r>
            <a:r>
              <a:rPr lang="ru-RU" sz="4400" dirty="0">
                <a:solidFill>
                  <a:srgbClr val="002060"/>
                </a:solidFill>
              </a:rPr>
              <a:t>Благодаря этому цвету хохлому часто называют так.</a:t>
            </a:r>
            <a:br>
              <a:rPr lang="ru-RU" sz="4400" dirty="0">
                <a:solidFill>
                  <a:srgbClr val="002060"/>
                </a:solidFill>
              </a:rPr>
            </a:b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2780928"/>
            <a:ext cx="7125112" cy="30778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>
                <a:solidFill>
                  <a:srgbClr val="7030A0"/>
                </a:solidFill>
              </a:rPr>
              <a:t> 1. </a:t>
            </a:r>
            <a:r>
              <a:rPr lang="ru-RU" sz="4400" dirty="0" smtClean="0">
                <a:solidFill>
                  <a:srgbClr val="7030A0"/>
                </a:solidFill>
              </a:rPr>
              <a:t>Голубая     </a:t>
            </a:r>
          </a:p>
          <a:p>
            <a:pPr marL="0" indent="0"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 </a:t>
            </a:r>
            <a:r>
              <a:rPr lang="ru-RU" sz="4400" dirty="0">
                <a:solidFill>
                  <a:srgbClr val="7030A0"/>
                </a:solidFill>
              </a:rPr>
              <a:t>2. Золотая	</a:t>
            </a:r>
            <a:endParaRPr lang="ru-RU" sz="44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 3</a:t>
            </a:r>
            <a:r>
              <a:rPr lang="ru-RU" sz="4400" dirty="0">
                <a:solidFill>
                  <a:srgbClr val="7030A0"/>
                </a:solidFill>
              </a:rPr>
              <a:t>. Красная</a:t>
            </a:r>
          </a:p>
        </p:txBody>
      </p:sp>
    </p:spTree>
    <p:extLst>
      <p:ext uri="{BB962C8B-B14F-4D97-AF65-F5344CB8AC3E}">
        <p14:creationId xmlns="" xmlns:p14="http://schemas.microsoft.com/office/powerpoint/2010/main" val="3064137743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TC101972873[[fn=Лето]]</Template>
  <TotalTime>155</TotalTime>
  <Words>291</Words>
  <Application>Microsoft Office PowerPoint</Application>
  <PresentationFormat>Экран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Summer</vt:lpstr>
      <vt:lpstr>«Калейдоскоп изобразительного искусства»  Экспресс-опрос в форме соревнования </vt:lpstr>
      <vt:lpstr>1. Назовите три основных цвета</vt:lpstr>
      <vt:lpstr>2. Что такое живопись?</vt:lpstr>
      <vt:lpstr>3. Как называют художника, отдающего предпочтение изображению моря?  </vt:lpstr>
      <vt:lpstr>4. Как называют художника, отдающего предпочтение изображению человека?</vt:lpstr>
      <vt:lpstr> 5. Выберите из представленных портретов портрет И.Е. Репина 1                      2                     3 </vt:lpstr>
      <vt:lpstr>6. Выберите из представленных репродукций репродукции  В.М. Васнецова.  1. «Алёнушка»      2. «Грачи прилетели»     3. «Не ждали»</vt:lpstr>
      <vt:lpstr>7. Гжель всем нравится  своим цветом. Выберите основной? </vt:lpstr>
      <vt:lpstr>8. Благодаря этому цвету хохлому часто называют так. </vt:lpstr>
      <vt:lpstr>9. Назовите профессию мастеров, чьими руками изготовлялись глиняные расписные игрушки в одном из главных культурных центров русского Севера – в Каргополье. </vt:lpstr>
      <vt:lpstr>10. Поскольку изделия малой декоративной пластики (изделия дымковских, каргопольских,  филимоновских мастеров) являются объемными, то  к какому виду пространственных искусств их можно отнести? </vt:lpstr>
      <vt:lpstr>11. Предмет домашней утвари, которым особенно прославились городецкие мастера. </vt:lpstr>
      <vt:lpstr>12. Основной материал, из которого изготавливают изделия в селе Полховский Майдан. 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«Калейдоскоп изобразительного искусства» </dc:title>
  <dc:creator>1</dc:creator>
  <cp:lastModifiedBy>Наташа</cp:lastModifiedBy>
  <cp:revision>24</cp:revision>
  <dcterms:created xsi:type="dcterms:W3CDTF">2012-03-13T03:45:45Z</dcterms:created>
  <dcterms:modified xsi:type="dcterms:W3CDTF">2012-03-14T04:52:19Z</dcterms:modified>
</cp:coreProperties>
</file>