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12" r:id="rId2"/>
    <p:sldId id="272" r:id="rId3"/>
    <p:sldId id="273" r:id="rId4"/>
    <p:sldId id="282" r:id="rId5"/>
    <p:sldId id="274" r:id="rId6"/>
    <p:sldId id="275" r:id="rId7"/>
    <p:sldId id="276" r:id="rId8"/>
    <p:sldId id="278" r:id="rId9"/>
    <p:sldId id="283" r:id="rId10"/>
    <p:sldId id="279" r:id="rId11"/>
    <p:sldId id="284" r:id="rId12"/>
    <p:sldId id="285" r:id="rId13"/>
    <p:sldId id="286" r:id="rId14"/>
    <p:sldId id="287" r:id="rId15"/>
    <p:sldId id="288" r:id="rId16"/>
    <p:sldId id="280" r:id="rId17"/>
    <p:sldId id="289" r:id="rId18"/>
    <p:sldId id="290" r:id="rId19"/>
    <p:sldId id="291" r:id="rId20"/>
    <p:sldId id="292" r:id="rId21"/>
    <p:sldId id="293" r:id="rId22"/>
    <p:sldId id="258" r:id="rId23"/>
    <p:sldId id="259" r:id="rId24"/>
    <p:sldId id="260" r:id="rId25"/>
    <p:sldId id="296" r:id="rId26"/>
    <p:sldId id="261" r:id="rId27"/>
    <p:sldId id="297" r:id="rId28"/>
    <p:sldId id="298" r:id="rId29"/>
    <p:sldId id="299" r:id="rId30"/>
    <p:sldId id="300" r:id="rId31"/>
    <p:sldId id="303" r:id="rId32"/>
    <p:sldId id="302" r:id="rId33"/>
    <p:sldId id="304" r:id="rId34"/>
    <p:sldId id="305" r:id="rId35"/>
    <p:sldId id="306" r:id="rId36"/>
    <p:sldId id="309" r:id="rId37"/>
    <p:sldId id="311" r:id="rId38"/>
    <p:sldId id="313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BCAE73-CF25-4F1A-98E8-CBBE55B660F5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E3636A-94AD-464A-B0AD-04A0FDE51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D82DE4-FCB5-4C85-8858-6A3EDBD806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9CDBE-B6F2-4288-8835-7FF69B9DEC5F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4E21-0CF9-4ED3-B52C-0A40893C2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44DC-9A36-4D9C-AD70-4B8C9951ECCB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0DFFB-1EC1-441E-AB72-CBE12C4F3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2CED-705B-4E10-AB5C-A70DA828B4DA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7834-570A-4009-B330-29C7EB35F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B76C-65A3-4F22-80FB-3C36DE2E1679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CB08-39EB-4D34-A9DC-AB73BC789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E735-AFE1-4FC0-ACF5-C3BAFC2D7A4A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AC99-3972-4DA8-99B9-9F3978AF6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8357-B672-416F-95BC-39C90B989C90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E7E4-65E2-4B22-962B-C8AA842DD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50CC-AF7A-4CA3-B5E5-52F6CC8445A2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89F9-1D4C-406C-942D-D58E5185D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A388-9D00-4ECA-9480-7794D48950F5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9C5EE-BF23-4AD2-B2CC-4B28FBDB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B453-FACB-405F-AE21-218B777536B0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8ED4-AFA2-4B82-8652-30572F59B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8BD5-BE1D-48DE-9867-5E2FD6002DCD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3DF5-B7E7-442A-93A6-CAD9755AD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DC41-64DE-439E-8264-0B9FBAF2D074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A92-06E4-430C-947D-9E243F7A9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D5F38E-724D-4BF6-AE98-085619FF1096}" type="datetimeFigureOut">
              <a:rPr lang="ru-RU"/>
              <a:pPr>
                <a:defRPr/>
              </a:pPr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65AD13-C888-4D0C-8726-1CB6514E2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548680"/>
            <a:ext cx="5544616" cy="606913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Семинар для воспитателей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Федеральные</a:t>
            </a:r>
            <a:endParaRPr lang="ru-RU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Государственные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</a:t>
            </a:r>
            <a:r>
              <a:rPr lang="ru-RU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структуре основной общеобразовательной программы дошкольного образования</a:t>
            </a:r>
            <a:endParaRPr lang="ru-RU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476250"/>
          <a:ext cx="2592288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5688632">
                <a:tc>
                  <a:txBody>
                    <a:bodyPr/>
                    <a:lstStyle/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Презентацию выполнила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Чубарова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Елена Витальевна,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="1" i="1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оспитатель 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первой категории,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МКДОУ №53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г.Ковров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714375" y="2239963"/>
            <a:ext cx="7429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tabLst>
                <a:tab pos="904875" algn="l"/>
              </a:tabLst>
            </a:pPr>
            <a:r>
              <a:rPr lang="ru-RU" sz="2400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«Коммуникация» </a:t>
            </a:r>
            <a:r>
              <a:rPr lang="ru-RU">
                <a:latin typeface="Arial" charset="0"/>
                <a:cs typeface="Times New Roman" pitchFamily="18" charset="0"/>
              </a:rPr>
              <a:t>- не только традиционное «Развитие речи». </a:t>
            </a:r>
            <a:r>
              <a:rPr lang="ru-RU" b="1">
                <a:latin typeface="Arial" charset="0"/>
                <a:cs typeface="Times New Roman" pitchFamily="18" charset="0"/>
              </a:rPr>
              <a:t>Цели</a:t>
            </a:r>
            <a:r>
              <a:rPr lang="ru-RU">
                <a:latin typeface="Arial" charset="0"/>
                <a:cs typeface="Times New Roman" pitchFamily="18" charset="0"/>
              </a:rPr>
              <a:t>: </a:t>
            </a:r>
            <a:r>
              <a:rPr lang="ru-RU" i="1">
                <a:latin typeface="Arial" charset="0"/>
                <a:cs typeface="Times New Roman" pitchFamily="18" charset="0"/>
              </a:rPr>
              <a:t>развитие общения, развитие речевого общения.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b="1" u="sng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Цель  работы по развитию речи в ДОУ? </a:t>
            </a:r>
            <a:endParaRPr lang="ru-RU" b="1">
              <a:solidFill>
                <a:srgbClr val="C00000"/>
              </a:solidFill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устной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навыков речевого общения с окружающими на основе овладения литературным языком своего народа.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В образовательной области </a:t>
            </a:r>
            <a:r>
              <a:rPr lang="ru-RU" b="1" i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«Коммуникация»</a:t>
            </a:r>
            <a:r>
              <a:rPr lang="ru-RU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i="1">
                <a:latin typeface="Arial" charset="0"/>
                <a:cs typeface="Times New Roman" pitchFamily="18" charset="0"/>
              </a:rPr>
              <a:t>цель несколько иная</a:t>
            </a:r>
            <a:r>
              <a:rPr lang="ru-RU">
                <a:latin typeface="Arial" charset="0"/>
                <a:cs typeface="Times New Roman" pitchFamily="18" charset="0"/>
              </a:rPr>
              <a:t> (смещены акценты):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развитие словаря детей,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грамматического строя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развитие связной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 не самоцель, а </a:t>
            </a:r>
            <a:r>
              <a:rPr lang="ru-RU" b="1" i="1" u="sng">
                <a:latin typeface="Arial" charset="0"/>
                <a:cs typeface="Times New Roman" pitchFamily="18" charset="0"/>
              </a:rPr>
              <a:t>средства для развития навыков общения у детей. 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9972" y="428604"/>
            <a:ext cx="809773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Образовательная область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Коммуникация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95263" y="295275"/>
            <a:ext cx="870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ru-RU" sz="28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Первое основание – деятельностный подход</a:t>
            </a:r>
            <a:r>
              <a:rPr lang="ru-RU" sz="14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57188" y="1225550"/>
            <a:ext cx="8143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just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К деятельностному подходу </a:t>
            </a:r>
            <a:r>
              <a:rPr lang="ru-RU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не относятся</a:t>
            </a:r>
            <a:r>
              <a:rPr lang="ru-RU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2 образовательные области</a:t>
            </a:r>
            <a:r>
              <a:rPr lang="ru-RU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  <a:endParaRPr lang="ru-RU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1. «Здоровье».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2. «Безопасность».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latin typeface="Arial" charset="0"/>
                <a:cs typeface="Times New Roman" pitchFamily="18" charset="0"/>
              </a:rPr>
              <a:t>«Здоровье»</a:t>
            </a:r>
            <a:r>
              <a:rPr lang="ru-RU">
                <a:latin typeface="Arial" charset="0"/>
                <a:cs typeface="Times New Roman" pitchFamily="18" charset="0"/>
              </a:rPr>
              <a:t> - не является вполне образовательной.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У детей формируются: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культурно-гигиенические навыки,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начальные представления о здоровом образе жизни,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Но главное – решение оздоровительных и профилактических задач, направленных на сохранение и укрепление здоровья детей.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latin typeface="Arial" charset="0"/>
                <a:cs typeface="Times New Roman" pitchFamily="18" charset="0"/>
              </a:rPr>
              <a:t>«Безопасность»</a:t>
            </a:r>
            <a:r>
              <a:rPr lang="ru-RU">
                <a:latin typeface="Arial" charset="0"/>
                <a:cs typeface="Times New Roman" pitchFamily="18" charset="0"/>
              </a:rPr>
              <a:t> - эта область выделена из образовательной области «Социализация».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Это обусловлено следующим: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социальным заказом семьи, общества, государства,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возрастными особенностями детей дошкольного возраста: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ребенок очень доверчиво относится к окружающему миру,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 свойственно ощущение безопасности в общении с незнакомыми людьми, в опасных ситуациях (в быту, в природе, на улице),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безопасность ребенка-дошкольника зависит от взрослого, а это снижает уровень осознанности собственных действий.  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88" y="890588"/>
            <a:ext cx="828675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just">
              <a:tabLst>
                <a:tab pos="895350" algn="l"/>
              </a:tabLst>
            </a:pPr>
            <a:r>
              <a:rPr lang="ru-RU" sz="28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Второе основание – выделение в каждой образовательной области специфических задач психолого-педогогической работы.</a:t>
            </a:r>
          </a:p>
          <a:p>
            <a:pPr indent="342900" algn="just">
              <a:tabLst>
                <a:tab pos="895350" algn="l"/>
              </a:tabLst>
            </a:pPr>
            <a:endParaRPr lang="ru-RU" sz="1400" b="1" u="sng">
              <a:latin typeface="Arial" charset="0"/>
            </a:endParaRPr>
          </a:p>
          <a:p>
            <a:pPr indent="342900" algn="just">
              <a:tabLst>
                <a:tab pos="895350" algn="l"/>
              </a:tabLst>
            </a:pPr>
            <a:endParaRPr lang="ru-RU" sz="1100">
              <a:latin typeface="Arial" charset="0"/>
            </a:endParaRPr>
          </a:p>
          <a:p>
            <a:pPr indent="342900" algn="just" eaLnBrk="0" hangingPunct="0">
              <a:tabLst>
                <a:tab pos="895350" algn="l"/>
              </a:tabLst>
            </a:pPr>
            <a:r>
              <a:rPr lang="ru-RU" sz="2000" u="sng">
                <a:latin typeface="Arial" charset="0"/>
                <a:cs typeface="Times New Roman" pitchFamily="18" charset="0"/>
              </a:rPr>
              <a:t>Итак, образовательная область включает в себя: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специфические задачи,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вид детской деятельности.</a:t>
            </a: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endParaRPr lang="ru-RU" sz="2000">
              <a:latin typeface="Arial" charset="0"/>
            </a:endParaRPr>
          </a:p>
          <a:p>
            <a:pPr indent="342900" algn="just" eaLnBrk="0" hangingPunct="0">
              <a:tabLst>
                <a:tab pos="89535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Для чего они выделены</a:t>
            </a:r>
            <a:r>
              <a:rPr lang="ru-RU" sz="20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?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чтобы упорядочить образовательный процесс в современном вариативном дошкольном учреждении,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обеспечить права каждого ребенка, какое бы ДОУ РФ он ни посещал, 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получение равноценного дошкольного образования</a:t>
            </a:r>
            <a:r>
              <a:rPr lang="ru-RU" sz="2400">
                <a:latin typeface="Arial" charset="0"/>
                <a:cs typeface="Times New Roman" pitchFamily="18" charset="0"/>
              </a:rPr>
              <a:t>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28625" y="357188"/>
            <a:ext cx="814387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 области взаимосвязаны между собой?</a:t>
            </a:r>
          </a:p>
          <a:p>
            <a:pPr indent="342900" algn="just"/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1. традиционный способ</a:t>
            </a:r>
            <a:r>
              <a:rPr lang="ru-RU" sz="2000">
                <a:latin typeface="Arial" charset="0"/>
                <a:cs typeface="Times New Roman" pitchFamily="18" charset="0"/>
              </a:rPr>
              <a:t> – </a:t>
            </a:r>
            <a:r>
              <a:rPr lang="ru-RU" sz="2000" b="1">
                <a:latin typeface="Arial" charset="0"/>
                <a:cs typeface="Times New Roman" pitchFamily="18" charset="0"/>
              </a:rPr>
              <a:t>предметный принцип</a:t>
            </a:r>
            <a:r>
              <a:rPr lang="ru-RU" sz="2000">
                <a:latin typeface="Arial" charset="0"/>
                <a:cs typeface="Times New Roman" pitchFamily="18" charset="0"/>
              </a:rPr>
              <a:t> (предметный центризм) построения образовательного процесса (используется в настоящее время).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Он характеризуется как «учебная модель» дошкольного образования. Это большой недостаток современного дошкольного образования (Л.А. Венгер, В.В. Давыдов, Е.Е. Кравцова, В.Т. Кудрявцев, А.В. Петровский, Ю.Н. Рюмина, Р.Б. Стеркина и др.).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(как в школе, составили сетку занятий и проводят занятия по «Познанию», «Коммуникации» и пр.).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2.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интеграции образовательных областей</a:t>
            </a:r>
            <a:r>
              <a:rPr lang="ru-RU" sz="2000">
                <a:latin typeface="Arial" charset="0"/>
                <a:cs typeface="Times New Roman" pitchFamily="18" charset="0"/>
              </a:rPr>
              <a:t>. Он представляет альтернативу первому.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Итак, основной принцип взаимосвязи образовательных областей -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интеграции образовательных областей. </a:t>
            </a:r>
            <a:r>
              <a:rPr lang="ru-RU" sz="2000">
                <a:latin typeface="Arial" charset="0"/>
                <a:cs typeface="Times New Roman" pitchFamily="18" charset="0"/>
              </a:rPr>
              <a:t>Он представляет альтернативу </a:t>
            </a:r>
            <a:r>
              <a:rPr lang="ru-RU" sz="2000" i="1">
                <a:latin typeface="Arial" charset="0"/>
                <a:cs typeface="Times New Roman" pitchFamily="18" charset="0"/>
              </a:rPr>
              <a:t>предметному принципу</a:t>
            </a:r>
            <a:r>
              <a:rPr lang="ru-RU" sz="2000">
                <a:latin typeface="Arial" charset="0"/>
                <a:cs typeface="Times New Roman" pitchFamily="18" charset="0"/>
              </a:rPr>
              <a:t>.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2875" y="439738"/>
            <a:ext cx="8786813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ФГТ 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 структуре основной общеобразовательной программы дошкольного образования установлены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принципы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</a:p>
          <a:p>
            <a:pPr indent="228600" algn="ctr"/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r>
              <a:rPr lang="ru-RU" sz="2000" i="1">
                <a:latin typeface="Arial" charset="0"/>
                <a:cs typeface="Times New Roman" pitchFamily="18" charset="0"/>
              </a:rPr>
              <a:t>- комплексно-тематический принцип построения образовательного процесса в дошкольном образовании;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- </a:t>
            </a:r>
            <a:r>
              <a:rPr lang="ru-RU" sz="2000" i="1">
                <a:latin typeface="Arial" charset="0"/>
                <a:cs typeface="Times New Roman" pitchFamily="18" charset="0"/>
              </a:rPr>
              <a:t>интеграции</a:t>
            </a:r>
            <a:r>
              <a:rPr lang="ru-RU" sz="2000">
                <a:latin typeface="Arial" charset="0"/>
                <a:cs typeface="Times New Roman" pitchFamily="18" charset="0"/>
              </a:rPr>
              <a:t> образовательных областей.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- принцип </a:t>
            </a:r>
            <a:r>
              <a:rPr lang="ru-RU" sz="2000" i="1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развив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ru-RU" sz="2000" i="1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ющего </a:t>
            </a:r>
            <a:r>
              <a:rPr lang="ru-RU" sz="2000" i="1">
                <a:latin typeface="Arial" charset="0"/>
                <a:cs typeface="Times New Roman" pitchFamily="18" charset="0"/>
              </a:rPr>
              <a:t>образова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ия</a:t>
            </a:r>
            <a:r>
              <a:rPr lang="ru-RU" sz="2000">
                <a:latin typeface="Arial" charset="0"/>
                <a:cs typeface="Times New Roman" pitchFamily="18" charset="0"/>
              </a:rPr>
              <a:t> (как аль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>
                <a:latin typeface="Arial" charset="0"/>
                <a:cs typeface="Times New Roman" pitchFamily="18" charset="0"/>
              </a:rPr>
              <a:t>е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</a:t>
            </a:r>
            <a:r>
              <a:rPr lang="ru-RU" sz="2000">
                <a:latin typeface="Arial" charset="0"/>
                <a:cs typeface="Times New Roman" pitchFamily="18" charset="0"/>
              </a:rPr>
              <a:t>на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>
                <a:latin typeface="Arial" charset="0"/>
                <a:cs typeface="Times New Roman" pitchFamily="18" charset="0"/>
              </a:rPr>
              <a:t>ива ЗУ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>
                <a:latin typeface="Arial" charset="0"/>
                <a:cs typeface="Times New Roman" pitchFamily="18" charset="0"/>
              </a:rPr>
              <a:t>овскому)</a:t>
            </a:r>
            <a:r>
              <a:rPr lang="ru-RU" sz="2000">
                <a:solidFill>
                  <a:srgbClr val="100F0D"/>
                </a:solidFill>
                <a:latin typeface="Arial" charset="0"/>
                <a:cs typeface="Times New Roman" pitchFamily="18" charset="0"/>
              </a:rPr>
              <a:t>,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solidFill>
                  <a:srgbClr val="100F0D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ru-RU" sz="2000">
                <a:latin typeface="Arial" charset="0"/>
                <a:cs typeface="Times New Roman" pitchFamily="18" charset="0"/>
              </a:rPr>
              <a:t>соче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та</a:t>
            </a:r>
            <a:r>
              <a:rPr lang="ru-RU" sz="2000">
                <a:latin typeface="Arial" charset="0"/>
                <a:cs typeface="Times New Roman" pitchFamily="18" charset="0"/>
              </a:rPr>
              <a:t>ние прин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ц</a:t>
            </a:r>
            <a:r>
              <a:rPr lang="ru-RU" sz="2000">
                <a:latin typeface="Arial" charset="0"/>
                <a:cs typeface="Times New Roman" pitchFamily="18" charset="0"/>
              </a:rPr>
              <a:t>ипов </a:t>
            </a:r>
            <a:r>
              <a:rPr lang="ru-RU" sz="2000" i="1">
                <a:latin typeface="Arial" charset="0"/>
                <a:cs typeface="Times New Roman" pitchFamily="18" charset="0"/>
              </a:rPr>
              <a:t>нау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чн</a:t>
            </a:r>
            <a:r>
              <a:rPr lang="ru-RU" sz="2000" i="1">
                <a:latin typeface="Arial" charset="0"/>
                <a:cs typeface="Times New Roman" pitchFamily="18" charset="0"/>
              </a:rPr>
              <a:t>ой обо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сн</a:t>
            </a:r>
            <a:r>
              <a:rPr lang="ru-RU" sz="2000" i="1">
                <a:latin typeface="Arial" charset="0"/>
                <a:cs typeface="Times New Roman" pitchFamily="18" charset="0"/>
              </a:rPr>
              <a:t>ован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ос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 i="1">
                <a:latin typeface="Arial" charset="0"/>
                <a:cs typeface="Times New Roman" pitchFamily="18" charset="0"/>
              </a:rPr>
              <a:t>и и практи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</a:t>
            </a:r>
            <a:r>
              <a:rPr lang="ru-RU" sz="2000" i="1">
                <a:latin typeface="Arial" charset="0"/>
                <a:cs typeface="Times New Roman" pitchFamily="18" charset="0"/>
              </a:rPr>
              <a:t>еской 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</a:t>
            </a:r>
            <a:r>
              <a:rPr lang="ru-RU" sz="2000" i="1">
                <a:latin typeface="Arial" charset="0"/>
                <a:cs typeface="Times New Roman" pitchFamily="18" charset="0"/>
              </a:rPr>
              <a:t>име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имости.</a:t>
            </a:r>
            <a:endParaRPr lang="ru-RU" sz="2000">
              <a:latin typeface="Arial" charset="0"/>
            </a:endParaRPr>
          </a:p>
          <a:p>
            <a:pPr indent="228600" eaLnBrk="0" hangingPunct="0"/>
            <a:endParaRPr lang="ru-RU" sz="2000" b="1" i="1">
              <a:latin typeface="Arial" charset="0"/>
              <a:cs typeface="Times New Roman" pitchFamily="18" charset="0"/>
            </a:endParaRPr>
          </a:p>
          <a:p>
            <a:pPr indent="228600" algn="ctr" eaLnBrk="0" hangingPunct="0"/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Принцип интеграции образовательных областей.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Интеграция содержания дошкольного образования – </a:t>
            </a:r>
            <a:r>
              <a:rPr lang="ru-RU" sz="2000" i="1">
                <a:latin typeface="Arial" charset="0"/>
                <a:cs typeface="Times New Roman" pitchFamily="18" charset="0"/>
              </a:rPr>
              <a:t>есть состояние связанности, взаимопроникновения и взаимодействия отдельных образовательных областей, обеспечивающее целостность образовательного процесса. </a:t>
            </a:r>
            <a:endParaRPr lang="ru-RU" sz="2000">
              <a:latin typeface="Arial" charset="0"/>
            </a:endParaRPr>
          </a:p>
          <a:p>
            <a:pPr indent="2286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42875" y="55563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4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Этот принцип имеет </a:t>
            </a:r>
            <a:r>
              <a:rPr lang="ru-RU" sz="24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психологическую основу</a:t>
            </a:r>
            <a:r>
              <a:rPr lang="ru-RU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 Её составляют </a:t>
            </a:r>
            <a:r>
              <a:rPr lang="ru-RU" sz="24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возрастные особенности психического развития детей дошкольного возраста</a:t>
            </a:r>
            <a:r>
              <a:rPr lang="ru-RU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поведение и деятельность дошкольника целостно, недостаточно дифференцированно;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восприятие целого раньше частей;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«прежде чем знание о целостности мира будет оформлено в системе теоретических понятий ребенка, он должен воссоздать интегральный образ действительности на уровне воображения» (об этом говорят Л.С. Выготский, В.В. Давыдов, Т.В. Кудрявцев).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(Наглядно-действенное мышление – наглядно-образное мышление – теоретическое логическое мышление.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Механизм интериоризации: практические действия – план образов и представлений - понятия).</a:t>
            </a:r>
            <a:endParaRPr lang="ru-RU" sz="2000">
              <a:latin typeface="Arial" charset="0"/>
            </a:endParaRPr>
          </a:p>
          <a:p>
            <a:pPr indent="228600" algn="ctr" eaLnBrk="0" hangingPunct="0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Ведущий вид мышления в дошкольном возрасте – наглядно-образное</a:t>
            </a:r>
            <a:r>
              <a:rPr lang="ru-RU" sz="2000">
                <a:latin typeface="Arial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Важная задача психолого-педагогической работы – формирование целостной картины мира. Поэтому способы её формирования должны опираться на возрастные особенности психического развития детей дошкольного возраста: </a:t>
            </a:r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не разделение процесса формирования, а взаимодействие образовательных областей.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786063"/>
          <a:ext cx="8429625" cy="3556000"/>
        </p:xfrm>
        <a:graphic>
          <a:graphicData uri="http://schemas.openxmlformats.org/drawingml/2006/table">
            <a:tbl>
              <a:tblPr/>
              <a:tblGrid>
                <a:gridCol w="2263775"/>
                <a:gridCol w="61658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детской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Интеграция с другим видом детской 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 деятельность (утренняя гимнастика под музыку)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деятельность (рисование, лепка, аппликация и слушание соответствующей музыки).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Игровая, коммуникативная деятельность (игры с правилами, направленные на познавательно-речевое развитие детей).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7" name="Rectangle 1"/>
          <p:cNvSpPr>
            <a:spLocks noChangeArrowheads="1"/>
          </p:cNvSpPr>
          <p:nvPr/>
        </p:nvSpPr>
        <p:spPr bwMode="auto">
          <a:xfrm>
            <a:off x="785813" y="-104775"/>
            <a:ext cx="7715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Интеграция детских деятельностей.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endParaRPr lang="ru-RU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57166"/>
            <a:ext cx="655609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Интеграция содержания и задач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психолого-педагогической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3000375"/>
          <a:ext cx="8072438" cy="1071563"/>
        </p:xfrm>
        <a:graphic>
          <a:graphicData uri="http://schemas.openxmlformats.org/drawingml/2006/table">
            <a:tbl>
              <a:tblPr/>
              <a:tblGrid>
                <a:gridCol w="3783013"/>
                <a:gridCol w="4289425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воспит.-образоват. работы с детьми.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Педагог, работающий в логике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«предметного» принципа.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4286250"/>
          <a:ext cx="8072438" cy="1828800"/>
        </p:xfrm>
        <a:graphic>
          <a:graphicData uri="http://schemas.openxmlformats.org/drawingml/2006/table">
            <a:tbl>
              <a:tblPr/>
              <a:tblGrid>
                <a:gridCol w="3783013"/>
                <a:gridCol w="4289425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коллективного панно по какой-либо теме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детей вырезать геом. фигуры. Составлять из них композицию. Создавать определенный аппликационный образ, правильно пользоваться кистью при наклеивании элементов аппликации.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1101" y="357166"/>
            <a:ext cx="8259890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Отличия содержания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русле предметного построения обучения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интегрированного подхода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по художественному творчеству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714500"/>
          <a:ext cx="8643938" cy="5005388"/>
        </p:xfrm>
        <a:graphic>
          <a:graphicData uri="http://schemas.openxmlformats.org/drawingml/2006/table">
            <a:tbl>
              <a:tblPr/>
              <a:tblGrid>
                <a:gridCol w="1852613"/>
                <a:gridCol w="1852612"/>
                <a:gridCol w="1697038"/>
                <a:gridCol w="1533525"/>
                <a:gridCol w="170815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«Коммуника-ция»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«Безопас-ность»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детей вырезать геом. фигуры. Составлять из них композицию. Создавать определенный аппликационный образ, правильно пользоваться кистью при наклеивании элементов аппликации.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Создавать ситуацию, стимулирующую эмоциональный отклик на проживаемое детьми событие, которое каким-либо образом отражается в тематике и содержании изготавлива-емого панно.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Продолжать формирование умений детей работать во взаимодействии (договариваться, распределять обязанности, организовывать коллективный труд).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Закреплять у детей понятие формы, а также представления об основных и оттеночных цветах.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Обратить внимание детей на возможные источники опасности в ходе создания коллективного панно, сформировать представление о способах безопасного поведения в данной и аналогичных ситуациях.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428625"/>
          <a:ext cx="8643938" cy="1071563"/>
        </p:xfrm>
        <a:graphic>
          <a:graphicData uri="http://schemas.openxmlformats.org/drawingml/2006/table">
            <a:tbl>
              <a:tblPr/>
              <a:tblGrid>
                <a:gridCol w="3714750"/>
                <a:gridCol w="4929188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воспит.-образоват. работы с детьми.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Педагог, работающий в логике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интегративного подхода.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428625" y="187325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/>
            <a:r>
              <a:rPr lang="ru-RU" sz="2000">
                <a:latin typeface="Arial" charset="0"/>
                <a:cs typeface="Times New Roman" pitchFamily="18" charset="0"/>
              </a:rPr>
              <a:t>В настоящее время в массовой практике дошкольного образования используются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три основных принципа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построения образовательного процесса: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1. учебный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2. предметно-средовой,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3. комплексно-тематический.</a:t>
            </a:r>
            <a:endParaRPr lang="ru-RU" sz="2000">
              <a:latin typeface="Arial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85750" y="2271713"/>
            <a:ext cx="85725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000">
                <a:latin typeface="Arial" charset="0"/>
                <a:cs typeface="Times New Roman" pitchFamily="18" charset="0"/>
              </a:rPr>
              <a:t>В нормативных документах, в ФГТ названы </a:t>
            </a: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основные формы организации образовательного процесса: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- совместная деятельность взрослого с детьми,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- самостоятельная деятельность ребенка.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Определение самостоятельной деятельности</a:t>
            </a:r>
            <a:r>
              <a:rPr lang="ru-RU" sz="2000">
                <a:latin typeface="Arial" charset="0"/>
                <a:cs typeface="Times New Roman" pitchFamily="18" charset="0"/>
              </a:rPr>
              <a:t>: </a:t>
            </a:r>
            <a:r>
              <a:rPr lang="ru-RU" sz="2000" i="1">
                <a:latin typeface="Arial" charset="0"/>
                <a:cs typeface="Times New Roman" pitchFamily="18" charset="0"/>
              </a:rPr>
              <a:t>«Самостоятельная</a:t>
            </a:r>
            <a:r>
              <a:rPr lang="ru-RU" sz="2000">
                <a:latin typeface="Arial" charset="0"/>
                <a:cs typeface="Times New Roman" pitchFamily="18" charset="0"/>
              </a:rPr>
              <a:t> </a:t>
            </a:r>
            <a:r>
              <a:rPr lang="ru-RU" sz="2000" i="1">
                <a:latin typeface="Arial" charset="0"/>
                <a:cs typeface="Times New Roman" pitchFamily="18" charset="0"/>
              </a:rPr>
              <a:t>деятельность  – есть свободная деятельность воспитанников в условиях созданной педагогами </a:t>
            </a:r>
            <a:r>
              <a:rPr lang="ru-RU" sz="2000" i="1" u="sng">
                <a:latin typeface="Arial" charset="0"/>
                <a:cs typeface="Times New Roman" pitchFamily="18" charset="0"/>
              </a:rPr>
              <a:t>предметно-развивающей среды</a:t>
            </a:r>
            <a:r>
              <a:rPr lang="ru-RU" sz="2000" i="1">
                <a:latin typeface="Arial" charset="0"/>
                <a:cs typeface="Times New Roman" pitchFamily="18" charset="0"/>
              </a:rPr>
              <a:t>, обеспечивающей выбор каждым ребенком деятельности по интересам и позволяющей ему взаимодействовать со сверстниками или действовать индивидуально».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Главная сущностная характеристика здесь – это </a:t>
            </a:r>
            <a:r>
              <a:rPr lang="ru-RU" sz="2000" u="sng">
                <a:latin typeface="Arial" charset="0"/>
                <a:cs typeface="Times New Roman" pitchFamily="18" charset="0"/>
              </a:rPr>
              <a:t>создание предметно-развивающей среды</a:t>
            </a:r>
            <a:r>
              <a:rPr lang="ru-RU" sz="2000">
                <a:latin typeface="Arial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1500188"/>
          <a:ext cx="8001000" cy="4100513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Школьное образование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Специфика ребенка дошкольного возраста такова, что его достижения определяются не столько суммой ЗУН, а личностными качествами, которые обеспечивают ему психологическую готовность к школе.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ребенок в школе должен достичь результатов: знать, уметь, владеть навыками.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жесткая предметность.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Присутствует жесткая предметность.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игра.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учебная деятельность.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ФГТ дошкольного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требования 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ФГС общего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требования 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 структуре основных образовательных программ.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 структуре основных образовательных программ,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 условиям их реализации.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 условиям их реализации.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к результатам реализации программ.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3" name="Rectangle 2"/>
          <p:cNvSpPr>
            <a:spLocks noChangeArrowheads="1"/>
          </p:cNvSpPr>
          <p:nvPr/>
        </p:nvSpPr>
        <p:spPr bwMode="auto">
          <a:xfrm>
            <a:off x="576263" y="265113"/>
            <a:ext cx="79914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ru-RU" sz="32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Отличия дошкольного образования </a:t>
            </a:r>
          </a:p>
          <a:p>
            <a:pPr indent="342900"/>
            <a:r>
              <a:rPr lang="ru-RU" sz="32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от общего образования (в школе).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  <p:sp>
        <p:nvSpPr>
          <p:cNvPr id="3104" name="TextBox 3"/>
          <p:cNvSpPr txBox="1">
            <a:spLocks noChangeArrowheads="1"/>
          </p:cNvSpPr>
          <p:nvPr/>
        </p:nvSpPr>
        <p:spPr bwMode="auto">
          <a:xfrm>
            <a:off x="500063" y="5857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Но в ФГТ выделяется обязательный раздел программы любого ДОУ «Планируемые результаты освоения детьми основной общеобразовательной программы дошкольного образования».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4313" y="285750"/>
            <a:ext cx="8643937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12725" algn="ctr">
              <a:tabLst>
                <a:tab pos="800100" algn="l"/>
              </a:tabLst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 является важным фактором воспитания и развития ребенка. </a:t>
            </a:r>
            <a:endParaRPr lang="ru-RU" b="1">
              <a:solidFill>
                <a:srgbClr val="FF0000"/>
              </a:solidFill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Программе «От рождения до школы» предусматривает выделение: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микро и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макросреды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их составляющих.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Микросреда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это внутреннее оформление помещений.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Макросреда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это ближайшее окружение детского сада (участок, соседствующие жилые дома и учреждения, ближний сквер, парк).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Оборудование помещений дошкольного учреждения должно быть безопасным, здоровьесберегающим, эстетически привлекательным и развивающим.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Мебель должна соответствовать росту и возрасту детей, игрушки - обеспечивать максимальный для данного возраста развивающий эффект.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Пространство группы следует организовывать в виде хорошо разграниченных зон («центры», «уголки»), оснащенных большим количеством развивающих материалов (книги, игрушки, материалы для творчества, развивающее оборудование и пр.). Все предметы должны быть доступны детям.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Подобная организация пространства позволяет дошкольникам выбирать интересные для себя занятия, чередовать их в течение дня, а педагогу дает возможность эффективно организовывать образовательный процесс с учетом индивидуальных особенностей детей.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Оснащение уголков меняется в соответствии с тематическим планированием образовательного процесса.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-39688"/>
            <a:ext cx="9144000" cy="360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Комплексно-тематический принцип построения образовательного процесса.</a:t>
            </a:r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u="sng">
                <a:latin typeface="Arial" charset="0"/>
                <a:cs typeface="Times New Roman" pitchFamily="18" charset="0"/>
              </a:rPr>
              <a:t>Этому принципу предшествовали: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тематический принцип,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работа «по организующим моментам» (разновидность тематического принципа).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Было введено </a:t>
            </a:r>
            <a:r>
              <a:rPr lang="ru-RU" u="sng">
                <a:latin typeface="Arial" charset="0"/>
                <a:cs typeface="Times New Roman" pitchFamily="18" charset="0"/>
              </a:rPr>
              <a:t>планирование всей деятельности детей</a:t>
            </a:r>
          </a:p>
          <a:p>
            <a:pPr indent="342900" eaLnBrk="0" hangingPunct="0"/>
            <a:r>
              <a:rPr lang="ru-RU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Главная задача</a:t>
            </a:r>
            <a:r>
              <a:rPr lang="ru-RU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>
                <a:latin typeface="Arial" charset="0"/>
                <a:cs typeface="Times New Roman" pitchFamily="18" charset="0"/>
              </a:rPr>
              <a:t> нового планирования была: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сделать жизнь детей интересной, 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связать ее с окружающей действительностью,</a:t>
            </a: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постановка цели, которая бы захватила всех детей на длительный срок (подготовка к празднику, оборудовать участок и пр.)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14313" y="3662363"/>
            <a:ext cx="8929687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>
              <a:tabLst>
                <a:tab pos="800100" algn="l"/>
              </a:tabLst>
            </a:pPr>
            <a:r>
              <a:rPr lang="ru-RU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Внимание, память ребенка – это его интерес</a:t>
            </a:r>
            <a:r>
              <a:rPr lang="ru-RU">
                <a:latin typeface="Arial" charset="0"/>
                <a:cs typeface="Times New Roman" pitchFamily="18" charset="0"/>
              </a:rPr>
              <a:t>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u="sng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Ребенок способен усваивать программу, если:</a:t>
            </a:r>
            <a:endParaRPr lang="ru-RU" b="1">
              <a:solidFill>
                <a:srgbClr val="7030A0"/>
              </a:solidFill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она станет его собственной программой,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  станет для него интересной и значимой.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В этом заключается суть </a:t>
            </a:r>
            <a:r>
              <a:rPr lang="ru-RU" b="1" i="1">
                <a:latin typeface="Arial" charset="0"/>
                <a:cs typeface="Times New Roman" pitchFamily="18" charset="0"/>
              </a:rPr>
              <a:t>реактивно-спонтанного типа обучения дошкольников</a:t>
            </a:r>
            <a:r>
              <a:rPr lang="ru-RU">
                <a:latin typeface="Arial" charset="0"/>
                <a:cs typeface="Times New Roman" pitchFamily="18" charset="0"/>
              </a:rPr>
              <a:t> (по Л.С. Выготскому).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Условия реализации комплексно-тематического принципа:</a:t>
            </a:r>
            <a:endParaRPr lang="ru-RU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необходима взаимосвязь с принципом интеграции: содержания дошкольного образования, организационных форм и различных видов детской деятельности;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темы должны быть социально значимыми  для семьи, общества, вызывать личный интерес детей.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14313" y="214313"/>
            <a:ext cx="8501062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4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Каждому виду деятельности: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игровая,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коммуникативная,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двигательная,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продуктивная,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познавательно-исследовательская,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трудовая,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музыкально-художественная,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чтение (восприятие) художественной литературы.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 </a:t>
            </a:r>
            <a:r>
              <a:rPr lang="ru-RU" u="sng">
                <a:latin typeface="Arial" charset="0"/>
                <a:cs typeface="Times New Roman" pitchFamily="18" charset="0"/>
              </a:rPr>
              <a:t>соответствуют определенные</a:t>
            </a:r>
            <a:r>
              <a:rPr lang="ru-RU">
                <a:latin typeface="Arial" charset="0"/>
                <a:cs typeface="Times New Roman" pitchFamily="18" charset="0"/>
              </a:rPr>
              <a:t> </a:t>
            </a:r>
            <a:r>
              <a:rPr lang="ru-RU" b="1">
                <a:latin typeface="Arial" charset="0"/>
                <a:cs typeface="Times New Roman" pitchFamily="18" charset="0"/>
              </a:rPr>
              <a:t>формы работы с детьми</a:t>
            </a:r>
            <a:r>
              <a:rPr lang="ru-RU" sz="1400">
                <a:latin typeface="Arial" charset="0"/>
                <a:cs typeface="Times New Roman" pitchFamily="18" charset="0"/>
              </a:rPr>
              <a:t>.</a:t>
            </a:r>
            <a:endParaRPr lang="ru-RU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3357563"/>
          <a:ext cx="8358187" cy="3143250"/>
        </p:xfrm>
        <a:graphic>
          <a:graphicData uri="http://schemas.openxmlformats.org/drawingml/2006/table">
            <a:tbl>
              <a:tblPr/>
              <a:tblGrid>
                <a:gridCol w="4178300"/>
                <a:gridCol w="4179887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дидактические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с правилами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Игровые упражнения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Мастерская по изготовлению продуктов детского творчества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проектов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14313"/>
          <a:ext cx="8429625" cy="6400800"/>
        </p:xfrm>
        <a:graphic>
          <a:graphicData uri="http://schemas.openxmlformats.org/drawingml/2006/table">
            <a:tbl>
              <a:tblPr/>
              <a:tblGrid>
                <a:gridCol w="2928937"/>
                <a:gridCol w="5500688"/>
              </a:tblGrid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Ситуативный разговор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ситуация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и отгадывание загадок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действия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Поручение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проблемных ситуаций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Коллекционирование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Импровизация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(с музыкальным сопровождением)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Музыкально-дидактические игры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(восприятие) художественной литературы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14313" y="1152525"/>
            <a:ext cx="8358187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работе с детьми младшего дошкольного возраста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используются преимущественно: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игровые,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сюжетные,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интегрированные формы образовательной деятельности.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Обучение происходит опосредованно, в процессе увлекательной для малышей деятельности.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(старшая и подготовительная к школе группы) выделяется время для занятий учебно-тренирующего характера.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28625" y="3248025"/>
            <a:ext cx="81438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 sz="2800" b="1" i="1">
                <a:latin typeface="Arial" charset="0"/>
                <a:cs typeface="Times New Roman" pitchFamily="18" charset="0"/>
              </a:rPr>
              <a:t>Планирование</a:t>
            </a:r>
            <a:r>
              <a:rPr lang="ru-RU" sz="2800">
                <a:latin typeface="Arial" charset="0"/>
                <a:cs typeface="Times New Roman" pitchFamily="18" charset="0"/>
              </a:rPr>
              <a:t> -  главная функция управления процессом реализации основной образовательной программы (наряду с педагогическим анализом, организацией, контролем, регулированием и коррекцией).</a:t>
            </a:r>
            <a:endParaRPr lang="ru-RU" sz="28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890" y="428604"/>
            <a:ext cx="906511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Планирование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образовательного процесса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рамках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ФГТ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1500188"/>
          <a:ext cx="8286750" cy="2724150"/>
        </p:xfrm>
        <a:graphic>
          <a:graphicData uri="http://schemas.openxmlformats.org/drawingml/2006/table">
            <a:tbl>
              <a:tblPr/>
              <a:tblGrid>
                <a:gridCol w="2762250"/>
                <a:gridCol w="2762250"/>
                <a:gridCol w="2762250"/>
              </a:tblGrid>
              <a:tr h="642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деятельность, осуществляемая в процессе организации различных видов детской деятельности.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деятельность, осуществляемая в ходе режимных моментов.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6" name="Rectangle 1"/>
          <p:cNvSpPr>
            <a:spLocks noChangeArrowheads="1"/>
          </p:cNvSpPr>
          <p:nvPr/>
        </p:nvSpPr>
        <p:spPr bwMode="auto">
          <a:xfrm>
            <a:off x="1143000" y="428625"/>
            <a:ext cx="68199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ru-RU" sz="24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Структура планирования в рамках ФГТ</a:t>
            </a:r>
            <a:r>
              <a:rPr lang="ru-RU" sz="1400" b="1" i="1">
                <a:latin typeface="Arial" charset="0"/>
                <a:cs typeface="Times New Roman" pitchFamily="18" charset="0"/>
              </a:rPr>
              <a:t>.</a:t>
            </a:r>
            <a:endParaRPr lang="ru-RU" sz="11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428625" y="214313"/>
            <a:ext cx="8286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000" i="1">
                <a:latin typeface="Arial" charset="0"/>
                <a:cs typeface="Times New Roman" pitchFamily="18" charset="0"/>
              </a:rPr>
              <a:t>Учебный блок не должен присутствовать в практике дошкольного образования</a:t>
            </a:r>
            <a:r>
              <a:rPr lang="ru-RU" sz="2000">
                <a:latin typeface="Arial" charset="0"/>
                <a:cs typeface="Times New Roman" pitchFamily="18" charset="0"/>
              </a:rPr>
              <a:t>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Но процесс обучения не отменяется. </a:t>
            </a:r>
            <a:r>
              <a:rPr lang="ru-RU" sz="2000" u="sng">
                <a:latin typeface="Arial" charset="0"/>
                <a:cs typeface="Times New Roman" pitchFamily="18" charset="0"/>
              </a:rPr>
              <a:t>Обучение – главная составляющая дошкольного образования (наряду с воспитанием и развитием). </a:t>
            </a:r>
            <a:endParaRPr lang="ru-RU" sz="2000" u="sng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Важно, что вкладывать в понятие «обучения».</a:t>
            </a:r>
            <a:endParaRPr lang="ru-RU" sz="2000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3286125"/>
          <a:ext cx="8643937" cy="3173413"/>
        </p:xfrm>
        <a:graphic>
          <a:graphicData uri="http://schemas.openxmlformats.org/drawingml/2006/table">
            <a:tbl>
              <a:tblPr/>
              <a:tblGrid>
                <a:gridCol w="928687"/>
                <a:gridCol w="77152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Точка зрения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«Обучение и развитие»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развитие независимы друг от друга;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развитие идет впереди обучения;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детей нужно и можно учить лишь тому, что они могут понять, для чего у них созрели познавательные способности;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теория не признает развивающего обучения.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есть развитие;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любое обучение является развивающим;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это те педагоги, которые в основном опираются на практический опыт.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развитие взаимосвязанные процессы;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делая шаг в обучении, ребенок продвигается на два шага в развитии.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2" name="Rectangle 2"/>
          <p:cNvSpPr>
            <a:spLocks noChangeArrowheads="1"/>
          </p:cNvSpPr>
          <p:nvPr/>
        </p:nvSpPr>
        <p:spPr bwMode="auto">
          <a:xfrm>
            <a:off x="0" y="2143125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0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Проблема соотношения процессов обучения и развития.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В.В. Давыдов в статье «О понятии развивающего обучения» </a:t>
            </a: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рассматривает </a:t>
            </a:r>
            <a:r>
              <a:rPr lang="ru-RU" sz="2000" u="sng">
                <a:latin typeface="Arial" charset="0"/>
                <a:cs typeface="Times New Roman" pitchFamily="18" charset="0"/>
              </a:rPr>
              <a:t>несколько точек зрения</a:t>
            </a:r>
            <a:r>
              <a:rPr lang="ru-RU" sz="2000">
                <a:latin typeface="Arial" charset="0"/>
                <a:cs typeface="Times New Roman" pitchFamily="18" charset="0"/>
              </a:rPr>
              <a:t> на проблему:</a:t>
            </a:r>
            <a:endParaRPr lang="ru-RU" sz="20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936625" y="692150"/>
            <a:ext cx="7215188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 трактуется тезис Л.С. Выготского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правильно организованное обучение ведет за собой развитие?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обучение создает зоны ближайшего развития, т.е. те внутренние процессы развития, которые сейчас возможны только в сфере взаимоотношений ребенка, в первую очередь, со взрослым, но продлевая внутренний ход развития, через некоторое время они становятся внутренним достоянием самого ребенка;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обучение не есть развитие, но правильно организованное оно ведет за собой развитие, вызывает к жизни ряд таких процессов, которые вне обучения вообще сделались бы невозможными.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Л.С. Выготский говорит не об обучении вообще, а о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правильно организованном</a:t>
            </a:r>
            <a:r>
              <a:rPr lang="ru-RU" sz="2000">
                <a:latin typeface="Arial" charset="0"/>
                <a:cs typeface="Times New Roman" pitchFamily="18" charset="0"/>
              </a:rPr>
              <a:t> обучении. </a:t>
            </a:r>
            <a:endParaRPr lang="ru-RU" sz="2000">
              <a:latin typeface="Arial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349375" y="5300663"/>
            <a:ext cx="6391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ru-RU" sz="28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Каким должно быть правильно </a:t>
            </a:r>
          </a:p>
          <a:p>
            <a:pPr indent="342900" algn="ctr"/>
            <a:r>
              <a:rPr lang="ru-RU" sz="28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организованное обучение?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14313" y="214313"/>
            <a:ext cx="87153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1400">
                <a:latin typeface="Arial" charset="0"/>
                <a:cs typeface="Times New Roman" pitchFamily="18" charset="0"/>
              </a:rPr>
              <a:t>- </a:t>
            </a:r>
            <a:r>
              <a:rPr lang="ru-RU" sz="1600">
                <a:latin typeface="Arial" charset="0"/>
                <a:cs typeface="Times New Roman" pitchFamily="18" charset="0"/>
              </a:rPr>
              <a:t>обучение и воспитание – всеобщие и необходимые формы психического развития человека;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благодаря им человек присваивает ценности материальной и духовной культуры;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это осуществляется в ходе собственной деятельности;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процессы обучения и воспитания человека сами протекают внутри его собственной личной деятельности.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на основе формирования конкретных видов деятельности у человека возникают и развиваются определенные психологические новообразования.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процессы обучения и воспитания не сами по себе непосредственно развивают ребенка, а лишь тогда, когда они имеют деятельностные формы (включены в деятельность).</a:t>
            </a:r>
            <a:endParaRPr lang="ru-RU" sz="1600">
              <a:latin typeface="Arial" charset="0"/>
            </a:endParaRPr>
          </a:p>
          <a:p>
            <a:pPr indent="342900" algn="ctr" eaLnBrk="0" hangingPunct="0"/>
            <a:r>
              <a:rPr lang="ru-RU" sz="16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Таким образом, между обучением и психическим развитием человека стоит его </a:t>
            </a:r>
            <a:r>
              <a:rPr lang="ru-RU" sz="16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деятельность.</a:t>
            </a:r>
            <a:endParaRPr lang="ru-RU" sz="16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В ФГТ выделяются виды деятельности, которые можно считать </a:t>
            </a:r>
            <a:r>
              <a:rPr lang="ru-RU" sz="16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приемлемыми формами практики</a:t>
            </a:r>
            <a:r>
              <a:rPr lang="ru-RU" sz="1600">
                <a:latin typeface="Arial" charset="0"/>
                <a:cs typeface="Times New Roman" pitchFamily="18" charset="0"/>
              </a:rPr>
              <a:t> для ребенка дошкольного возраста: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игровая,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коммуникативная,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двигательная,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продуктивная,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познавательно-исследовательская,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трудовая,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музыкально-художественная,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чтение (восприятие) художественной литературы.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 u="sng">
                <a:latin typeface="Arial" charset="0"/>
                <a:cs typeface="Times New Roman" pitchFamily="18" charset="0"/>
              </a:rPr>
              <a:t> Специфика дошкольного образования</a:t>
            </a:r>
            <a:r>
              <a:rPr lang="ru-RU" sz="1600">
                <a:latin typeface="Arial" charset="0"/>
                <a:cs typeface="Times New Roman" pitchFamily="18" charset="0"/>
              </a:rPr>
              <a:t> – </a:t>
            </a: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процесс обучения является процессом усвоения в других видах деятельности.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828675"/>
          <a:ext cx="8715375" cy="5913120"/>
        </p:xfrm>
        <a:graphic>
          <a:graphicData uri="http://schemas.openxmlformats.org/drawingml/2006/table">
            <a:tbl>
              <a:tblPr/>
              <a:tblGrid>
                <a:gridCol w="2786062"/>
                <a:gridCol w="5929313"/>
              </a:tblGrid>
              <a:tr h="14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Интегративные качества ребенка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Содержательная характеристика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 развитый, овладевший основными культурно-гигиеническими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Любознательный, активный.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Интересуется новым, неизвестным в окружающем мире (мире предметов и вещей, мире отношений и своем внутреннем мире). Задает вопросы взрослому, любит экспериментировать. Способен самостоятельно действовать (в повседневной жизни, в различных видах детской деятельности). В случаях затруднений обращается за помощью к взрослому. Принимает живое, заинтересованное участие в образовательном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 отзывчивый.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Откликается на эмоции близких людей и друзей. Сопереживает персонажам сказок, историй, рассказов. Эмоционально реагирует на произведения изобразительного искусства, музыкальные и художественные произведения, мир природы.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средствами общения и способами взаимодействия со взрослыми и сверстниками.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 Способен изменять стиль общения со взрослым или сверстником, в зависимости от ситуации.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8" name="TextBox 2"/>
          <p:cNvSpPr txBox="1">
            <a:spLocks noChangeArrowheads="1"/>
          </p:cNvSpPr>
          <p:nvPr/>
        </p:nvSpPr>
        <p:spPr bwMode="auto">
          <a:xfrm>
            <a:off x="428625" y="142875"/>
            <a:ext cx="8072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FF0000"/>
                </a:solidFill>
              </a:rPr>
              <a:t>Интегративные  кач-ва</a:t>
            </a:r>
            <a:r>
              <a:rPr lang="ru-RU" sz="2400">
                <a:solidFill>
                  <a:srgbClr val="FF0000"/>
                </a:solidFill>
              </a:rPr>
              <a:t> (а не ЗУН), которые ребенок может </a:t>
            </a:r>
            <a:r>
              <a:rPr lang="ru-RU" sz="2400" u="sng">
                <a:solidFill>
                  <a:srgbClr val="FF0000"/>
                </a:solidFill>
              </a:rPr>
              <a:t>приобре</a:t>
            </a:r>
            <a:r>
              <a:rPr lang="en-US" sz="2400" u="sng">
                <a:solidFill>
                  <a:srgbClr val="FF0000"/>
                </a:solidFill>
              </a:rPr>
              <a:t>c</a:t>
            </a:r>
            <a:r>
              <a:rPr lang="ru-RU" sz="2400" u="sng">
                <a:solidFill>
                  <a:srgbClr val="FF0000"/>
                </a:solidFill>
              </a:rPr>
              <a:t>ти в результате освоения программы:</a:t>
            </a:r>
            <a:endParaRPr 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428750"/>
          <a:ext cx="8501063" cy="5041900"/>
        </p:xfrm>
        <a:graphic>
          <a:graphicData uri="http://schemas.openxmlformats.org/drawingml/2006/table">
            <a:tbl>
              <a:tblPr/>
              <a:tblGrid>
                <a:gridCol w="1227138"/>
                <a:gridCol w="1074737"/>
                <a:gridCol w="1227138"/>
                <a:gridCol w="1074737"/>
                <a:gridCol w="1073150"/>
                <a:gridCol w="1228725"/>
                <a:gridCol w="1595438"/>
              </a:tblGrid>
              <a:tr h="205422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воспитательно-образовательной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___________________________________________________________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проекта 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проекта 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итогового мероприятия (события, праздника и др.) 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итогового мероприятия (праздник, конкурс, выставка, коллаж, акция и др.)_______________________________________________________________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итогового мероприятия 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воспитателя, ответственного за итоговое мероприятие ___________________________________________________________________ 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Недели/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развиваю-щей среды для самостоя-тельной деятельности детей (центры активности, все помещения группы)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родителями/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социальными партнерами (театрами, спортив-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ными и художественными школами, общеобразовательными учреждениями)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Непосредственно образовательная деятельность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деятель-ность в режим-ных моментах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подгруп-повая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6" name="Rectangle 2"/>
          <p:cNvSpPr>
            <a:spLocks noChangeArrowheads="1"/>
          </p:cNvSpPr>
          <p:nvPr/>
        </p:nvSpPr>
        <p:spPr bwMode="auto">
          <a:xfrm>
            <a:off x="285750" y="214313"/>
            <a:ext cx="885825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Форма календарного планирования для воспитателя.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algn="ctr" eaLnBrk="0" hangingPunct="0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Комплексно-тематический принцип построения образовательного процесса на основе проектной деятельности взрослых и детей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algn="ctr" eaLnBrk="0" hangingPunct="0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(реализация тематических проектов).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>
              <a:tabLst>
                <a:tab pos="742950" algn="l"/>
              </a:tabLst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642938"/>
          <a:ext cx="8786813" cy="6018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3714776"/>
                <a:gridCol w="2786082"/>
              </a:tblGrid>
              <a:tr h="714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Режимные моменты и совместная деятельность  взрослого и ребёнка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Организованная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образовательная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Самостоятельная  деятельность детей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860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Утро: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Игровая деятельность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 (название и цель)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Двигательная в виде утренней гимнастики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Познавательно-речевая (работа в уголке природы,  опытническая деятельность, наблюдение и экспериментирование)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Коммуникативная (работа в книжном уголке, беседы по ситуации и по теме планирования, речевые игры,.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 виде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: игры, просмотра и обсуждения (картины, ситуации, презентации, видеофильма и т.д.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в виде: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чтения и обсуждения программных произведений, энциклопедий.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в виде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: создания педагогических ситуаций, беседы на социально-нравственные темы,  рассказа об интересных фактах  и событиях.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наблюдения и экспериментальной 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изготовления предметов для игр, создания макетов, коллекций, изготовление украшений для группы к праздникам.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проектной деятельности, конструирования.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инсценирования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 драматизации сказок, стихов,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потешек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Физическое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развитие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подвижные игры, спортивные игры.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Социально-личностное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: совместные и индивидуальные игры, любая деятельность, предполагающая общение  со сверстниками.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Познавательно-речевое: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чтение книг и рассматривание иллюстраций, игры-драматизации по мотивам произведений, работа в уголке книги, сюжетно-ролевые игры, настольно-печатные игры.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0"/>
            <a:ext cx="8715436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Один из вариантов календарного планирования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85750"/>
          <a:ext cx="8643937" cy="643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610"/>
                <a:gridCol w="4250843"/>
                <a:gridCol w="2178577"/>
              </a:tblGrid>
              <a:tr h="5411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Коммуникативная (работа в книжном уголке, беседы по ситуации и по теме планирования, речевые игры,.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игры с правилами.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Музыкально-художественная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Прогулка: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Игровая деятельность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Коммуникативная деятельность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Социально-личностное развитие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Физическое развитие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Приём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пищи: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Коммуникация 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Безопасность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Здоровье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Музыкально-художественная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Трудовая.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2-я прогулка: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те же виды деятельности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продуктивной 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слушания и обсуждения музыкальных произведений, игре на музыкальных произведениях, пения, 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МРД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Физкультурные занятия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Художественно-эстетическое 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Самостоятельная работа в ИЗО уголке (рисование,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л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епка, конструирование,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ручной труд) Рассматривание репродукций картин, иллюстраций. Слушание музыки.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714500"/>
          <a:ext cx="8786812" cy="4960938"/>
        </p:xfrm>
        <a:graphic>
          <a:graphicData uri="http://schemas.openxmlformats.org/drawingml/2006/table">
            <a:tbl>
              <a:tblPr/>
              <a:tblGrid>
                <a:gridCol w="2397125"/>
                <a:gridCol w="6389687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Интегративные качества ребенка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Содержательная характеристика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 развитый, овладевший основными культурно-гигиеническими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Любознательный, активный.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Интересуется новым, неизвестным в окружающем мире (мире предметов и вещей, мире отношений и своем внутреннем мире). Задает вопросы взрослому, любит экспериментировать. Способен самостоятельно действовать (в повседневной жизни, в различных видах детской деятельности). В случаях затруднений обращается за помощью к взрослому. Принимает живое, заинтересованное участие в образовательном процессе.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 отзывчивый.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Откликается на эмоции близких людей и друзей. Сопереживает персонажам сказок, историй, рассказов. Эмоционально реагирует на произведения изобразительного искусства, музыкальные и художественные произведения, мир природы.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средствами общения и способами взаимодействия со взрослыми и сверстниками.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 Способен изменять стиль общения со взрослым или сверстником, в зависимости от ситуации.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50" y="0"/>
            <a:ext cx="864393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16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Итоговые результаты освоения Программы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1600">
                <a:latin typeface="Arial" charset="0"/>
                <a:cs typeface="Times New Roman" pitchFamily="18" charset="0"/>
              </a:rPr>
              <a:t>Планируемые результаты осво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н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sz="1600">
                <a:latin typeface="Arial" charset="0"/>
                <a:cs typeface="Times New Roman" pitchFamily="18" charset="0"/>
              </a:rPr>
              <a:t>я 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sz="1600">
                <a:latin typeface="Arial" charset="0"/>
                <a:cs typeface="Times New Roman" pitchFamily="18" charset="0"/>
              </a:rPr>
              <a:t>етьми основной общеобразовательной программы дошкольного 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б</a:t>
            </a:r>
            <a:r>
              <a:rPr lang="ru-RU" sz="1600">
                <a:latin typeface="Arial" charset="0"/>
                <a:cs typeface="Times New Roman" pitchFamily="18" charset="0"/>
              </a:rPr>
              <a:t>разования описывают </a:t>
            </a:r>
            <a:r>
              <a:rPr lang="ru-RU" sz="1600" i="1">
                <a:latin typeface="Arial" charset="0"/>
                <a:cs typeface="Times New Roman" pitchFamily="18" charset="0"/>
              </a:rPr>
              <a:t>интегративные качества ребе</a:t>
            </a:r>
            <a:r>
              <a:rPr lang="ru-RU" sz="1600" i="1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1600" i="1">
                <a:latin typeface="Arial" charset="0"/>
                <a:cs typeface="Times New Roman" pitchFamily="18" charset="0"/>
              </a:rPr>
              <a:t>к</a:t>
            </a:r>
            <a:r>
              <a:rPr lang="ru-RU" sz="1600" i="1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latin typeface="Arial" charset="0"/>
                <a:cs typeface="Times New Roman" pitchFamily="18" charset="0"/>
              </a:rPr>
              <a:t>которые он мож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т приобрест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и </a:t>
            </a:r>
            <a:r>
              <a:rPr lang="ru-RU" sz="1600">
                <a:latin typeface="Arial" charset="0"/>
                <a:cs typeface="Times New Roman" pitchFamily="18" charset="0"/>
              </a:rPr>
              <a:t>в ре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зул</a:t>
            </a:r>
            <a:r>
              <a:rPr lang="ru-RU" sz="1600">
                <a:latin typeface="Arial" charset="0"/>
                <a:cs typeface="Times New Roman" pitchFamily="18" charset="0"/>
              </a:rPr>
              <a:t>ьтате осво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ния Программы. </a:t>
            </a:r>
            <a:endParaRPr lang="ru-RU" sz="1600">
              <a:latin typeface="Arial" charset="0"/>
            </a:endParaRPr>
          </a:p>
          <a:p>
            <a:pPr indent="342900" eaLnBrk="0" hangingPunct="0"/>
            <a:r>
              <a:rPr lang="ru-RU" sz="1600" b="1">
                <a:solidFill>
                  <a:srgbClr val="0B0804"/>
                </a:solidFill>
                <a:latin typeface="Times New Roman" pitchFamily="18" charset="0"/>
                <a:cs typeface="Times New Roman" pitchFamily="18" charset="0"/>
              </a:rPr>
              <a:t>К семи годам</a:t>
            </a:r>
            <a:r>
              <a:rPr lang="ru-RU" sz="1600">
                <a:solidFill>
                  <a:srgbClr val="0B0804"/>
                </a:solidFill>
                <a:latin typeface="Times New Roman" pitchFamily="18" charset="0"/>
                <a:cs typeface="Times New Roman" pitchFamily="18" charset="0"/>
              </a:rPr>
              <a:t> при успешном освоении Программы достигается следующий </a:t>
            </a:r>
          </a:p>
          <a:p>
            <a:pPr indent="342900" algn="ctr" eaLnBrk="0" hangingPunct="0"/>
            <a:r>
              <a:rPr lang="ru-RU" sz="1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развития интегративных качеств ребенка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785813"/>
          <a:ext cx="8786813" cy="5257800"/>
        </p:xfrm>
        <a:graphic>
          <a:graphicData uri="http://schemas.openxmlformats.org/drawingml/2006/table">
            <a:tbl>
              <a:tblPr/>
              <a:tblGrid>
                <a:gridCol w="2643188"/>
                <a:gridCol w="6143625"/>
              </a:tblGrid>
              <a:tr h="687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Поведение ребенка преимущественно определяется не сиюминутными желаниями и потребностями, а требованиями со стороны взрослых и первичными ценностными представлениями о том "что такое хорошо и что такое плохо". Ребенок способен планировать свои действия, направленные на достижение конкретной цели. Соблюдает правила поведения на улице (дорожные правила), в общественных местах (транспорте, магазине, поликлинике, театре и др.).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решать интеллектуальные и личностные задачи (проблемы), адекватные возрасту.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может применять самостоятельно усвоенные знания и способы деятельности для решения готовых задач (проблем), поставленных как взрослым, так и им самим; в зависимости от ситуации может преобразовывать способы решения задач (проблем). Ребенок способен предложить собственный замысел и воплотить его в рисунке, постройке, рассказе и др.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Имеющий первичные представления о себе, семье, обществе, государстве, мире и природе.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имеет представление о себе, собственной принадлежности и принадлежности других людей к определенному полу; о составе семьи, родственных отношениях и взаимосвязях, распределении семейных обязанностей, семейных традициях; об обществе, его культурных ценностях; о государстве и принадлежности к нему; о мире.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универсальными предпосылками учебной деятельности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Умениями работать по правилу и по образцу, слушать взрослого и выполнять его инструкции.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необходимыми умениями 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умения и навыки, необходимые для осуществления различных видов детской деятельности.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85813" y="469900"/>
            <a:ext cx="8001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Система мониторинга достижения детьми планируемых результатов освоения Программы.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Монитор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нг детского 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вития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 проводится 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р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в го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 в октябре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ояб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еле</a:t>
            </a:r>
            <a:r>
              <a:rPr lang="ru-RU" sz="200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рове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дении мо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нитори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нга уч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аств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уют: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агог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сихол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ги,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ме</a:t>
            </a:r>
            <a:r>
              <a:rPr lang="ru-RU" sz="2000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цин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ские раб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отн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ики.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новна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я зада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 монито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определит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степе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нь осво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ребе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ком об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ате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ьной 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ограм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ы и 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ние об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азователь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 пр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оцесса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ганизуем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го в дошкольном 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чреждени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на раз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итие ребе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 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анизации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ниторинг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учитываетс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ложение </a:t>
            </a:r>
          </a:p>
          <a:p>
            <a:pPr indent="342900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Выготск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го   </a:t>
            </a:r>
            <a:r>
              <a:rPr lang="ru-RU" sz="2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ведущей роли обучения в детском развитии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оэтому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вклю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ает в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ебя 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компонента: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вательн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ого пр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оцесса,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нг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ско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го разв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ития.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071688" y="214313"/>
            <a:ext cx="459105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усвоения образовательной программы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28625" y="1143000"/>
            <a:ext cx="3028950" cy="514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образовательного процесса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643563" y="1000125"/>
            <a:ext cx="2847975" cy="7143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 (мониторинг интегративных качеств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2000250"/>
            <a:ext cx="2695575" cy="733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 педагоги, занимающиеся с детьми: воспитатели, специалисты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214938" y="2000250"/>
            <a:ext cx="3071812" cy="5429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  психолог, педагоги, медицинский работник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88" y="3000375"/>
            <a:ext cx="3533775" cy="56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оценка степени продвижения в образовательном процессе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14875" y="2857500"/>
            <a:ext cx="4214813" cy="876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выявление индивидуальных особенностей развития ребенка и  определение (при необходимости) индивидуального образовательного маршрута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00125" y="3857625"/>
            <a:ext cx="2352675" cy="333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 мониторинга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0063" y="4429125"/>
            <a:ext cx="2524125" cy="1362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                            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анализ продуктов детской деятельности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специальные педагогические пробы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00813" y="3929063"/>
            <a:ext cx="2428875" cy="285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мониторинга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643563" y="4500563"/>
            <a:ext cx="3009900" cy="1228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диагностические методики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тестовые задания</a:t>
            </a:r>
            <a:endParaRPr lang="ru-RU" sz="1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86063" y="6143625"/>
            <a:ext cx="3667125" cy="485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29000" y="285750"/>
            <a:ext cx="2952750" cy="552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71813" y="1000125"/>
            <a:ext cx="5791200" cy="409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общих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0" y="1928813"/>
            <a:ext cx="2171700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познавательных способностей</a:t>
            </a:r>
            <a:endParaRPr lang="ru-RU">
              <a:latin typeface="+mn-lt"/>
              <a:cs typeface="+mn-cs"/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643438" y="1857375"/>
            <a:ext cx="2066925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коммуникативных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86600" y="1785938"/>
            <a:ext cx="1914525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регуляторных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14313" y="785813"/>
            <a:ext cx="2357437" cy="1000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физического развития ребенка, состояние его здоровья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4313" y="2071688"/>
            <a:ext cx="1990725" cy="1104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медицинский работник, инструктор по  </a:t>
            </a:r>
            <a:r>
              <a:rPr lang="ru-RU" sz="14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ФИЗО</a:t>
            </a:r>
            <a:endParaRPr lang="ru-RU" sz="1100" dirty="0"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214563" y="3214688"/>
            <a:ext cx="2071687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перцептивного развития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интеллектуального развития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творческих способностей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2" name="Text Box 3"/>
          <p:cNvSpPr txBox="1">
            <a:spLocks noChangeArrowheads="1"/>
          </p:cNvSpPr>
          <p:nvPr/>
        </p:nvSpPr>
        <p:spPr bwMode="auto">
          <a:xfrm>
            <a:off x="4500563" y="3214688"/>
            <a:ext cx="1928812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понимание высказывания другого человека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выражать свое отношение к происходящему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межличностных отношений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3" name="Text Box 7"/>
          <p:cNvSpPr txBox="1">
            <a:spLocks noChangeArrowheads="1"/>
          </p:cNvSpPr>
          <p:nvPr/>
        </p:nvSpPr>
        <p:spPr bwMode="auto">
          <a:xfrm>
            <a:off x="6705600" y="2786063"/>
            <a:ext cx="2224088" cy="2862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эмоциональной и произвольной регуляции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планировать свои действия и деятельность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распределять роли и договариваться с партнерами по деятельности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5786438"/>
            <a:ext cx="1952625" cy="590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714875" y="5786438"/>
            <a:ext cx="19431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учитель-логопед, воспитатель, 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0" y="5929313"/>
            <a:ext cx="2114550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воспитатель, 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51050" y="79375"/>
          <a:ext cx="5064125" cy="677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224"/>
              </a:tblGrid>
              <a:tr h="6777999">
                <a:tc>
                  <a:txBody>
                    <a:bodyPr/>
                    <a:lstStyle/>
                    <a:p>
                      <a:pPr algn="ct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tx1"/>
                          </a:solidFill>
                        </a:rPr>
                        <a:t>ИСПОЛЬЗОВАННЫЙ МАТЕРИАЛ:</a:t>
                      </a:r>
                    </a:p>
                    <a:p>
                      <a:pPr algn="ct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Пособие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для педагогов дошкольных </a:t>
                      </a: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общеобразовательных учреждений</a:t>
                      </a:r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ПЕДАГОГИЧЕСКИЕ УСЛОВИЯ</a:t>
                      </a: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РЕАЛИЗАЦИИ ПОЛОЖЕНИЙ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ФЕДЕРАЛЬНЫХ ГОСУДАРСТВЕННЫХ ТРЕБОВАНИЙ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 СТРУКТУРЕ ОСНОВНОЙ ОБЩЕОБРАЗОВАТЕЛЬНОЙ ПРОГРАММЫ ДОШКОЛЬНОГО ОБРАЗОВАНИЯ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(Комментарии и разъяснения)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Москва, 2010 г.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88913"/>
          <a:ext cx="8391525" cy="6583680"/>
        </p:xfrm>
        <a:graphic>
          <a:graphicData uri="http://schemas.openxmlformats.org/drawingml/2006/table">
            <a:tbl>
              <a:tblPr/>
              <a:tblGrid>
                <a:gridCol w="2565400"/>
                <a:gridCol w="5826125"/>
              </a:tblGrid>
              <a:tr h="192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Поведение ребенка преимущественно определяется не сиюминутными желаниями и потребностями, а требованиями со стороны взрослых и первичными ценностными представлениями о том "что такое хорошо и что такое плохо". Ребенок способен планировать свои действия, направленные на достижение конкретной цели. Соблюдает правила поведения на улице (дорожные правила), в общественных местах (транспорте, магазине, поликлинике, театре и др.).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решать интеллектуальные и личностные задачи (проблемы), адекватные возрасту.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может применять самостоятельно усвоенные знания и способы деятельности для решения готовых задач (проблем), поставленных как взрослым, так и им самим; в зависимости от ситуации может преобразовывать способы решения задач (проблем). Ребенок способен предложить собственный замысел и воплотить его в рисунке, постройке, рассказе и др.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Имеющий первичные представления о себе, семье, обществе, государстве, мире и природе.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имеет представление о себе, собственной принадлежности и принадлежности других людей к определенному полу; о составе семьи, родственных отношениях и взаимосвязях, распределении семейных обязанностей, семейных традициях; об обществе, его культурных ценностях; о государстве и принадлежности к нему; о мире.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универсальными предпосылками учебной деятельности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Умениями работать по правилу и по образцу, слушать взрослого и выполнять его инструкции.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необходимыми умениями 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умения и навыки, необходимые для осуществления различных видов детской деятельности.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929188" y="150018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1400">
                <a:latin typeface="Arial" charset="0"/>
                <a:cs typeface="Times New Roman" pitchFamily="18" charset="0"/>
              </a:rPr>
              <a:t>- </a:t>
            </a:r>
            <a:r>
              <a:rPr lang="ru-RU">
                <a:latin typeface="Arial" charset="0"/>
                <a:cs typeface="Times New Roman" pitchFamily="18" charset="0"/>
              </a:rPr>
              <a:t>познавательно-речевое,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физическое,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социально-личностное,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-художественно-эстетическое.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419999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 направления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основного развития ребёнка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785813" y="3567113"/>
            <a:ext cx="692943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800" b="1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Например:   </a:t>
            </a:r>
            <a:r>
              <a:rPr lang="ru-RU">
                <a:latin typeface="Arial" charset="0"/>
                <a:cs typeface="Times New Roman" pitchFamily="18" charset="0"/>
              </a:rPr>
              <a:t>«Познавательно-речевое развитие» направление включает образовательные области: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«Познание»,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«Кругозор»,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«Чтение художественной литературы», 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«Коммуникация».</a:t>
            </a:r>
            <a:endParaRPr lang="ru-RU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440" y="214290"/>
            <a:ext cx="5154808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Структура содержания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дошкольного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870802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каждом направлении выделяют образовательные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500063" y="1830388"/>
            <a:ext cx="81438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Инвариантная часть</a:t>
            </a:r>
            <a:r>
              <a:rPr lang="ru-RU" sz="2000">
                <a:latin typeface="Arial" charset="0"/>
                <a:cs typeface="Times New Roman" pitchFamily="18" charset="0"/>
              </a:rPr>
              <a:t> – обязательная часть основной общеобразовательной программы дошкольного образования, которая должна быть реализована в любом ДОУ, имеющем государственную аккредитацию.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Это базис дошкольного образования, обеспечивающий полноценный переход детей на следующий уровень системы непрерывного образования РФ.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Вариативная часть</a:t>
            </a:r>
            <a:r>
              <a:rPr lang="ru-RU" sz="2000">
                <a:latin typeface="Arial" charset="0"/>
                <a:cs typeface="Times New Roman" pitchFamily="18" charset="0"/>
              </a:rPr>
              <a:t> – формируется участниками образовательного процесса, отражает специфику климатических, национальных, социально-экономических и других условий, видовое разнообразие дошкольного образования.</a:t>
            </a:r>
            <a:endParaRPr lang="ru-RU" sz="200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04"/>
            <a:ext cx="8608446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Модели  соотношения инвариантной и вариативной частей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основной общеобразовательной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дошкольного образования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57188" y="4067175"/>
            <a:ext cx="7929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совместная деятельность взрослого и детей,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свободная самостоятельная деятельность детей.</a:t>
            </a:r>
            <a:endParaRPr lang="ru-RU">
              <a:latin typeface="Arial" charset="0"/>
            </a:endParaRPr>
          </a:p>
          <a:p>
            <a:pPr indent="342900" algn="ctr" eaLnBrk="0" hangingPunct="0"/>
            <a:r>
              <a:rPr lang="ru-RU">
                <a:latin typeface="Arial" charset="0"/>
                <a:cs typeface="Times New Roman" pitchFamily="18" charset="0"/>
              </a:rPr>
              <a:t>Учебная деятельность возможна при осуществлении образовательного процесса с детьми 6-7 лет.</a:t>
            </a:r>
          </a:p>
          <a:p>
            <a:pPr indent="342900" algn="just" eaLnBrk="0" hangingPunct="0"/>
            <a:endParaRPr lang="ru-RU">
              <a:latin typeface="Arial" charset="0"/>
            </a:endParaRPr>
          </a:p>
          <a:p>
            <a:pPr indent="342900" algn="just" eaLnBrk="0" hangingPunct="0"/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Инвариантная (обязательная) часть – 80 %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Вариативная часть – 20%.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410058" cy="181588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Основная общеобразовательная 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 дошкольного образования реализуется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2-х основных моделях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организации образовательного процесса</a:t>
            </a:r>
            <a:r>
              <a:rPr lang="ru-RU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285992"/>
            <a:ext cx="6786610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Проекте отражен объем образовательной нагрузки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инвариантной и вариативных частях. 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928688" y="857250"/>
            <a:ext cx="7429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57150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Выделено 10 образовательных областей: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Физическая культура,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Познание,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Музыка,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Труд,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Чтение художественной литературы,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Коммуникация,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Безопасность,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Здоровье,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Художественное творчество,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Социализация.</a:t>
            </a:r>
            <a:endParaRPr lang="ru-RU" sz="28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5866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В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ФГТ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 </a:t>
            </a:r>
            <a:r>
              <a:rPr lang="ru-RU" sz="2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игра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– это основная форма работы с детьми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и ведущий вид деятельности для детей.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28625" y="5572125"/>
            <a:ext cx="8358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</a:rPr>
              <a:t>Каждая образовательная область основана на какой-либо детской деятельности и направлена на её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14375" y="2316163"/>
            <a:ext cx="8143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  <a:cs typeface="Times New Roman" pitchFamily="18" charset="0"/>
              </a:rPr>
              <a:t>«Безопасность»</a:t>
            </a:r>
            <a:r>
              <a:rPr lang="ru-RU" sz="2400">
                <a:latin typeface="Arial" charset="0"/>
                <a:cs typeface="Times New Roman" pitchFamily="18" charset="0"/>
              </a:rPr>
              <a:t> - 15-20 лет реализуется в детском саду, но через парциальные программы, как дополнение к базисным.</a:t>
            </a:r>
            <a:endParaRPr lang="ru-RU" sz="2400">
              <a:latin typeface="Arial" charset="0"/>
            </a:endParaRPr>
          </a:p>
          <a:p>
            <a:pPr eaLnBrk="0" hangingPunct="0">
              <a:buFontTx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  <a:cs typeface="Times New Roman" pitchFamily="18" charset="0"/>
              </a:rPr>
              <a:t>«Художественное творчество»</a:t>
            </a:r>
            <a:r>
              <a:rPr lang="ru-RU" sz="2400">
                <a:latin typeface="Arial" charset="0"/>
                <a:cs typeface="Times New Roman" pitchFamily="18" charset="0"/>
              </a:rPr>
              <a:t> - интегрирует традиционные области – лепка, рисование, художественное конструирование. </a:t>
            </a:r>
            <a:endParaRPr lang="ru-RU" sz="2400" u="sng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904875" algn="l"/>
              </a:tabLst>
            </a:pPr>
            <a:r>
              <a:rPr lang="ru-RU" sz="2400" u="sng">
                <a:latin typeface="Arial" charset="0"/>
                <a:cs typeface="Times New Roman" pitchFamily="18" charset="0"/>
              </a:rPr>
              <a:t>Основание для их объединения</a:t>
            </a:r>
            <a:r>
              <a:rPr lang="ru-RU" sz="2400">
                <a:latin typeface="Arial" charset="0"/>
                <a:cs typeface="Times New Roman" pitchFamily="18" charset="0"/>
              </a:rPr>
              <a:t> – понятие продуктивной деятельности детей</a:t>
            </a:r>
          </a:p>
          <a:p>
            <a:pPr eaLnBrk="0" hangingPunct="0">
              <a:buFont typeface="Arial" charset="0"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</a:rPr>
              <a:t>«Коммуникация»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661" y="857232"/>
            <a:ext cx="81589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Нетрадиционные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ФГ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ФГТ</Template>
  <TotalTime>3</TotalTime>
  <Words>4220</Words>
  <Application>Microsoft Office PowerPoint</Application>
  <PresentationFormat>Экран (4:3)</PresentationFormat>
  <Paragraphs>534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презентация ФГТ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2</cp:revision>
  <dcterms:created xsi:type="dcterms:W3CDTF">2012-11-11T10:53:41Z</dcterms:created>
  <dcterms:modified xsi:type="dcterms:W3CDTF">2013-02-22T17:11:59Z</dcterms:modified>
</cp:coreProperties>
</file>