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4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2" autoAdjust="0"/>
    <p:restoredTop sz="94660"/>
  </p:normalViewPr>
  <p:slideViewPr>
    <p:cSldViewPr>
      <p:cViewPr varScale="1">
        <p:scale>
          <a:sx n="83" d="100"/>
          <a:sy n="83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88EF-EF5E-45EF-B1F1-30A2BBDAAA82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4876-F14F-46EA-980C-342A780E4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96AB-185C-4F33-B48D-3FF21F7B4521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4B32-A117-4557-AFFA-8DD21EAC7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1F9E-C8CE-427A-A997-8E791CD2355C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0EBC-F639-40F9-97A5-1D209C51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41B9-EC40-4698-BD15-21E3BA9692A3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3E02-902B-4E18-A664-BA58D3B56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CC0D-B6E0-4F67-A453-F74A348636E2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8C95-186A-4F47-9DF7-5EA981FCA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E084-3353-487D-A10F-1DA465981D99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2A28-C85D-410C-87E2-8EF17FB75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E7E1-7CCA-4665-A2FE-CCD70550127B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E46E-9CE6-4B10-B3A7-7FFC64A0B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91A1-823B-47CD-94D4-D270B2AEFF4F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4CBB-F499-4B05-85E5-ABB76F1D4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2DB7-63F7-4D8D-B9DD-B62F945A3693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BACC-5190-433D-BAC6-2A3D39241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BFCD-7100-4570-8340-99A2F33164BA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897F-35B6-42B7-93CE-582A91489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EAD2-F296-4405-B963-3D5C036688B8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B007-E355-4B55-9D33-3DC47C8C3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9888" y="906463"/>
            <a:ext cx="7116762" cy="4368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Паспорт проекта</a:t>
            </a:r>
          </a:p>
          <a:p>
            <a:pPr eaLnBrk="1" fontAlgn="auto" hangingPunct="1"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ГБОУСОШ №568,</a:t>
            </a:r>
          </a:p>
          <a:p>
            <a:pPr eaLnBrk="1" fontAlgn="auto" hangingPunct="1"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Санкт-Петербурга</a:t>
            </a:r>
          </a:p>
          <a:p>
            <a:pPr eaLnBrk="1" fontAlgn="auto" hangingPunct="1"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Тема</a:t>
            </a:r>
            <a:r>
              <a:rPr lang="ru-RU" sz="3200" i="1" dirty="0" smtClean="0">
                <a:solidFill>
                  <a:schemeClr val="tx1"/>
                </a:solidFill>
              </a:rPr>
              <a:t>: </a:t>
            </a:r>
            <a:r>
              <a:rPr lang="ru-RU" sz="4800" i="1" dirty="0" smtClean="0">
                <a:solidFill>
                  <a:srgbClr val="92D050"/>
                </a:solidFill>
              </a:rPr>
              <a:t>Зеленая красавица</a:t>
            </a:r>
          </a:p>
          <a:p>
            <a:pPr eaLnBrk="1" fontAlgn="auto" hangingPunct="1"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Учитель: </a:t>
            </a:r>
            <a:r>
              <a:rPr lang="ru-RU" sz="3200" dirty="0">
                <a:solidFill>
                  <a:schemeClr val="tx1"/>
                </a:solidFill>
              </a:rPr>
              <a:t>Г</a:t>
            </a:r>
            <a:r>
              <a:rPr lang="ru-RU" sz="3200" dirty="0" smtClean="0">
                <a:solidFill>
                  <a:schemeClr val="tx1"/>
                </a:solidFill>
              </a:rPr>
              <a:t>орохова Ольга Константиновна</a:t>
            </a:r>
          </a:p>
          <a:p>
            <a:pPr eaLnBrk="1" fontAlgn="auto" hangingPunct="1"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Класс: 3г (</a:t>
            </a:r>
            <a:r>
              <a:rPr lang="en-US" sz="3200" dirty="0" smtClean="0">
                <a:solidFill>
                  <a:schemeClr val="tx1"/>
                </a:solidFill>
              </a:rPr>
              <a:t>V </a:t>
            </a:r>
            <a:r>
              <a:rPr lang="ru-RU" sz="3200" dirty="0" smtClean="0">
                <a:solidFill>
                  <a:schemeClr val="tx1"/>
                </a:solidFill>
              </a:rPr>
              <a:t>вид)</a:t>
            </a:r>
          </a:p>
          <a:p>
            <a:pPr eaLnBrk="1" fontAlgn="auto" hangingPunct="1"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УМК: Школа </a:t>
            </a:r>
            <a:r>
              <a:rPr lang="ru-RU" sz="3200" dirty="0">
                <a:solidFill>
                  <a:schemeClr val="tx1"/>
                </a:solidFill>
              </a:rPr>
              <a:t>Р</a:t>
            </a:r>
            <a:r>
              <a:rPr lang="ru-RU" sz="3200" dirty="0" smtClean="0">
                <a:solidFill>
                  <a:schemeClr val="tx1"/>
                </a:solidFill>
              </a:rPr>
              <a:t>оссии</a:t>
            </a:r>
          </a:p>
          <a:p>
            <a:pPr eaLnBrk="1" fontAlgn="auto" hangingPunct="1">
              <a:buFont typeface="Wingdings 2" charset="2"/>
              <a:buNone/>
              <a:defRPr/>
            </a:pPr>
            <a:endParaRPr lang="ru-RU" dirty="0" smtClean="0"/>
          </a:p>
        </p:txBody>
      </p:sp>
      <p:pic>
        <p:nvPicPr>
          <p:cNvPr id="13315" name="Рисунок 4" descr="http://i042.radikal.ru/1012/87/7c6d579bf0a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581525"/>
            <a:ext cx="15779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539750" y="692150"/>
            <a:ext cx="64087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Verdana" pitchFamily="34" charset="0"/>
              </a:rPr>
              <a:t>Литература:</a:t>
            </a:r>
          </a:p>
          <a:p>
            <a:endParaRPr lang="ru-RU" sz="2000" b="1" u="sng">
              <a:latin typeface="Verdana" pitchFamily="34" charset="0"/>
            </a:endParaRPr>
          </a:p>
          <a:p>
            <a:r>
              <a:rPr lang="en-US">
                <a:latin typeface="Verdana" pitchFamily="34" charset="0"/>
              </a:rPr>
              <a:t>ru/wiripedia/org</a:t>
            </a:r>
          </a:p>
          <a:p>
            <a:r>
              <a:rPr lang="en-US">
                <a:latin typeface="Verdana" pitchFamily="34" charset="0"/>
              </a:rPr>
              <a:t>flover.onego.ru</a:t>
            </a:r>
          </a:p>
          <a:p>
            <a:r>
              <a:rPr lang="en-US">
                <a:latin typeface="Verdana" pitchFamily="34" charset="0"/>
              </a:rPr>
              <a:t>www.prozagadki.ru</a:t>
            </a:r>
          </a:p>
          <a:p>
            <a:r>
              <a:rPr lang="en-US">
                <a:latin typeface="Verdana" pitchFamily="34" charset="0"/>
              </a:rPr>
              <a:t>ravden.3dn.ru</a:t>
            </a:r>
          </a:p>
          <a:p>
            <a:r>
              <a:rPr lang="en-US">
                <a:latin typeface="Verdana" pitchFamily="34" charset="0"/>
              </a:rPr>
              <a:t>vseposlovici.ru/Skorogovorki</a:t>
            </a:r>
          </a:p>
          <a:p>
            <a:r>
              <a:rPr lang="en-US">
                <a:latin typeface="Verdana" pitchFamily="34" charset="0"/>
              </a:rPr>
              <a:t>muztunes.net</a:t>
            </a:r>
          </a:p>
          <a:p>
            <a:r>
              <a:rPr lang="en-US">
                <a:latin typeface="Verdana" pitchFamily="34" charset="0"/>
              </a:rPr>
              <a:t>chudesenka.ru</a:t>
            </a:r>
          </a:p>
          <a:p>
            <a:r>
              <a:rPr lang="en-US">
                <a:latin typeface="Verdana" pitchFamily="34" charset="0"/>
              </a:rPr>
              <a:t>detochki-doma.ru</a:t>
            </a:r>
          </a:p>
          <a:p>
            <a:r>
              <a:rPr lang="en-US">
                <a:latin typeface="Verdana" pitchFamily="34" charset="0"/>
              </a:rPr>
              <a:t>umnyedetki.ru</a:t>
            </a:r>
          </a:p>
          <a:p>
            <a:r>
              <a:rPr lang="en-US">
                <a:latin typeface="Verdana" pitchFamily="34" charset="0"/>
              </a:rPr>
              <a:t>ped-kopilka.ru</a:t>
            </a:r>
            <a:endParaRPr lang="ru-RU"/>
          </a:p>
          <a:p>
            <a:r>
              <a:rPr lang="ru-RU"/>
              <a:t>Лобзякова М. И. «Учимся правильно и четко говорить» Издательство «Вентана-Графф», 2003</a:t>
            </a:r>
          </a:p>
          <a:p>
            <a:r>
              <a:rPr lang="ru-RU">
                <a:latin typeface="Verdana" pitchFamily="34" charset="0"/>
              </a:rPr>
              <a:t>Фирсов Г. А., Орлова Л.В «Хвойные в Санкт-Петербурге» </a:t>
            </a:r>
            <a:r>
              <a:rPr lang="ru-RU"/>
              <a:t>И</a:t>
            </a:r>
            <a:r>
              <a:rPr lang="ru-RU">
                <a:latin typeface="Verdana" pitchFamily="34" charset="0"/>
              </a:rPr>
              <a:t>зд</a:t>
            </a:r>
            <a:r>
              <a:rPr lang="ru-RU"/>
              <a:t>ательство </a:t>
            </a:r>
            <a:r>
              <a:rPr lang="ru-RU">
                <a:latin typeface="Verdana" pitchFamily="34" charset="0"/>
              </a:rPr>
              <a:t>«Росток»</a:t>
            </a:r>
            <a:r>
              <a:rPr lang="ru-RU"/>
              <a:t>,</a:t>
            </a:r>
            <a:r>
              <a:rPr lang="ru-RU">
                <a:latin typeface="Verdana" pitchFamily="34" charset="0"/>
              </a:rPr>
              <a:t> 2008</a:t>
            </a:r>
          </a:p>
        </p:txBody>
      </p:sp>
      <p:pic>
        <p:nvPicPr>
          <p:cNvPr id="22530" name="Рисунок 7" descr="C:\Users\Владелец\Desktop\ёлочка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701675"/>
            <a:ext cx="220186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"/>
          <p:cNvSpPr txBox="1">
            <a:spLocks noChangeArrowheads="1"/>
          </p:cNvSpPr>
          <p:nvPr/>
        </p:nvSpPr>
        <p:spPr bwMode="auto">
          <a:xfrm>
            <a:off x="468313" y="476250"/>
            <a:ext cx="7056437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Verdana" pitchFamily="34" charset="0"/>
              </a:rPr>
              <a:t>Тип проекта: </a:t>
            </a:r>
            <a:r>
              <a:rPr lang="ru-RU">
                <a:latin typeface="Verdana" pitchFamily="34" charset="0"/>
              </a:rPr>
              <a:t>информационный</a:t>
            </a:r>
          </a:p>
          <a:p>
            <a:r>
              <a:rPr lang="ru-RU">
                <a:latin typeface="Verdana" pitchFamily="34" charset="0"/>
              </a:rPr>
              <a:t>Цель проекта: </a:t>
            </a:r>
          </a:p>
          <a:p>
            <a:r>
              <a:rPr lang="ru-RU">
                <a:latin typeface="Verdana" pitchFamily="34" charset="0"/>
              </a:rPr>
              <a:t>• повы</a:t>
            </a:r>
            <a:r>
              <a:rPr lang="ru-RU"/>
              <a:t>сить</a:t>
            </a:r>
            <a:r>
              <a:rPr lang="ru-RU">
                <a:latin typeface="Verdana" pitchFamily="34" charset="0"/>
              </a:rPr>
              <a:t> уров</a:t>
            </a:r>
            <a:r>
              <a:rPr lang="ru-RU"/>
              <a:t>е</a:t>
            </a:r>
            <a:r>
              <a:rPr lang="ru-RU">
                <a:latin typeface="Verdana" pitchFamily="34" charset="0"/>
              </a:rPr>
              <a:t>н</a:t>
            </a:r>
            <a:r>
              <a:rPr lang="ru-RU"/>
              <a:t>ь</a:t>
            </a:r>
            <a:r>
              <a:rPr lang="ru-RU">
                <a:latin typeface="Verdana" pitchFamily="34" charset="0"/>
              </a:rPr>
              <a:t> экологического сознания учащихся, понимани</a:t>
            </a:r>
            <a:r>
              <a:rPr lang="ru-RU"/>
              <a:t>е</a:t>
            </a:r>
            <a:r>
              <a:rPr lang="ru-RU">
                <a:latin typeface="Verdana" pitchFamily="34" charset="0"/>
              </a:rPr>
              <a:t> ими значимости проблемы сохранения лесов, формирова</a:t>
            </a:r>
            <a:r>
              <a:rPr lang="ru-RU"/>
              <a:t>ть</a:t>
            </a:r>
            <a:r>
              <a:rPr lang="ru-RU">
                <a:latin typeface="Verdana" pitchFamily="34" charset="0"/>
              </a:rPr>
              <a:t> информацио</a:t>
            </a:r>
            <a:r>
              <a:rPr lang="ru-RU"/>
              <a:t>н</a:t>
            </a:r>
            <a:r>
              <a:rPr lang="ru-RU">
                <a:latin typeface="Verdana" pitchFamily="34" charset="0"/>
              </a:rPr>
              <a:t>н</a:t>
            </a:r>
            <a:r>
              <a:rPr lang="ru-RU"/>
              <a:t>ую</a:t>
            </a:r>
            <a:r>
              <a:rPr lang="ru-RU">
                <a:latin typeface="Verdana" pitchFamily="34" charset="0"/>
              </a:rPr>
              <a:t> компетентност</a:t>
            </a:r>
            <a:r>
              <a:rPr lang="ru-RU"/>
              <a:t>ь;</a:t>
            </a:r>
          </a:p>
          <a:p>
            <a:pPr>
              <a:buFontTx/>
              <a:buChar char="•"/>
            </a:pPr>
            <a:r>
              <a:rPr lang="ru-RU"/>
              <a:t>  создать пособие для учащихся 1-4 классов.</a:t>
            </a:r>
          </a:p>
          <a:p>
            <a:r>
              <a:rPr lang="ru-RU" i="1">
                <a:latin typeface="Verdana" pitchFamily="34" charset="0"/>
              </a:rPr>
              <a:t> </a:t>
            </a:r>
            <a:endParaRPr lang="ru-RU">
              <a:latin typeface="Verdana" pitchFamily="34" charset="0"/>
            </a:endParaRPr>
          </a:p>
          <a:p>
            <a:r>
              <a:rPr lang="ru-RU" sz="2000" b="1" u="sng">
                <a:latin typeface="Verdana" pitchFamily="34" charset="0"/>
              </a:rPr>
              <a:t>Задачи проекта:</a:t>
            </a:r>
          </a:p>
          <a:p>
            <a:r>
              <a:rPr lang="ru-RU">
                <a:latin typeface="Verdana" pitchFamily="34" charset="0"/>
              </a:rPr>
              <a:t>• Поиск и обобщение информации об этом дереве в научно-познавательной и художественной литературе, музыке, живописи, мультфильмах, устном народном творчестве.</a:t>
            </a:r>
          </a:p>
          <a:p>
            <a:r>
              <a:rPr lang="ru-RU">
                <a:latin typeface="Verdana" pitchFamily="34" charset="0"/>
              </a:rPr>
              <a:t>• Изучение  особенностей ели, её видового разнообразия, полезных свойств, использования человеком.</a:t>
            </a:r>
          </a:p>
          <a:p>
            <a:r>
              <a:rPr lang="ru-RU">
                <a:latin typeface="Verdana" pitchFamily="34" charset="0"/>
              </a:rPr>
              <a:t>• Пропаганда  альтернативных способов новогоднего декорирования среди детей и взрослого населения.</a:t>
            </a:r>
          </a:p>
          <a:p>
            <a:r>
              <a:rPr lang="ru-RU">
                <a:latin typeface="Verdana" pitchFamily="34" charset="0"/>
              </a:rPr>
              <a:t>• Вызвать у детей  желание оберегать и защищать ель.</a:t>
            </a:r>
          </a:p>
          <a:p>
            <a:endParaRPr lang="ru-RU">
              <a:latin typeface="Verdana" pitchFamily="34" charset="0"/>
            </a:endParaRPr>
          </a:p>
        </p:txBody>
      </p:sp>
      <p:pic>
        <p:nvPicPr>
          <p:cNvPr id="3" name="Рисунок 2" descr="http://www.lenagold.ru/fon/clipart/s/sneg/sneg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5661025"/>
            <a:ext cx="1417638" cy="896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476375" y="8366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57200" y="692150"/>
            <a:ext cx="6840538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Verdana" pitchFamily="34" charset="0"/>
              </a:rPr>
              <a:t>Основопологающий вопрос проекта:</a:t>
            </a:r>
          </a:p>
          <a:p>
            <a:r>
              <a:rPr lang="ru-RU">
                <a:latin typeface="Verdana" pitchFamily="34" charset="0"/>
              </a:rPr>
              <a:t>Как сохранить лесную красавицу?</a:t>
            </a:r>
          </a:p>
          <a:p>
            <a:endParaRPr lang="ru-RU">
              <a:latin typeface="Verdana" pitchFamily="34" charset="0"/>
            </a:endParaRPr>
          </a:p>
          <a:p>
            <a:r>
              <a:rPr lang="ru-RU" sz="2000" b="1" u="sng">
                <a:latin typeface="Verdana" pitchFamily="34" charset="0"/>
              </a:rPr>
              <a:t>Проблемные вопросы для групп: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Какие бывают ели? Какую роль играет ель в жизни человека?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В каких литературных произведениях воспевается красота ели?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В каких фольклорных произведениях (загадки, скороговорки) упоминается елка?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Какие художники посвятили свои картины ели?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Какие мы знаем песни про елочку?</a:t>
            </a:r>
          </a:p>
          <a:p>
            <a:pPr>
              <a:buFont typeface="Arial" charset="0"/>
              <a:buChar char="•"/>
            </a:pPr>
            <a:endParaRPr lang="ru-RU">
              <a:latin typeface="Verdana" pitchFamily="34" charset="0"/>
            </a:endParaRPr>
          </a:p>
        </p:txBody>
      </p:sp>
      <p:pic>
        <p:nvPicPr>
          <p:cNvPr id="15363" name="Рисунок 4" descr="C:\Users\Владелец\Desktop\New_year_clipart_by_Tramplin\1 (1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724400"/>
            <a:ext cx="20701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390525" y="260350"/>
            <a:ext cx="72009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Verdana" pitchFamily="34" charset="0"/>
              </a:rPr>
              <a:t>Этапы проведения проекта:</a:t>
            </a:r>
          </a:p>
          <a:p>
            <a:endParaRPr lang="ru-RU" sz="2000" b="1" u="sng">
              <a:latin typeface="Verdana" pitchFamily="34" charset="0"/>
            </a:endParaRPr>
          </a:p>
          <a:p>
            <a:pPr>
              <a:buFont typeface="Verdana" pitchFamily="34" charset="0"/>
              <a:buAutoNum type="arabicPeriod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Подготовительный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Знакомство с понятиями «проект», «продукт проекта»;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Актуализация целей и задач проекта «Зеленая красавица»;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Деление класса на группы</a:t>
            </a:r>
            <a:r>
              <a:rPr lang="ru-RU"/>
              <a:t> (пары по интересам)</a:t>
            </a:r>
            <a:r>
              <a:rPr lang="ru-RU">
                <a:latin typeface="Verdan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Обсуждение под руководством учителя заданий для каждой пары;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 Обсуждение возможных источников информации;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Сбор информации.</a:t>
            </a:r>
            <a:endParaRPr lang="ru-RU"/>
          </a:p>
          <a:p>
            <a:pPr>
              <a:buFont typeface="Arial" charset="0"/>
              <a:buNone/>
            </a:pPr>
            <a:endParaRPr lang="ru-RU"/>
          </a:p>
          <a:p>
            <a:pPr>
              <a:buFontTx/>
              <a:buAutoNum type="arabicPeriod" startAt="2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Основной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На уроке Изобразительного искусства рисуем новогодние елочки, знакомимся с картинами живописи;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На уроке Технология конструируем ель (лепка, бумагопластика), узнаем о ели, как о дереве, приносящем пользу людям;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latin typeface="Verdana" pitchFamily="34" charset="0"/>
              </a:rPr>
              <a:t>На уроке Музыкального искусства слушаем песни о елочке, поем ранее изученные;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Verdana" pitchFamily="34" charset="0"/>
              <a:buAutoNum type="arabicPeriod"/>
            </a:pP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74898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На уроке внеклассного чтения знакомимся с художественными и фольклорными произведениями, в которых говорится о ели;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 Самостоятельная работа групп по выполнению заданий;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 Систематизация материала и создание текстовых документов;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 Объединение текстовых документов в единую брошюру;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 Защита полученных результатов;</a:t>
            </a:r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 Проведение внеклассного мероприятия «В защиту зеленой красавицы»</a:t>
            </a:r>
          </a:p>
          <a:p>
            <a:pPr>
              <a:buFont typeface="Arial" charset="0"/>
              <a:buNone/>
            </a:pPr>
            <a:endParaRPr lang="ru-RU"/>
          </a:p>
          <a:p>
            <a:r>
              <a:rPr lang="ru-RU"/>
              <a:t>3. Подведение итогов.</a:t>
            </a:r>
          </a:p>
        </p:txBody>
      </p:sp>
      <p:pic>
        <p:nvPicPr>
          <p:cNvPr id="17410" name="Picture 2" descr="I:\DCIM\101MSDCF\DSC08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3765550"/>
            <a:ext cx="20701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I:\DCIM\101MSDCF\DSC08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92256">
            <a:off x="4211638" y="4498975"/>
            <a:ext cx="139541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:\DCIM\101MSDCF\DSC084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4554">
            <a:off x="5538788" y="4056063"/>
            <a:ext cx="14922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379413" y="549275"/>
            <a:ext cx="7127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Verdana" pitchFamily="34" charset="0"/>
              </a:rPr>
              <a:t>Характеристика проекта:</a:t>
            </a:r>
          </a:p>
          <a:p>
            <a:endParaRPr lang="ru-RU" sz="2000" b="1" u="sng">
              <a:latin typeface="Verdana" pitchFamily="34" charset="0"/>
            </a:endParaRPr>
          </a:p>
          <a:p>
            <a:r>
              <a:rPr lang="ru-RU">
                <a:latin typeface="Verdana" pitchFamily="34" charset="0"/>
              </a:rPr>
              <a:t>Проект краткосрочный. Продолжительность с 11 января по 18 января.</a:t>
            </a:r>
          </a:p>
          <a:p>
            <a:r>
              <a:rPr lang="ru-RU">
                <a:latin typeface="Verdana" pitchFamily="34" charset="0"/>
              </a:rPr>
              <a:t>Количество групп – 5 по 2 ученика ( и родители).</a:t>
            </a:r>
          </a:p>
          <a:p>
            <a:r>
              <a:rPr lang="ru-RU">
                <a:latin typeface="Verdana" pitchFamily="34" charset="0"/>
              </a:rPr>
              <a:t>Характер проекта – метапредметный (реализуется на уроках внеклассного чтения, Технологии, Изобразительного и Музыкального искусства, а так же во внеурочной деятельности).</a:t>
            </a:r>
          </a:p>
          <a:p>
            <a:r>
              <a:rPr lang="ru-RU">
                <a:latin typeface="Verdana" pitchFamily="34" charset="0"/>
              </a:rPr>
              <a:t>Тип проекта – учебный.</a:t>
            </a:r>
          </a:p>
        </p:txBody>
      </p:sp>
      <p:pic>
        <p:nvPicPr>
          <p:cNvPr id="5" name="Рисунок 4" descr="E:\проект\Алена\елки\Dsc04820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60943" y="3429000"/>
            <a:ext cx="2190244" cy="288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:\проект\Алена\елки\Dsc04822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96136" y="3429000"/>
            <a:ext cx="2161540" cy="288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im4-tub-ru.yandex.net/i?id=616603887-49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4111873"/>
            <a:ext cx="2016224" cy="151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463550"/>
            <a:ext cx="6769100" cy="606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+mn-lt"/>
              </a:rPr>
              <a:t>Работа учеников в группах</a:t>
            </a:r>
            <a:r>
              <a:rPr lang="ru-RU" sz="2000" b="1" u="sng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«ботаники» </a:t>
            </a:r>
            <a:r>
              <a:rPr lang="ru-RU" dirty="0">
                <a:latin typeface="+mn-lt"/>
              </a:rPr>
              <a:t>- сбор информации о ели, о ее видах, о роли в жизни </a:t>
            </a:r>
            <a:r>
              <a:rPr lang="ru-RU" dirty="0">
                <a:latin typeface="+mn-lt"/>
              </a:rPr>
              <a:t>человека. (</a:t>
            </a:r>
            <a:r>
              <a:rPr lang="ru-RU" dirty="0">
                <a:latin typeface="Verdana" pitchFamily="34" charset="0"/>
              </a:rPr>
              <a:t>Фирсов </a:t>
            </a:r>
            <a:r>
              <a:rPr lang="ru-RU" dirty="0">
                <a:latin typeface="Verdana" pitchFamily="34" charset="0"/>
              </a:rPr>
              <a:t>Г. А., Орлова Л.В «Хвойные в Санкт-Петербурге</a:t>
            </a:r>
            <a:r>
              <a:rPr lang="ru-RU" dirty="0">
                <a:latin typeface="Verdana" pitchFamily="34" charset="0"/>
              </a:rPr>
              <a:t>», в сети интернет</a:t>
            </a:r>
            <a:r>
              <a:rPr lang="ru-RU" dirty="0">
                <a:latin typeface="+mn-lt"/>
              </a:rPr>
              <a:t>;</a:t>
            </a: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«умники» </a:t>
            </a:r>
            <a:r>
              <a:rPr lang="ru-RU" dirty="0">
                <a:latin typeface="+mn-lt"/>
              </a:rPr>
              <a:t>- поиск загадок, скороговорок о </a:t>
            </a:r>
            <a:r>
              <a:rPr lang="ru-RU" dirty="0">
                <a:latin typeface="+mn-lt"/>
              </a:rPr>
              <a:t>ели (</a:t>
            </a:r>
            <a:r>
              <a:rPr lang="ru-RU" dirty="0" err="1"/>
              <a:t>Лобзякова</a:t>
            </a:r>
            <a:r>
              <a:rPr lang="ru-RU" dirty="0"/>
              <a:t> М. И. «Учимся правильно и четко говорить</a:t>
            </a:r>
            <a:r>
              <a:rPr lang="ru-RU" dirty="0"/>
              <a:t>», в сети интернет</a:t>
            </a:r>
            <a:r>
              <a:rPr lang="ru-RU" dirty="0">
                <a:latin typeface="+mn-lt"/>
              </a:rPr>
              <a:t>);</a:t>
            </a: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«лирики» </a:t>
            </a:r>
            <a:r>
              <a:rPr lang="ru-RU" dirty="0">
                <a:latin typeface="+mn-lt"/>
              </a:rPr>
              <a:t>- подбор стихов о ели из детской литературы, </a:t>
            </a:r>
            <a:r>
              <a:rPr lang="ru-RU" dirty="0">
                <a:latin typeface="+mn-lt"/>
              </a:rPr>
              <a:t>интернета (О. </a:t>
            </a:r>
            <a:r>
              <a:rPr lang="ru-RU" dirty="0" err="1">
                <a:latin typeface="+mn-lt"/>
              </a:rPr>
              <a:t>Выгодская</a:t>
            </a:r>
            <a:r>
              <a:rPr lang="ru-RU" dirty="0">
                <a:latin typeface="+mn-lt"/>
              </a:rPr>
              <a:t>, Г. Галина, С. Михалков);</a:t>
            </a: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«искусствоведы» </a:t>
            </a:r>
            <a:r>
              <a:rPr lang="ru-RU" dirty="0">
                <a:latin typeface="+mn-lt"/>
              </a:rPr>
              <a:t>- поиск картин известных художников, подбор </a:t>
            </a:r>
            <a:r>
              <a:rPr lang="ru-RU" dirty="0">
                <a:latin typeface="+mn-lt"/>
              </a:rPr>
              <a:t>иллюстраций («Еловый лес» И.И. Шишкин, «Зимний пейзаж с елями» К.А. </a:t>
            </a:r>
            <a:r>
              <a:rPr lang="ru-RU" dirty="0" err="1">
                <a:latin typeface="+mn-lt"/>
              </a:rPr>
              <a:t>Вещилов</a:t>
            </a:r>
            <a:r>
              <a:rPr lang="ru-RU" dirty="0">
                <a:latin typeface="+mn-lt"/>
              </a:rPr>
              <a:t>, «Старая ель» Н.А. Майков, «Ель», «Ели, освещенные солнцем» И.И. Шишкин, «Тайга на </a:t>
            </a:r>
            <a:r>
              <a:rPr lang="ru-RU" dirty="0">
                <a:latin typeface="+mn-lt"/>
              </a:rPr>
              <a:t>У</a:t>
            </a:r>
            <a:r>
              <a:rPr lang="ru-RU" dirty="0">
                <a:latin typeface="+mn-lt"/>
              </a:rPr>
              <a:t>рале» В.М. Васнецов, «Снежные ели» Н.Ю. Гусак, «Пейзаж с елями» А.И. Мещерский, «Зимний пейзаж» И.Э. Грабарь );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mg1.liveinternet.ru/images/attach/c/4/78/847/78847389_large_novogodnieelkisvoimiruk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933825"/>
            <a:ext cx="47275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333375"/>
            <a:ext cx="7705725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«музыканты» </a:t>
            </a:r>
            <a:r>
              <a:rPr lang="ru-RU" dirty="0"/>
              <a:t>- поиск новых и ранее известных песен про </a:t>
            </a:r>
            <a:r>
              <a:rPr lang="ru-RU" dirty="0"/>
              <a:t>елочку</a:t>
            </a:r>
            <a:r>
              <a:rPr lang="ru-RU" dirty="0"/>
              <a:t>:</a:t>
            </a:r>
            <a:r>
              <a:rPr lang="ru-RU" dirty="0"/>
              <a:t>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«В лесу родилась елочка»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/>
              <a:t>С</a:t>
            </a:r>
            <a:r>
              <a:rPr lang="ru-RU" dirty="0"/>
              <a:t>лова </a:t>
            </a:r>
            <a:r>
              <a:rPr lang="ru-RU" dirty="0"/>
              <a:t> </a:t>
            </a:r>
            <a:r>
              <a:rPr lang="ru-RU" dirty="0"/>
              <a:t>Р. Кудашева. Музыка </a:t>
            </a:r>
            <a:r>
              <a:rPr lang="ru-RU" dirty="0" err="1"/>
              <a:t>Л.Бекман</a:t>
            </a:r>
            <a:r>
              <a:rPr lang="ru-RU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«Маленькой елочке холодно зимой» (новогодняя хороводная)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Слова З. Александровой. Музыка </a:t>
            </a:r>
            <a:r>
              <a:rPr lang="ru-RU" dirty="0" err="1"/>
              <a:t>М.Красева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«Песенка Деда Мороза» (из м/ф «Дед Мороз и лето»)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Слова Ю. </a:t>
            </a:r>
            <a:r>
              <a:rPr lang="ru-RU" dirty="0" err="1"/>
              <a:t>Энтина</a:t>
            </a:r>
            <a:r>
              <a:rPr lang="ru-RU" dirty="0"/>
              <a:t>. Музыка Е. </a:t>
            </a:r>
            <a:r>
              <a:rPr lang="ru-RU" dirty="0" err="1"/>
              <a:t>Крылатова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«Наша елочка»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Слова В. Графчиковой. Музыка Е </a:t>
            </a:r>
            <a:r>
              <a:rPr lang="ru-RU" dirty="0" err="1"/>
              <a:t>Лучникова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«К нам елочка пришла»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Слова Н. </a:t>
            </a:r>
            <a:r>
              <a:rPr lang="ru-RU" dirty="0" err="1"/>
              <a:t>Беренгофа</a:t>
            </a:r>
            <a:r>
              <a:rPr lang="ru-RU" dirty="0"/>
              <a:t>. Музыка А Паутова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539750" y="115888"/>
            <a:ext cx="7993063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Verdana" pitchFamily="34" charset="0"/>
              </a:rPr>
              <a:t>Внеклассное мероприятие  «В защиту зеленой красавицы».</a:t>
            </a:r>
            <a:endParaRPr lang="ru-RU" sz="1600">
              <a:latin typeface="Verdana" pitchFamily="34" charset="0"/>
            </a:endParaRPr>
          </a:p>
          <a:p>
            <a:r>
              <a:rPr lang="ru-RU" sz="1600" b="1">
                <a:latin typeface="Verdana" pitchFamily="34" charset="0"/>
              </a:rPr>
              <a:t>Цель: </a:t>
            </a:r>
            <a:r>
              <a:rPr lang="ru-RU" sz="1600">
                <a:latin typeface="Verdana" pitchFamily="34" charset="0"/>
              </a:rPr>
              <a:t>повышение уровня экологического сознания учащихся, формирование у них ответственного отношения к окружающей природе.</a:t>
            </a:r>
          </a:p>
          <a:p>
            <a:r>
              <a:rPr lang="ru-RU" sz="1600" b="1">
                <a:latin typeface="Verdana" pitchFamily="34" charset="0"/>
              </a:rPr>
              <a:t>Задачи: </a:t>
            </a:r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Обобщить информацию, полученную в ходе проекта;</a:t>
            </a:r>
          </a:p>
          <a:p>
            <a:r>
              <a:rPr lang="ru-RU" sz="1600">
                <a:latin typeface="Verdana" pitchFamily="34" charset="0"/>
              </a:rPr>
              <a:t> формировать познавательный интерес и эмоционально положительное отношение детей к природе.</a:t>
            </a:r>
          </a:p>
          <a:p>
            <a:r>
              <a:rPr lang="ru-RU" sz="1600" b="1">
                <a:latin typeface="Verdana" pitchFamily="34" charset="0"/>
              </a:rPr>
              <a:t>Форма проведения</a:t>
            </a:r>
            <a:r>
              <a:rPr lang="ru-RU" sz="1600">
                <a:latin typeface="Verdana" pitchFamily="34" charset="0"/>
              </a:rPr>
              <a:t> – экологический экспресс.</a:t>
            </a:r>
          </a:p>
          <a:p>
            <a:r>
              <a:rPr lang="ru-RU" sz="1600" b="1">
                <a:latin typeface="Verdana" pitchFamily="34" charset="0"/>
              </a:rPr>
              <a:t>Участники:</a:t>
            </a:r>
            <a:r>
              <a:rPr lang="ru-RU" sz="1600">
                <a:latin typeface="Verdana" pitchFamily="34" charset="0"/>
              </a:rPr>
              <a:t> третьеклассники (10 человек).</a:t>
            </a:r>
          </a:p>
          <a:p>
            <a:r>
              <a:rPr lang="ru-RU" sz="1600" u="sng">
                <a:latin typeface="Verdana" pitchFamily="34" charset="0"/>
              </a:rPr>
              <a:t>Станция «Давайте познакомимся</a:t>
            </a:r>
            <a:r>
              <a:rPr lang="ru-RU" sz="1600">
                <a:latin typeface="Verdana" pitchFamily="34" charset="0"/>
              </a:rPr>
              <a:t>».</a:t>
            </a:r>
          </a:p>
          <a:p>
            <a:r>
              <a:rPr lang="ru-RU" sz="1600">
                <a:latin typeface="Verdana" pitchFamily="34" charset="0"/>
              </a:rPr>
              <a:t>Рассказ об особенностях ели, её видовом разнообразии, полезных свойствах, применении человеком.</a:t>
            </a:r>
          </a:p>
          <a:p>
            <a:r>
              <a:rPr lang="ru-RU" sz="1600" u="sng">
                <a:latin typeface="Verdana" pitchFamily="34" charset="0"/>
              </a:rPr>
              <a:t>Станция «Фольклорная»</a:t>
            </a:r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Разучивание скороговорок о ели, разгадывание и составление ребусов .</a:t>
            </a:r>
          </a:p>
          <a:p>
            <a:r>
              <a:rPr lang="ru-RU" sz="1600" u="sng">
                <a:latin typeface="Verdana" pitchFamily="34" charset="0"/>
              </a:rPr>
              <a:t>Станция «Музыкальная»</a:t>
            </a:r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Разучивание и исполнение песни «НАША ЁЛОЧКА»</a:t>
            </a:r>
            <a:r>
              <a:rPr lang="ru-RU" sz="1600" b="1">
                <a:latin typeface="Verdana" pitchFamily="34" charset="0"/>
              </a:rPr>
              <a:t> </a:t>
            </a:r>
            <a:r>
              <a:rPr lang="ru-RU" sz="1600">
                <a:latin typeface="Verdana" pitchFamily="34" charset="0"/>
              </a:rPr>
              <a:t>(слова В. Графчиковой, музыка Е. Лучникова).</a:t>
            </a:r>
          </a:p>
          <a:p>
            <a:r>
              <a:rPr lang="ru-RU" sz="1600" u="sng">
                <a:latin typeface="Verdana" pitchFamily="34" charset="0"/>
              </a:rPr>
              <a:t>Станция «Художественная»</a:t>
            </a:r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Просмотр репродукций картин художников.</a:t>
            </a:r>
          </a:p>
          <a:p>
            <a:r>
              <a:rPr lang="ru-RU" sz="1600" u="sng">
                <a:latin typeface="Verdana" pitchFamily="34" charset="0"/>
              </a:rPr>
              <a:t>Станция «Мульти-пульти»</a:t>
            </a:r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Просмотр мультипликационного фильма « В лесу родилась елочка».</a:t>
            </a:r>
          </a:p>
          <a:p>
            <a:r>
              <a:rPr lang="ru-RU" sz="1600" u="sng">
                <a:latin typeface="Verdana" pitchFamily="34" charset="0"/>
              </a:rPr>
              <a:t>Станция «Творческая»</a:t>
            </a:r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Изготовление оригами «Ёлочка»</a:t>
            </a:r>
          </a:p>
          <a:p>
            <a:r>
              <a:rPr lang="ru-RU" sz="1600" b="1" i="1">
                <a:latin typeface="Verdana" pitchFamily="34" charset="0"/>
              </a:rPr>
              <a:t>Заключение.</a:t>
            </a:r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Оформление листовок в защиту лесной красавицы.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289</TotalTime>
  <Words>614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Verdana</vt:lpstr>
      <vt:lpstr>Wingdings 2</vt:lpstr>
      <vt:lpstr>Calibri</vt:lpstr>
      <vt:lpstr>Winter</vt:lpstr>
      <vt:lpstr>Winter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Горохов</dc:creator>
  <cp:lastModifiedBy>Admin</cp:lastModifiedBy>
  <cp:revision>29</cp:revision>
  <dcterms:created xsi:type="dcterms:W3CDTF">2013-02-08T11:39:03Z</dcterms:created>
  <dcterms:modified xsi:type="dcterms:W3CDTF">2013-05-13T09:07:34Z</dcterms:modified>
</cp:coreProperties>
</file>