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7" r:id="rId7"/>
    <p:sldId id="268" r:id="rId8"/>
    <p:sldId id="269" r:id="rId9"/>
    <p:sldId id="270" r:id="rId10"/>
    <p:sldId id="266" r:id="rId11"/>
  </p:sldIdLst>
  <p:sldSz cx="9144000" cy="6858000" type="screen4x3"/>
  <p:notesSz cx="6881813" cy="100028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  <a:srgbClr val="FF0000"/>
    <a:srgbClr val="E35782"/>
    <a:srgbClr val="D0C53C"/>
    <a:srgbClr val="734EBE"/>
    <a:srgbClr val="47C568"/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E7407-8208-4D6E-8903-017CC40B5273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8F86-D5DC-47E9-90EB-D654D8FEE9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E7407-8208-4D6E-8903-017CC40B5273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8F86-D5DC-47E9-90EB-D654D8FEE9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E7407-8208-4D6E-8903-017CC40B5273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8F86-D5DC-47E9-90EB-D654D8FEE9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E7407-8208-4D6E-8903-017CC40B5273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8F86-D5DC-47E9-90EB-D654D8FEE9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E7407-8208-4D6E-8903-017CC40B5273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4C18F86-D5DC-47E9-90EB-D654D8FEE9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E7407-8208-4D6E-8903-017CC40B5273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8F86-D5DC-47E9-90EB-D654D8FEE9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E7407-8208-4D6E-8903-017CC40B5273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8F86-D5DC-47E9-90EB-D654D8FEE9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E7407-8208-4D6E-8903-017CC40B5273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8F86-D5DC-47E9-90EB-D654D8FEE9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E7407-8208-4D6E-8903-017CC40B5273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8F86-D5DC-47E9-90EB-D654D8FEE9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E7407-8208-4D6E-8903-017CC40B5273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8F86-D5DC-47E9-90EB-D654D8FEE9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E7407-8208-4D6E-8903-017CC40B5273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8F86-D5DC-47E9-90EB-D654D8FEE9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C5E7407-8208-4D6E-8903-017CC40B5273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4C18F86-D5DC-47E9-90EB-D654D8FEE9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628800"/>
            <a:ext cx="8064896" cy="2304256"/>
          </a:xfrm>
        </p:spPr>
        <p:txBody>
          <a:bodyPr>
            <a:normAutofit/>
          </a:bodyPr>
          <a:lstStyle/>
          <a:p>
            <a:r>
              <a:rPr lang="ru-RU" sz="1050" dirty="0" smtClean="0"/>
              <a:t>    </a:t>
            </a:r>
            <a:r>
              <a:rPr lang="ru-RU" sz="1200" dirty="0" smtClean="0"/>
              <a:t>                                                                </a:t>
            </a:r>
            <a:endParaRPr lang="ru-RU" sz="1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4509120"/>
            <a:ext cx="3816424" cy="1728192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</a:rPr>
              <a:t>Проводят:                              </a:t>
            </a:r>
            <a:r>
              <a:rPr lang="ru-RU" sz="1800" b="1" i="1" dirty="0" err="1" smtClean="0">
                <a:solidFill>
                  <a:schemeClr val="tx1"/>
                </a:solidFill>
              </a:rPr>
              <a:t>Агалакова</a:t>
            </a:r>
            <a:r>
              <a:rPr lang="ru-RU" sz="1800" b="1" i="1" dirty="0" smtClean="0">
                <a:solidFill>
                  <a:schemeClr val="tx1"/>
                </a:solidFill>
              </a:rPr>
              <a:t> </a:t>
            </a:r>
            <a:r>
              <a:rPr lang="ru-RU" sz="1800" b="1" i="1" dirty="0" smtClean="0">
                <a:solidFill>
                  <a:schemeClr val="tx1"/>
                </a:solidFill>
              </a:rPr>
              <a:t>Надежда Валентиновна  </a:t>
            </a:r>
            <a:endParaRPr lang="ru-RU" sz="1800" b="1" i="1" dirty="0" smtClean="0">
              <a:solidFill>
                <a:schemeClr val="tx1"/>
              </a:solidFill>
            </a:endParaRPr>
          </a:p>
          <a:p>
            <a:r>
              <a:rPr lang="ru-RU" sz="1800" b="1" i="1" dirty="0" smtClean="0">
                <a:solidFill>
                  <a:schemeClr val="tx1"/>
                </a:solidFill>
              </a:rPr>
              <a:t>музыкальный </a:t>
            </a:r>
            <a:r>
              <a:rPr lang="ru-RU" sz="1800" b="1" i="1" dirty="0" smtClean="0">
                <a:solidFill>
                  <a:schemeClr val="tx1"/>
                </a:solidFill>
              </a:rPr>
              <a:t>руководитель;      </a:t>
            </a:r>
            <a:endParaRPr lang="ru-RU" sz="1800" b="1" i="1" dirty="0" smtClean="0">
              <a:solidFill>
                <a:schemeClr val="tx1"/>
              </a:solidFill>
            </a:endParaRPr>
          </a:p>
          <a:p>
            <a:r>
              <a:rPr lang="ru-RU" sz="1800" b="1" i="1" dirty="0" smtClean="0">
                <a:solidFill>
                  <a:schemeClr val="tx1"/>
                </a:solidFill>
              </a:rPr>
              <a:t> </a:t>
            </a:r>
            <a:r>
              <a:rPr lang="ru-RU" sz="1800" b="1" i="1" dirty="0" smtClean="0">
                <a:solidFill>
                  <a:schemeClr val="tx1"/>
                </a:solidFill>
              </a:rPr>
              <a:t>Никитина Ирина Ивановна        воспитатель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476672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Государственное дошкольное образовательное учреждение детский сад № 116           комбинированного вида Фрунзенского  района Санкт - Петербурга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915816" y="623731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СПБ 2013 год</a:t>
            </a:r>
            <a:endParaRPr lang="ru-RU" b="1" i="1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83568" y="1628800"/>
            <a:ext cx="7772400" cy="2304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400" b="1" dirty="0" smtClean="0">
                <a:latin typeface="+mj-lt"/>
                <a:ea typeface="+mj-ea"/>
                <a:cs typeface="+mj-cs"/>
              </a:rPr>
              <a:t>«Весенний праздник 8 марта</a:t>
            </a:r>
            <a:r>
              <a:rPr lang="ru-RU" sz="2000" b="1" dirty="0" smtClean="0">
                <a:latin typeface="+mj-lt"/>
                <a:ea typeface="+mj-ea"/>
                <a:cs typeface="+mj-cs"/>
              </a:rPr>
              <a:t>»                                                           Совместная деятельность воспитателя и музыкального                        руководителя</a:t>
            </a:r>
            <a:endParaRPr lang="ru-RU" sz="2000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1 младшая группа.   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64096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Планируемые  результаты:  </a:t>
            </a:r>
            <a:r>
              <a:rPr lang="ru-RU" i="1" dirty="0" smtClean="0"/>
              <a:t>проявляет интерес к окружающему миру природы при описании весны совместно с воспитателем, активность при выполнении простейших танцевальных движений под музыку, проявляет интерес выполняя аппликацию « Подарок для Мамочки».</a:t>
            </a:r>
          </a:p>
          <a:p>
            <a:endParaRPr lang="ru-RU" i="1" dirty="0" smtClean="0"/>
          </a:p>
          <a:p>
            <a:r>
              <a:rPr lang="ru-RU" sz="2000" b="1" dirty="0" smtClean="0"/>
              <a:t>Список используемой литературы:</a:t>
            </a:r>
          </a:p>
          <a:p>
            <a:r>
              <a:rPr lang="ru-RU" i="1" dirty="0" smtClean="0"/>
              <a:t>1) ФГТ в ДОУ: Комплексные занятия. По программе « От рождения до школы» под редакцией Н. Е. </a:t>
            </a:r>
            <a:r>
              <a:rPr lang="ru-RU" i="1" dirty="0" err="1" smtClean="0"/>
              <a:t>Вераксы</a:t>
            </a:r>
            <a:r>
              <a:rPr lang="ru-RU" i="1" dirty="0" smtClean="0"/>
              <a:t>, Т. С. Комаровой, М. А. Васильевой.</a:t>
            </a:r>
          </a:p>
          <a:p>
            <a:r>
              <a:rPr lang="ru-RU" i="1" dirty="0" smtClean="0"/>
              <a:t>(Первая младшая группа)</a:t>
            </a:r>
          </a:p>
          <a:p>
            <a:r>
              <a:rPr lang="ru-RU" i="1" dirty="0" smtClean="0"/>
              <a:t>2) Комплексные занятия- в первой младшей группе детского сада.</a:t>
            </a:r>
          </a:p>
          <a:p>
            <a:r>
              <a:rPr lang="ru-RU" i="1" dirty="0" smtClean="0"/>
              <a:t>       Т. М. Бондаренко</a:t>
            </a:r>
          </a:p>
          <a:p>
            <a:r>
              <a:rPr lang="ru-RU" i="1" dirty="0" smtClean="0"/>
              <a:t>3) Т. В. Галанова Развивающие игры с малышами до трёх лет.</a:t>
            </a:r>
          </a:p>
          <a:p>
            <a:r>
              <a:rPr lang="ru-RU" i="1" dirty="0" smtClean="0"/>
              <a:t>4) К. И. </a:t>
            </a:r>
            <a:r>
              <a:rPr lang="ru-RU" i="1" dirty="0" err="1" smtClean="0"/>
              <a:t>Камышанова</a:t>
            </a:r>
            <a:r>
              <a:rPr lang="ru-RU" i="1" dirty="0" smtClean="0"/>
              <a:t> Ребёнок от рождения до двух лет.  </a:t>
            </a:r>
          </a:p>
          <a:p>
            <a:endParaRPr lang="ru-RU" sz="20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18864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Актуальность: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671691"/>
            <a:ext cx="835292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Актуальность взаимодействия музыкального руководителя и воспитателя детского сада – высока.                                                                                                           Только в совместной согласованной деятельности обоих педагогов можно  достигнуть цели поставленной в программе.                                                                   Наиболее эффективно образовательные задачи решаются, если педагоги учитывают принцип интеграции образовательных областей, что и подразумевает взаимодействие музыкального руководителя и воспитателей.</a:t>
            </a:r>
          </a:p>
          <a:p>
            <a:r>
              <a:rPr lang="ru-RU" i="1" dirty="0" smtClean="0"/>
              <a:t>Воспитатель активно участвует во всех видах музыкальной деятельности: поёт вместе с музыкальным руководителем, участвует в музыкально – ритмических движениях, активизируя малышей . Если  музыкальный материал не очень сложный и хорошо известен детям, они могут действовать самостоятельно, без помощи взрослого. Воспитатель при этом не должен оставаться безучастным наблюдателем, по мере необходимости должен включаться в деятельность, помогая детям, испытывающим затруднения . </a:t>
            </a:r>
          </a:p>
          <a:p>
            <a:r>
              <a:rPr lang="ru-RU" i="1" dirty="0" smtClean="0"/>
              <a:t>Воспитатель постоянно должен осуществлять ненавязчивую эмоциональную поддержку малышам, находиться в поле их зрения, не отвлекая внимание детей от музыкального руководителя, являющегося доминантным объектом детского восприятия в процессе  </a:t>
            </a:r>
            <a:r>
              <a:rPr lang="ru-RU" i="1" dirty="0" err="1" smtClean="0"/>
              <a:t>музыцирования</a:t>
            </a:r>
            <a:r>
              <a:rPr lang="ru-RU" i="1" dirty="0" smtClean="0"/>
              <a:t>.</a:t>
            </a:r>
          </a:p>
          <a:p>
            <a:r>
              <a:rPr lang="ru-RU" i="1" dirty="0" smtClean="0"/>
              <a:t>   Таким образом, успешное и планомерное взаимодействие музыкального руководителя и воспитателя детского сада помогает сформировать предусмотренные программой умения и навыки, в полной мере развивать интегративные качества каждого ребёнка соответствующие возрасту.</a:t>
            </a:r>
            <a:endParaRPr lang="ru-RU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0648"/>
            <a:ext cx="8352928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Цель: </a:t>
            </a:r>
            <a:r>
              <a:rPr lang="ru-RU" i="1" dirty="0" smtClean="0"/>
              <a:t> формировать у детей интегративные качества в соответствии с основной образовательной программой дошкольного образования, способствовать развитию ребёнка за счёт усвоения знаний об окружающей природе, закрепления умений и навыков их использования. Опираться на </a:t>
            </a:r>
            <a:r>
              <a:rPr lang="ru-RU" i="1" dirty="0" err="1" smtClean="0"/>
              <a:t>здоровьеформирующие</a:t>
            </a:r>
            <a:r>
              <a:rPr lang="ru-RU" i="1" dirty="0" smtClean="0"/>
              <a:t> технологии для поддержания и развития эмоциональных и физических возможностей ребёнка.</a:t>
            </a:r>
          </a:p>
          <a:p>
            <a:r>
              <a:rPr lang="ru-RU" sz="2000" b="1" dirty="0" smtClean="0"/>
              <a:t>Задачи:</a:t>
            </a:r>
          </a:p>
          <a:p>
            <a:r>
              <a:rPr lang="ru-RU" sz="2000" i="1" u="sng" dirty="0" smtClean="0"/>
              <a:t>Познавательные:</a:t>
            </a:r>
          </a:p>
          <a:p>
            <a:r>
              <a:rPr lang="ru-RU" i="1" dirty="0" smtClean="0"/>
              <a:t>1.Расширять представление детей  об окружающей природе, о предстоящем    весеннем празднике 8 марта.</a:t>
            </a:r>
          </a:p>
          <a:p>
            <a:r>
              <a:rPr lang="ru-RU" i="1" dirty="0" smtClean="0"/>
              <a:t>2.Развивать интерес детей к окружающему миру.</a:t>
            </a:r>
          </a:p>
          <a:p>
            <a:r>
              <a:rPr lang="ru-RU" sz="2000" i="1" u="sng" dirty="0" err="1" smtClean="0"/>
              <a:t>Коррекционно</a:t>
            </a:r>
            <a:r>
              <a:rPr lang="ru-RU" sz="2000" i="1" u="sng" dirty="0" smtClean="0"/>
              <a:t> – развивающие:</a:t>
            </a:r>
          </a:p>
          <a:p>
            <a:r>
              <a:rPr lang="ru-RU" i="1" dirty="0" smtClean="0"/>
              <a:t>1.Развивать мелкую и общую моторику, двигательные умения и навыки.</a:t>
            </a:r>
          </a:p>
          <a:p>
            <a:r>
              <a:rPr lang="ru-RU" i="1" dirty="0" smtClean="0"/>
              <a:t>2.Закреплять умение петь несложные песни  выполнять простейшие танцевальные движения под музыку.</a:t>
            </a:r>
          </a:p>
          <a:p>
            <a:r>
              <a:rPr lang="ru-RU" sz="2000" i="1" u="sng" dirty="0" smtClean="0"/>
              <a:t>Воспитательные:</a:t>
            </a:r>
          </a:p>
          <a:p>
            <a:pPr marL="342900" indent="-342900">
              <a:buAutoNum type="arabicPeriod"/>
            </a:pPr>
            <a:r>
              <a:rPr lang="ru-RU" i="1" dirty="0" smtClean="0"/>
              <a:t>Формировать интерес к разным видам самостоятельной речевой, двигательной, музыкальной деятельности.</a:t>
            </a:r>
          </a:p>
          <a:p>
            <a:pPr marL="342900" indent="-342900">
              <a:buAutoNum type="arabicPeriod"/>
            </a:pPr>
            <a:r>
              <a:rPr lang="ru-RU" i="1" dirty="0" smtClean="0"/>
              <a:t>Формировать умение работать в коллективе, быть доброжелательным и отзывчивым.</a:t>
            </a:r>
          </a:p>
          <a:p>
            <a:pPr marL="342900" indent="-342900">
              <a:buAutoNum type="arabicPeriod"/>
            </a:pPr>
            <a:endParaRPr lang="ru-RU" i="1" dirty="0" smtClean="0"/>
          </a:p>
          <a:p>
            <a:endParaRPr lang="ru-RU" i="1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404664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Технологии  используемые в мероприятии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340768"/>
            <a:ext cx="381642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Образовательные технологии.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 flipH="1">
            <a:off x="2339752" y="1700808"/>
            <a:ext cx="216024" cy="504056"/>
          </a:xfrm>
          <a:prstGeom prst="downArrow">
            <a:avLst/>
          </a:prstGeom>
          <a:solidFill>
            <a:srgbClr val="E357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2348880"/>
            <a:ext cx="3744416" cy="864096"/>
          </a:xfrm>
          <a:prstGeom prst="roundRect">
            <a:avLst/>
          </a:prstGeom>
          <a:solidFill>
            <a:srgbClr val="E357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Использование коллективных способов деятельности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4581128"/>
            <a:ext cx="3744416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chemeClr val="tx1"/>
              </a:solidFill>
            </a:endParaRPr>
          </a:p>
          <a:p>
            <a:pPr algn="ctr"/>
            <a:endParaRPr lang="ru-RU" sz="2000" dirty="0" smtClean="0">
              <a:solidFill>
                <a:schemeClr val="tx1"/>
              </a:solidFill>
            </a:endParaRPr>
          </a:p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Здоровьеформирующие</a:t>
            </a:r>
            <a:r>
              <a:rPr lang="ru-RU" sz="2000" dirty="0" smtClean="0">
                <a:solidFill>
                  <a:schemeClr val="tx1"/>
                </a:solidFill>
              </a:rPr>
              <a:t>  технологии.                       Музыкально – оздоровительной работы. </a:t>
            </a:r>
          </a:p>
          <a:p>
            <a:pPr algn="ctr"/>
            <a:endParaRPr lang="ru-RU" sz="2000" dirty="0" smtClean="0">
              <a:solidFill>
                <a:schemeClr val="tx1"/>
              </a:solidFill>
            </a:endParaRPr>
          </a:p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 rot="16200000">
            <a:off x="4442874" y="2261982"/>
            <a:ext cx="216024" cy="965883"/>
          </a:xfrm>
          <a:prstGeom prst="downArrow">
            <a:avLst/>
          </a:prstGeom>
          <a:solidFill>
            <a:srgbClr val="E357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4139952" y="5157192"/>
            <a:ext cx="792088" cy="216024"/>
          </a:xfrm>
          <a:prstGeom prst="rightArrow">
            <a:avLst/>
          </a:prstGeom>
          <a:solidFill>
            <a:srgbClr val="E357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004048" y="3861048"/>
            <a:ext cx="3888432" cy="27363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Песенки – </a:t>
            </a:r>
            <a:r>
              <a:rPr lang="ru-RU" dirty="0" err="1" smtClean="0">
                <a:solidFill>
                  <a:schemeClr val="tx1"/>
                </a:solidFill>
              </a:rPr>
              <a:t>распевки</a:t>
            </a:r>
            <a:r>
              <a:rPr lang="ru-RU" dirty="0" smtClean="0">
                <a:solidFill>
                  <a:schemeClr val="tx1"/>
                </a:solidFill>
              </a:rPr>
              <a:t> 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работа над дыханием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Музыкотерапия- способствует коррекции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Психофизического статуса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детей в процессе их </a:t>
            </a:r>
            <a:r>
              <a:rPr lang="ru-RU" dirty="0" err="1" smtClean="0">
                <a:solidFill>
                  <a:schemeClr val="tx1"/>
                </a:solidFill>
              </a:rPr>
              <a:t>двигательно</a:t>
            </a:r>
            <a:r>
              <a:rPr lang="ru-RU" dirty="0" smtClean="0">
                <a:solidFill>
                  <a:schemeClr val="tx1"/>
                </a:solidFill>
              </a:rPr>
              <a:t> - игровой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деятельности.    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7452320" y="2348880"/>
            <a:ext cx="57606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220072" y="1700808"/>
            <a:ext cx="3528392" cy="187220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Дети          Воспитатель</a:t>
            </a: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Муз. руководитель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Выгнутая вправо стрелка 13"/>
          <p:cNvSpPr/>
          <p:nvPr/>
        </p:nvSpPr>
        <p:spPr>
          <a:xfrm>
            <a:off x="8172400" y="2420888"/>
            <a:ext cx="432048" cy="576064"/>
          </a:xfrm>
          <a:prstGeom prst="curvedLeftArrow">
            <a:avLst>
              <a:gd name="adj1" fmla="val 25000"/>
              <a:gd name="adj2" fmla="val 50000"/>
              <a:gd name="adj3" fmla="val 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6444208" y="2348880"/>
            <a:ext cx="360040" cy="1440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Выгнутая влево стрелка 15"/>
          <p:cNvSpPr/>
          <p:nvPr/>
        </p:nvSpPr>
        <p:spPr>
          <a:xfrm>
            <a:off x="5508104" y="2492896"/>
            <a:ext cx="360040" cy="432048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Двойная стрелка вверх/вниз 16"/>
          <p:cNvSpPr/>
          <p:nvPr/>
        </p:nvSpPr>
        <p:spPr>
          <a:xfrm flipH="1">
            <a:off x="7236296" y="2420888"/>
            <a:ext cx="216024" cy="432048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620688"/>
            <a:ext cx="69127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«Весенний праздник 8 марта»</a:t>
            </a:r>
          </a:p>
          <a:p>
            <a:pPr algn="ctr"/>
            <a:r>
              <a:rPr lang="ru-RU" dirty="0" smtClean="0"/>
              <a:t>( ход праздника)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3789040"/>
            <a:ext cx="31683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Дети входят в  зал . Вед- Весна шагает по дворам в лучах тепла и света.           Сегодня праздник  наших мам, и нам  приятно это.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59832" y="5229200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6084168" y="4077072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/>
          </a:p>
          <a:p>
            <a:endParaRPr lang="ru-RU" sz="1400" dirty="0"/>
          </a:p>
        </p:txBody>
      </p:sp>
      <p:pic>
        <p:nvPicPr>
          <p:cNvPr id="3" name="Picture 2" descr="C:\Users\Rimma\Pictures\Весна ясли для презинтации\весна 1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43412">
            <a:off x="587944" y="1121695"/>
            <a:ext cx="2418771" cy="2144230"/>
          </a:xfrm>
          <a:prstGeom prst="rect">
            <a:avLst/>
          </a:prstGeom>
          <a:ln w="5715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C:\Users\Rimma\Pictures\Весна ясли для презинтации\весна 1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76170">
            <a:off x="3715212" y="1528053"/>
            <a:ext cx="1800200" cy="225774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3491880" y="3933056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Наш детский сад поздравить рад всех мам на всей планете.</a:t>
            </a:r>
            <a:endParaRPr lang="ru-RU" sz="1400" dirty="0"/>
          </a:p>
        </p:txBody>
      </p:sp>
      <p:pic>
        <p:nvPicPr>
          <p:cNvPr id="6" name="Picture 4" descr="C:\Users\Rimma\Pictures\Весна ясли для презинтации\весна 1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81432">
            <a:off x="6554325" y="1506384"/>
            <a:ext cx="1800200" cy="194421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pic>
        <p:nvPicPr>
          <p:cNvPr id="1029" name="Picture 5" descr="C:\Users\Rimma\Pictures\Весна ясли для презинтации\весна 19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99697">
            <a:off x="2123728" y="4509120"/>
            <a:ext cx="1800200" cy="20882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6660232" y="4221088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«Спасибо» маме говорят и взрослые и дети!</a:t>
            </a:r>
            <a:endParaRPr lang="ru-R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4283968" y="5661248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Солнышко весеннее улыбнулось весело ,           Потому, что мамочке все запели песенку.</a:t>
            </a:r>
            <a:endParaRPr lang="ru-RU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imma\Pictures\Весна ясли для презинтации\весна 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2088232" cy="2376264"/>
          </a:xfrm>
          <a:prstGeom prst="flowChartAlternateProcess">
            <a:avLst/>
          </a:prstGeom>
          <a:noFill/>
          <a:ln w="57150">
            <a:solidFill>
              <a:srgbClr val="9966FF"/>
            </a:solidFill>
          </a:ln>
        </p:spPr>
      </p:pic>
      <p:pic>
        <p:nvPicPr>
          <p:cNvPr id="2051" name="Picture 3" descr="C:\Users\Rimma\Pictures\Весна ясли для презинтации\весна 2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620688"/>
            <a:ext cx="2088232" cy="2232248"/>
          </a:xfrm>
          <a:prstGeom prst="roundRect">
            <a:avLst/>
          </a:prstGeom>
          <a:noFill/>
          <a:ln w="57150">
            <a:solidFill>
              <a:srgbClr val="9966FF"/>
            </a:solidFill>
          </a:ln>
        </p:spPr>
      </p:pic>
      <p:pic>
        <p:nvPicPr>
          <p:cNvPr id="2052" name="Picture 4" descr="C:\Users\Rimma\Pictures\Весна ясли для презинтации\весна 2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789040"/>
            <a:ext cx="2304256" cy="2160240"/>
          </a:xfrm>
          <a:prstGeom prst="ellipse">
            <a:avLst/>
          </a:prstGeom>
          <a:noFill/>
          <a:ln w="57150">
            <a:solidFill>
              <a:srgbClr val="9966FF"/>
            </a:solidFill>
          </a:ln>
        </p:spPr>
      </p:pic>
      <p:pic>
        <p:nvPicPr>
          <p:cNvPr id="2053" name="Picture 5" descr="C:\Users\Rimma\Pictures\Весна ясли для презинтации\весна 2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1916832"/>
            <a:ext cx="2232248" cy="2232248"/>
          </a:xfrm>
          <a:prstGeom prst="ellipse">
            <a:avLst/>
          </a:prstGeom>
          <a:noFill/>
          <a:ln w="57150">
            <a:solidFill>
              <a:srgbClr val="9966FF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563888" y="764705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Песня о маме: «Солнышко лучистое»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915816" y="4869160"/>
            <a:ext cx="252028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Входит Весна  -                         Стало ясно солнышко землю пригревать, Я Весна- красавица к вам пришла опять.</a:t>
            </a:r>
          </a:p>
          <a:p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6084168" y="4437112"/>
            <a:ext cx="28803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Вед. Выходите танцевать.</a:t>
            </a:r>
          </a:p>
          <a:p>
            <a:r>
              <a:rPr lang="ru-RU" sz="1400" dirty="0" smtClean="0"/>
              <a:t>Будем мы Весну  встречать.</a:t>
            </a:r>
          </a:p>
          <a:p>
            <a:r>
              <a:rPr lang="ru-RU" sz="1400" dirty="0" smtClean="0"/>
              <a:t>Хоровод- «Греет солнышко с утра»</a:t>
            </a:r>
            <a:endParaRPr lang="ru-RU" sz="1400" dirty="0"/>
          </a:p>
        </p:txBody>
      </p:sp>
      <p:sp>
        <p:nvSpPr>
          <p:cNvPr id="10" name="Солнце 9"/>
          <p:cNvSpPr/>
          <p:nvPr/>
        </p:nvSpPr>
        <p:spPr>
          <a:xfrm>
            <a:off x="7452320" y="5733256"/>
            <a:ext cx="914400" cy="914400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Rimma\Pictures\Весна ясли для презинтации\весна 2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2520280" cy="2016224"/>
          </a:xfrm>
          <a:prstGeom prst="rect">
            <a:avLst/>
          </a:prstGeom>
          <a:noFill/>
        </p:spPr>
      </p:pic>
      <p:pic>
        <p:nvPicPr>
          <p:cNvPr id="3076" name="Picture 4" descr="C:\Users\Rimma\Pictures\Весна ясли для презинтации\весна 2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420888"/>
            <a:ext cx="2376264" cy="2088232"/>
          </a:xfrm>
          <a:prstGeom prst="rect">
            <a:avLst/>
          </a:prstGeom>
          <a:noFill/>
        </p:spPr>
      </p:pic>
      <p:pic>
        <p:nvPicPr>
          <p:cNvPr id="3077" name="Picture 5" descr="C:\Users\Rimma\Pictures\Весна ясли для презинтации\весна 2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620688"/>
            <a:ext cx="2376264" cy="1800200"/>
          </a:xfrm>
          <a:prstGeom prst="rect">
            <a:avLst/>
          </a:prstGeom>
          <a:noFill/>
        </p:spPr>
      </p:pic>
      <p:pic>
        <p:nvPicPr>
          <p:cNvPr id="3078" name="Picture 6" descr="C:\Users\Rimma\Pictures\Весна ясли для презинтации\весна 2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789040"/>
            <a:ext cx="2304256" cy="2304256"/>
          </a:xfrm>
          <a:prstGeom prst="rect">
            <a:avLst/>
          </a:prstGeom>
          <a:noFill/>
        </p:spPr>
      </p:pic>
      <p:pic>
        <p:nvPicPr>
          <p:cNvPr id="3079" name="Picture 7" descr="C:\Users\Rimma\Pictures\Весна ясли для презинтации\весна 22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3717032"/>
            <a:ext cx="2304256" cy="237626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347864" y="980728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Моряки  отважные на праздник мам пришли.</a:t>
            </a:r>
            <a:endParaRPr lang="ru-RU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Rimma\Pictures\Весна ясли для презинтации\весна 2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2016224" cy="1916832"/>
          </a:xfrm>
          <a:prstGeom prst="plaque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4099" name="Picture 3" descr="C:\Users\Rimma\Pictures\Весна ясли для презинтации\весна 2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548680"/>
            <a:ext cx="2304256" cy="1800200"/>
          </a:xfrm>
          <a:prstGeom prst="plaque">
            <a:avLst/>
          </a:prstGeom>
          <a:noFill/>
          <a:ln w="57150">
            <a:solidFill>
              <a:srgbClr val="00B050"/>
            </a:solidFill>
          </a:ln>
        </p:spPr>
      </p:pic>
      <p:pic>
        <p:nvPicPr>
          <p:cNvPr id="4100" name="Picture 4" descr="C:\Users\Rimma\Pictures\Весна ясли для презинтации\весна 2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548680"/>
            <a:ext cx="2160240" cy="1800200"/>
          </a:xfrm>
          <a:prstGeom prst="plaque">
            <a:avLst/>
          </a:prstGeom>
          <a:noFill/>
          <a:ln w="57150">
            <a:solidFill>
              <a:srgbClr val="FFFF00"/>
            </a:solidFill>
          </a:ln>
        </p:spPr>
      </p:pic>
      <p:pic>
        <p:nvPicPr>
          <p:cNvPr id="4101" name="Picture 5" descr="C:\Users\Rimma\Pictures\Весна ясли для презинтации\весна 2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780928"/>
            <a:ext cx="2160240" cy="1944216"/>
          </a:xfrm>
          <a:prstGeom prst="plaque">
            <a:avLst/>
          </a:prstGeom>
          <a:noFill/>
          <a:ln w="57150">
            <a:solidFill>
              <a:srgbClr val="FFFF00"/>
            </a:solidFill>
          </a:ln>
        </p:spPr>
      </p:pic>
      <p:pic>
        <p:nvPicPr>
          <p:cNvPr id="4102" name="Picture 6" descr="C:\Users\Rimma\Pictures\Весна ясли для презинтации\весна 2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2708920"/>
            <a:ext cx="2160240" cy="1872208"/>
          </a:xfrm>
          <a:prstGeom prst="plaque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4103" name="Picture 7" descr="C:\Users\Rimma\Pictures\Весна ясли для презинтации\весна 21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2708920"/>
            <a:ext cx="3059832" cy="2304256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67544" y="5157192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Вед: Давайте позовём на праздник солнышко .Солнце всех  зовёт гулять ,приглашает танцевать.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860032" y="5301208"/>
            <a:ext cx="4104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Весна- Мне очень понравилось как вы выступали, я хочу вас угостить.</a:t>
            </a:r>
          </a:p>
          <a:p>
            <a:r>
              <a:rPr lang="ru-RU" sz="1400" dirty="0" smtClean="0"/>
              <a:t>Поздравляю вас с праздником весны 8 марта , пойдём в группу пробовать угощение.</a:t>
            </a:r>
            <a:endParaRPr lang="ru-RU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Rimma\Pictures\Весна ясли для презинтации\весна 2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3168352" cy="2664296"/>
          </a:xfrm>
          <a:prstGeom prst="snip2DiagRect">
            <a:avLst/>
          </a:prstGeom>
          <a:noFill/>
          <a:ln w="76200">
            <a:solidFill>
              <a:srgbClr val="9966FF"/>
            </a:solidFill>
          </a:ln>
        </p:spPr>
      </p:pic>
      <p:pic>
        <p:nvPicPr>
          <p:cNvPr id="5123" name="Picture 3" descr="C:\Users\Rimma\Pictures\Весна ясли для презинтации\весна 2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484784"/>
            <a:ext cx="3672408" cy="2736304"/>
          </a:xfrm>
          <a:prstGeom prst="snip2DiagRect">
            <a:avLst/>
          </a:prstGeom>
          <a:noFill/>
          <a:ln w="76200">
            <a:solidFill>
              <a:srgbClr val="9966FF"/>
            </a:solidFill>
          </a:ln>
        </p:spPr>
      </p:pic>
      <p:pic>
        <p:nvPicPr>
          <p:cNvPr id="5124" name="Picture 4" descr="C:\Users\Rimma\Pictures\Весна ясли для презинтации\весна 2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221088"/>
            <a:ext cx="3347864" cy="2232248"/>
          </a:xfrm>
          <a:prstGeom prst="snip2DiagRect">
            <a:avLst/>
          </a:prstGeom>
          <a:noFill/>
          <a:ln w="76200">
            <a:solidFill>
              <a:srgbClr val="9966FF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860032" y="486916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Праздник закончен до новых встреч!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1254</TotalTime>
  <Words>697</Words>
  <Application>Microsoft Office PowerPoint</Application>
  <PresentationFormat>Экран (4:3)</PresentationFormat>
  <Paragraphs>64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                                                                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Rimma</dc:creator>
  <cp:lastModifiedBy>Samsung-PC</cp:lastModifiedBy>
  <cp:revision>109</cp:revision>
  <dcterms:created xsi:type="dcterms:W3CDTF">2013-10-26T17:39:48Z</dcterms:created>
  <dcterms:modified xsi:type="dcterms:W3CDTF">2014-10-10T14:22:47Z</dcterms:modified>
</cp:coreProperties>
</file>