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568"/>
    <a:srgbClr val="9966FF"/>
    <a:srgbClr val="E35782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E7407-8208-4D6E-8903-017CC40B5273}" type="datetimeFigureOut">
              <a:rPr lang="ru-RU" smtClean="0"/>
              <a:pPr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8F86-D5DC-47E9-90EB-D654D8FEE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« Игровое занятие «Путешествие в осенний лес» </a:t>
            </a:r>
            <a:r>
              <a:rPr lang="ru-RU" sz="1800" b="1" dirty="0" smtClean="0"/>
              <a:t>Совместная деятельность воспитателя и музыкального руководителя                                                                         1 младшая группа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293096"/>
            <a:ext cx="4032448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Проводят:                                   </a:t>
            </a:r>
            <a:r>
              <a:rPr lang="ru-RU" sz="2000" b="1" dirty="0" err="1" smtClean="0">
                <a:solidFill>
                  <a:schemeClr val="tx1"/>
                </a:solidFill>
              </a:rPr>
              <a:t>Агалакова</a:t>
            </a:r>
            <a:r>
              <a:rPr lang="ru-RU" sz="2000" b="1" dirty="0" smtClean="0">
                <a:solidFill>
                  <a:schemeClr val="tx1"/>
                </a:solidFill>
              </a:rPr>
              <a:t> Надежда Валентиновна  музыкальный руководитель;       Никитина Ирина Ивановна           воспитатель.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дошкольное образовательное учреждение детский сад № 116           комбинированного вида Фрунзенского  района Санкт - Петербурга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СПБ 2013 год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Планируемые  результаты:  </a:t>
            </a:r>
            <a:r>
              <a:rPr lang="ru-RU" i="1" dirty="0" smtClean="0"/>
              <a:t>проявляет интерес к окружающему миру природы при описании осени совместно с воспитателем, активность при выполнении простейших танцевальных движений под музыку, проявляет интерес выполняя аппликацию « Осень».</a:t>
            </a:r>
          </a:p>
          <a:p>
            <a:endParaRPr lang="ru-RU" i="1" dirty="0" smtClean="0"/>
          </a:p>
          <a:p>
            <a:r>
              <a:rPr lang="ru-RU" sz="2000" b="1" dirty="0" smtClean="0"/>
              <a:t>Список используемой литературы:</a:t>
            </a:r>
          </a:p>
          <a:p>
            <a:r>
              <a:rPr lang="ru-RU" i="1" dirty="0" smtClean="0"/>
              <a:t>1) ФГТ в ДОУ: Комплексные занятия. По программе « От рождения до школы» под редакцией Н. Е. </a:t>
            </a:r>
            <a:r>
              <a:rPr lang="ru-RU" i="1" dirty="0" err="1" smtClean="0"/>
              <a:t>Вераксы</a:t>
            </a:r>
            <a:r>
              <a:rPr lang="ru-RU" i="1" dirty="0" smtClean="0"/>
              <a:t>, Т. С. Комаровой, М. А. Васильевой.</a:t>
            </a:r>
          </a:p>
          <a:p>
            <a:r>
              <a:rPr lang="ru-RU" i="1" dirty="0" smtClean="0"/>
              <a:t>(Первая младшая группа)</a:t>
            </a:r>
          </a:p>
          <a:p>
            <a:r>
              <a:rPr lang="ru-RU" i="1" dirty="0" smtClean="0"/>
              <a:t>2) Комплексные занятия- в первой младшей группе детского сада.</a:t>
            </a:r>
          </a:p>
          <a:p>
            <a:r>
              <a:rPr lang="ru-RU" i="1" dirty="0" smtClean="0"/>
              <a:t>       Т. М. Бондаренко</a:t>
            </a:r>
          </a:p>
          <a:p>
            <a:r>
              <a:rPr lang="ru-RU" i="1" dirty="0" smtClean="0"/>
              <a:t>3) Т. В. Галанова Развивающие игры с малышами до трёх лет.</a:t>
            </a:r>
          </a:p>
          <a:p>
            <a:r>
              <a:rPr lang="ru-RU" i="1" dirty="0" smtClean="0"/>
              <a:t>4) К. И. </a:t>
            </a:r>
            <a:r>
              <a:rPr lang="ru-RU" i="1" dirty="0" err="1" smtClean="0"/>
              <a:t>Камышанова</a:t>
            </a:r>
            <a:r>
              <a:rPr lang="ru-RU" i="1" dirty="0" smtClean="0"/>
              <a:t> Ребёнок от рождения до двух лет.  </a:t>
            </a:r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Актуальность: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71691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Актуальность взаимодействия музыкального руководителя и воспитателя детского сада – высока.                                                                                                           Только в совместной согласованной деятельности обоих педагогов можно  достигнуть цели поставленной в программе.                                                                   Наиболее эффективно образовательные задачи решаются, если педагоги учитывают принцип интеграции образовательных областей, что и подразумевает взаимодействие музыкального руководителя и воспитателей.</a:t>
            </a:r>
          </a:p>
          <a:p>
            <a:r>
              <a:rPr lang="ru-RU" i="1" dirty="0" smtClean="0"/>
              <a:t>Воспитатель активно участвует во всех видах музыкальной деятельности: поёт вместе с музыкальным руководителем, участвует в музыкально – ритмических движениях, активизируя малышей . Если  музыкальный материал не очень сложный и хорошо известен детям, они могут действовать самостоятельно, без помощи взрослого. Воспитатель при этом не должен оставаться безучастным наблюдателем, по мере необходимости должен включаться в деятельность, помогая детям, испытывающим затруднения . </a:t>
            </a:r>
          </a:p>
          <a:p>
            <a:r>
              <a:rPr lang="ru-RU" i="1" dirty="0" smtClean="0"/>
              <a:t>Воспитатель постоянно должен осуществлять ненавязчивую эмоциональную поддержку малышам, находиться в поле их зрения, не отвлекая внимание детей от музыкального руководителя, являющегося доминантным объектом детского восприятия в процессе  </a:t>
            </a:r>
            <a:r>
              <a:rPr lang="ru-RU" i="1" dirty="0" err="1" smtClean="0"/>
              <a:t>музыцирования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  Таким образом, успешное и планомерное взаимодействие музыкального руководителя и воспитателя детского сада помогает сформировать предусмотренные программой умения и навыки, в полной мере развивать интегративные качества каждого ребёнка соответствующие возрасту.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i="1" dirty="0" smtClean="0"/>
              <a:t> формировать у детей интегративные качества в соответствии с основной образовательной программой дошкольного образования, способствовать развитию ребёнка за счёт усвоения знаний об окружающей природе, закрепления умений и навыков их использования. Опираться на </a:t>
            </a:r>
            <a:r>
              <a:rPr lang="ru-RU" i="1" dirty="0" err="1" smtClean="0"/>
              <a:t>здоровьеформирующие</a:t>
            </a:r>
            <a:r>
              <a:rPr lang="ru-RU" i="1" dirty="0" smtClean="0"/>
              <a:t> технологии для поддержания и развития эмоциональных и физических возможностей ребёнка.</a:t>
            </a:r>
          </a:p>
          <a:p>
            <a:r>
              <a:rPr lang="ru-RU" sz="2000" b="1" dirty="0" smtClean="0"/>
              <a:t>Задачи:</a:t>
            </a:r>
          </a:p>
          <a:p>
            <a:r>
              <a:rPr lang="ru-RU" sz="2000" i="1" u="sng" dirty="0" smtClean="0"/>
              <a:t>Познавательные:</a:t>
            </a:r>
          </a:p>
          <a:p>
            <a:r>
              <a:rPr lang="ru-RU" i="1" dirty="0" smtClean="0"/>
              <a:t>1.Расширять представление детей  об окружающей природе, о предстоящем    осеннем празднике.</a:t>
            </a:r>
          </a:p>
          <a:p>
            <a:r>
              <a:rPr lang="ru-RU" i="1" dirty="0" smtClean="0"/>
              <a:t>2.Развивать интерес детей к окружающему миру.</a:t>
            </a:r>
          </a:p>
          <a:p>
            <a:r>
              <a:rPr lang="ru-RU" sz="2000" i="1" u="sng" dirty="0" err="1" smtClean="0"/>
              <a:t>Коррекционно</a:t>
            </a:r>
            <a:r>
              <a:rPr lang="ru-RU" sz="2000" i="1" u="sng" dirty="0" smtClean="0"/>
              <a:t> – развивающие:</a:t>
            </a:r>
          </a:p>
          <a:p>
            <a:r>
              <a:rPr lang="ru-RU" i="1" dirty="0" smtClean="0"/>
              <a:t>1.Развивать мелкую и общую моторику, двигательные умения и навыки.</a:t>
            </a:r>
          </a:p>
          <a:p>
            <a:r>
              <a:rPr lang="ru-RU" i="1" dirty="0" smtClean="0"/>
              <a:t>2.Закреплять умение петь несложные песни  выполнять простейшие танцевальные движения под музыку.</a:t>
            </a:r>
          </a:p>
          <a:p>
            <a:r>
              <a:rPr lang="ru-RU" sz="2000" i="1" u="sng" dirty="0" smtClean="0"/>
              <a:t>Воспитательные: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Формировать интерес к разным видам самостоятельной речевой, двигательной, музыкальной деятельности.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Формировать умение работать в коллективе, быть доброжелательным и отзывчивым.</a:t>
            </a:r>
          </a:p>
          <a:p>
            <a:pPr marL="342900" indent="-342900">
              <a:buAutoNum type="arabicPeriod"/>
            </a:pPr>
            <a:endParaRPr lang="ru-RU" i="1" dirty="0" smtClean="0"/>
          </a:p>
          <a:p>
            <a:endParaRPr lang="ru-RU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Технологии  используемые в мероприятии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38164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Образовательные технологии.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2339752" y="1556792"/>
            <a:ext cx="216024" cy="648072"/>
          </a:xfrm>
          <a:prstGeom prst="downArrow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348880"/>
            <a:ext cx="3744416" cy="864096"/>
          </a:xfrm>
          <a:prstGeom prst="roundRect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Использование коллективных способов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81128"/>
            <a:ext cx="3744416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Здоровьеформирующие</a:t>
            </a:r>
            <a:r>
              <a:rPr lang="ru-RU" sz="2000" dirty="0" smtClean="0">
                <a:solidFill>
                  <a:schemeClr val="tx1"/>
                </a:solidFill>
              </a:rPr>
              <a:t>  технологии.                       Музыкально – оздоровительной работы. 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442874" y="2261982"/>
            <a:ext cx="216024" cy="965883"/>
          </a:xfrm>
          <a:prstGeom prst="downArrow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5157192"/>
            <a:ext cx="792088" cy="216024"/>
          </a:xfrm>
          <a:prstGeom prst="rightArrow">
            <a:avLst/>
          </a:prstGeom>
          <a:solidFill>
            <a:srgbClr val="E35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04048" y="3861048"/>
            <a:ext cx="3888432" cy="2736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Песенки – </a:t>
            </a:r>
            <a:r>
              <a:rPr lang="ru-RU" dirty="0" err="1" smtClean="0">
                <a:solidFill>
                  <a:schemeClr val="tx1"/>
                </a:solidFill>
              </a:rPr>
              <a:t>распевки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над дыханием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Музыкотерапия- способствует коррекции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Психофизического статуса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детей в процессе их </a:t>
            </a:r>
            <a:r>
              <a:rPr lang="ru-RU" dirty="0" err="1" smtClean="0">
                <a:solidFill>
                  <a:schemeClr val="tx1"/>
                </a:solidFill>
              </a:rPr>
              <a:t>двигательно</a:t>
            </a:r>
            <a:r>
              <a:rPr lang="ru-RU" dirty="0" smtClean="0">
                <a:solidFill>
                  <a:schemeClr val="tx1"/>
                </a:solidFill>
              </a:rPr>
              <a:t> - игровой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деятельности.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452320" y="234888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220072" y="1700808"/>
            <a:ext cx="3528392" cy="187220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Дети          Воспитатель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Муз. руководитель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72400" y="2420888"/>
            <a:ext cx="432048" cy="576064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444208" y="2348880"/>
            <a:ext cx="36004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5508104" y="2492896"/>
            <a:ext cx="360040" cy="43204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 flipH="1">
            <a:off x="7236296" y="2420888"/>
            <a:ext cx="216024" cy="4320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«Путешествие в осенний лес»</a:t>
            </a:r>
          </a:p>
          <a:p>
            <a:pPr algn="ctr"/>
            <a:r>
              <a:rPr lang="ru-RU" dirty="0" smtClean="0"/>
              <a:t>( ход праздника)</a:t>
            </a:r>
            <a:endParaRPr lang="ru-RU" dirty="0"/>
          </a:p>
        </p:txBody>
      </p:sp>
      <p:pic>
        <p:nvPicPr>
          <p:cNvPr id="1026" name="Picture 2" descr="C:\Users\Rimma\Pictures\осень\IMG_7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556793"/>
            <a:ext cx="216023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789040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Дети входят в  зал . Вед- здравствуйте, ребята. Сегодня я вас приглашаю  вас в осенний лес. Но путь туда далёк, и чтобы не устали  ножки, давайте поедем на поезде.</a:t>
            </a:r>
          </a:p>
          <a:p>
            <a:r>
              <a:rPr lang="ru-RU" sz="1400" dirty="0" smtClean="0"/>
              <a:t>Композиция « Паровоз»</a:t>
            </a:r>
            <a:endParaRPr lang="ru-RU" sz="1400" dirty="0"/>
          </a:p>
        </p:txBody>
      </p:sp>
      <p:pic>
        <p:nvPicPr>
          <p:cNvPr id="1027" name="Picture 3" descr="C:\Users\Rimma\Pictures\осень\IMG_7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2088231" cy="2051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Rimma\Pictures\осень\IMG_7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2016223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059832" y="522920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Утром мы во двор идём , листья  сыплются дождём ,</a:t>
            </a:r>
          </a:p>
          <a:p>
            <a:r>
              <a:rPr lang="ru-RU" sz="1400" dirty="0" smtClean="0"/>
              <a:t>Под ногами  шелестят и летят, летят, летят…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077072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Вед- Посмотрите , как красиво  в лесу.  А знаете, кто украсил  лес ?</a:t>
            </a:r>
          </a:p>
          <a:p>
            <a:r>
              <a:rPr lang="ru-RU" sz="1400" dirty="0" smtClean="0"/>
              <a:t>Это красавица Осень! Ребятки, хотите с Осенью познакомиться? </a:t>
            </a:r>
          </a:p>
          <a:p>
            <a:r>
              <a:rPr lang="ru-RU" sz="1400" dirty="0" smtClean="0"/>
              <a:t>Давайте позовём: Осень, Осень! В гости просим!</a:t>
            </a:r>
          </a:p>
          <a:p>
            <a:r>
              <a:rPr lang="ru-RU" sz="1400" dirty="0" smtClean="0"/>
              <a:t>Песня «Осень»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mma\Pictures\осень\IMG_7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841">
            <a:off x="325566" y="533952"/>
            <a:ext cx="1944215" cy="2160240"/>
          </a:xfrm>
          <a:prstGeom prst="hear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14096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Посмотрите, красавица Осень услышала нашу песенку и встречает нас.</a:t>
            </a:r>
            <a:endParaRPr lang="ru-RU" sz="1400" dirty="0"/>
          </a:p>
        </p:txBody>
      </p:sp>
      <p:pic>
        <p:nvPicPr>
          <p:cNvPr id="2051" name="Picture 3" descr="C:\Users\Rimma\Pictures\осень\IMG_7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4972">
            <a:off x="3026405" y="1079082"/>
            <a:ext cx="2232247" cy="2483843"/>
          </a:xfrm>
          <a:prstGeom prst="heart">
            <a:avLst/>
          </a:prstGeom>
          <a:noFill/>
        </p:spPr>
      </p:pic>
      <p:sp>
        <p:nvSpPr>
          <p:cNvPr id="5" name="Сердце 4"/>
          <p:cNvSpPr/>
          <p:nvPr/>
        </p:nvSpPr>
        <p:spPr>
          <a:xfrm>
            <a:off x="11484768" y="1772816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11988824" y="206084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-2052736" y="170080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12492880" y="278092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Rimma\Pictures\осень\IMG_7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460">
            <a:off x="5657957" y="3151557"/>
            <a:ext cx="2664296" cy="2520280"/>
          </a:xfrm>
          <a:prstGeom prst="hear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134076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Здравствуйте, мои друзья! Знайте, Осень – это я.</a:t>
            </a:r>
          </a:p>
          <a:p>
            <a:r>
              <a:rPr lang="ru-RU" sz="1400" dirty="0" smtClean="0"/>
              <a:t>Сколько вижу я детей, сколько вижу я гостей.</a:t>
            </a:r>
          </a:p>
          <a:p>
            <a:r>
              <a:rPr lang="ru-RU" sz="1400" dirty="0" smtClean="0"/>
              <a:t>Всё кругом я нарядила, тёмный лес озолотила.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65313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Мы Осень, о тебе много стихов знаем. </a:t>
            </a:r>
          </a:p>
          <a:p>
            <a:r>
              <a:rPr lang="ru-RU" sz="1400" dirty="0" smtClean="0"/>
              <a:t>Мы- листочки, мы- листочки, мы- осенние листочки.</a:t>
            </a:r>
          </a:p>
          <a:p>
            <a:r>
              <a:rPr lang="ru-RU" sz="1400" dirty="0" smtClean="0"/>
              <a:t>Мы на веточках сидим, ветер дунул –полетим.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mma\Pictures\осень\IMG_7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9166">
            <a:off x="460004" y="509354"/>
            <a:ext cx="2195736" cy="2520280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5" name="Picture 3" descr="C:\Users\Rimma\Pictures\осень\IMG_7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0325">
            <a:off x="2629841" y="1888312"/>
            <a:ext cx="2304256" cy="2448272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6" name="Picture 4" descr="C:\Users\Rimma\Pictures\осень\IMG_7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72418">
            <a:off x="417012" y="3095222"/>
            <a:ext cx="2267744" cy="2376264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7" name="Picture 5" descr="C:\Users\Rimma\Pictures\осень\IMG_79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8978">
            <a:off x="4761202" y="4135565"/>
            <a:ext cx="1786703" cy="2164907"/>
          </a:xfrm>
          <a:prstGeom prst="snip2Diag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1800" y="54868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Танец с листиками.</a:t>
            </a:r>
          </a:p>
          <a:p>
            <a:r>
              <a:rPr lang="ru-RU" sz="1400" dirty="0" smtClean="0"/>
              <a:t>Давайте соберём листики в букет.</a:t>
            </a:r>
          </a:p>
          <a:p>
            <a:r>
              <a:rPr lang="ru-RU" sz="1400" dirty="0" smtClean="0"/>
              <a:t>Чудесный букет у нас получился.</a:t>
            </a:r>
          </a:p>
          <a:p>
            <a:r>
              <a:rPr lang="ru-RU" sz="1400" dirty="0" smtClean="0"/>
              <a:t>А мы знаем песенку про  листики.</a:t>
            </a:r>
            <a:endParaRPr lang="ru-RU" sz="1400" dirty="0"/>
          </a:p>
        </p:txBody>
      </p:sp>
      <p:pic>
        <p:nvPicPr>
          <p:cNvPr id="3078" name="Picture 6" descr="C:\Users\Rimma\Pictures\осень\IMG_7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4664"/>
            <a:ext cx="1907704" cy="2232248"/>
          </a:xfrm>
          <a:prstGeom prst="round2Diag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56176" y="299695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Песня «Листопад»</a:t>
            </a:r>
            <a:endParaRPr lang="ru-RU" sz="1400" dirty="0"/>
          </a:p>
        </p:txBody>
      </p:sp>
      <p:pic>
        <p:nvPicPr>
          <p:cNvPr id="3079" name="Picture 7" descr="C:\Users\Rimma\Pictures\осень\IMG_7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22520">
            <a:off x="6891034" y="3502245"/>
            <a:ext cx="1940008" cy="2045672"/>
          </a:xfrm>
          <a:prstGeom prst="snip2Same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804248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Песня « За окошком кто шалит?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566124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Первые дождинки капают по крыше, </a:t>
            </a:r>
          </a:p>
          <a:p>
            <a:r>
              <a:rPr lang="ru-RU" sz="1400" dirty="0" smtClean="0"/>
              <a:t>Дождь пошёл сильнее, а потом потише.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Нам не страшен дождик , ведь у нас сапожки! </a:t>
            </a:r>
          </a:p>
          <a:p>
            <a:r>
              <a:rPr lang="ru-RU" sz="1400" dirty="0" smtClean="0"/>
              <a:t>Это с правой ножки</a:t>
            </a:r>
          </a:p>
          <a:p>
            <a:r>
              <a:rPr lang="ru-RU" sz="1400" dirty="0" smtClean="0"/>
              <a:t>Это с левой ножки.</a:t>
            </a:r>
          </a:p>
        </p:txBody>
      </p:sp>
      <p:pic>
        <p:nvPicPr>
          <p:cNvPr id="4098" name="Picture 2" descr="C:\Users\Rimma\Pictures\осень\IMG_7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1944216" cy="1872208"/>
          </a:xfrm>
          <a:prstGeom prst="cloud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C:\Users\Rimma\Pictures\осень\IMG_7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016224" cy="2348880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3768" y="191683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Танец «Сапожки»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212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 « Какой дождик?»</a:t>
            </a:r>
          </a:p>
          <a:p>
            <a:r>
              <a:rPr lang="ru-RU" sz="1400" dirty="0" smtClean="0"/>
              <a:t>( всем раздают колокольчики)</a:t>
            </a:r>
            <a:endParaRPr lang="ru-RU" sz="1400" dirty="0"/>
          </a:p>
        </p:txBody>
      </p:sp>
      <p:pic>
        <p:nvPicPr>
          <p:cNvPr id="4100" name="Picture 4" descr="C:\Users\Rimma\Pictures\осень\IMG_7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20688"/>
            <a:ext cx="2016224" cy="2376264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16216" y="69269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Игра « Солнышко и дождик»</a:t>
            </a:r>
            <a:endParaRPr lang="ru-RU" sz="1400" dirty="0"/>
          </a:p>
        </p:txBody>
      </p:sp>
      <p:pic>
        <p:nvPicPr>
          <p:cNvPr id="4101" name="Picture 5" descr="C:\Users\Rimma\Pictures\осень\IMG_7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72816"/>
            <a:ext cx="2664296" cy="2564904"/>
          </a:xfrm>
          <a:prstGeom prst="sun">
            <a:avLst/>
          </a:prstGeom>
          <a:noFill/>
        </p:spPr>
      </p:pic>
      <p:pic>
        <p:nvPicPr>
          <p:cNvPr id="4102" name="Picture 6" descr="C:\Users\Rimma\Pictures\осень\IMG_7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573016"/>
            <a:ext cx="2016224" cy="2016224"/>
          </a:xfrm>
          <a:prstGeom prst="cloud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228184" y="465313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Танец « Подсолнухи»</a:t>
            </a:r>
          </a:p>
          <a:p>
            <a:r>
              <a:rPr lang="ru-RU" sz="1400" dirty="0" smtClean="0"/>
              <a:t>Есть у меня подсолнушки, как  маленькие солнышки, </a:t>
            </a:r>
          </a:p>
          <a:p>
            <a:r>
              <a:rPr lang="ru-RU" sz="1400" dirty="0" smtClean="0"/>
              <a:t>Любят играть, петь и танцевать.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mma\Pictures\осень\IMG_7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2232248" cy="244827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Rimma\Pictures\осень\IMG_7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2088232" cy="2420888"/>
          </a:xfrm>
          <a:prstGeom prst="rect">
            <a:avLst/>
          </a:prstGeom>
          <a:ln w="57150">
            <a:solidFill>
              <a:srgbClr val="E3578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Rimma\Pictures\осень\IMG_7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2843808" cy="270892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Rimma\Pictures\осень\IMG_7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2088232" cy="2636912"/>
          </a:xfrm>
          <a:prstGeom prst="rect">
            <a:avLst/>
          </a:prstGeom>
          <a:ln w="57150">
            <a:solidFill>
              <a:srgbClr val="99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980728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Мы в лесочке гуляли , веселились, и играли,</a:t>
            </a:r>
          </a:p>
          <a:p>
            <a:r>
              <a:rPr lang="ru-RU" sz="1400" dirty="0" smtClean="0"/>
              <a:t>Всех ребят я хвалю и сюрприз вам дарю.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28498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Очень весело нам было! Всех ребят я полюбила.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14096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 прощаться нам пора. Ждут меня в лесу дела!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 rot="20005976">
            <a:off x="6567441" y="4564608"/>
            <a:ext cx="261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</a:rPr>
              <a:t>До свидания!</a:t>
            </a:r>
            <a:endParaRPr lang="ru-RU" sz="24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856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 Игровое занятие «Путешествие в осенний лес» Совместная деятельность воспитателя и музыкального руководителя                                                                         1 младшая группа.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Rimma</dc:creator>
  <cp:lastModifiedBy>Samsung-PC</cp:lastModifiedBy>
  <cp:revision>88</cp:revision>
  <dcterms:created xsi:type="dcterms:W3CDTF">2013-10-26T17:39:48Z</dcterms:created>
  <dcterms:modified xsi:type="dcterms:W3CDTF">2014-10-10T17:43:26Z</dcterms:modified>
</cp:coreProperties>
</file>