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69" r:id="rId2"/>
    <p:sldId id="270" r:id="rId3"/>
    <p:sldId id="256" r:id="rId4"/>
    <p:sldId id="271" r:id="rId5"/>
    <p:sldId id="267" r:id="rId6"/>
    <p:sldId id="272" r:id="rId7"/>
    <p:sldId id="268" r:id="rId8"/>
    <p:sldId id="27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123" autoAdjust="0"/>
  </p:normalViewPr>
  <p:slideViewPr>
    <p:cSldViewPr>
      <p:cViewPr varScale="1">
        <p:scale>
          <a:sx n="67" d="100"/>
          <a:sy n="6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6FB03-1EDF-42B7-B213-ED2EF4959965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10E7F-8208-44A0-95F1-80657C930F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10E7F-8208-44A0-95F1-80657C930FA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E166AA6-B56A-42CA-A64C-1C187C6A205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46BF00-CE74-4A75-B9D1-003C7E0B4FA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Admin.MICROSOF-A82F3E\&#1056;&#1072;&#1073;&#1086;&#1095;&#1080;&#1081;%20&#1089;&#1090;&#1086;&#1083;\&#1074;&#1088;&#1077;&#1084;&#1077;&#1085;&#1072;%20&#1075;&#1086;&#1076;&#1072;%20-%20&#1086;&#1089;&#1077;&#1085;&#1100;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85728"/>
            <a:ext cx="8643966" cy="300039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7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7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Урок - мастерская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литературному чтению </a:t>
            </a: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3 классе</a:t>
            </a:r>
          </a:p>
          <a:p>
            <a:pPr algn="ctr"/>
            <a:endParaRPr lang="ru-RU" sz="590" b="1" spc="50" dirty="0" smtClean="0">
              <a:ln w="11430">
                <a:solidFill>
                  <a:srgbClr val="FFC000"/>
                </a:solidFill>
              </a:ln>
              <a:solidFill>
                <a:srgbClr val="FFC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Impact" pitchFamily="34" charset="0"/>
            </a:endParaRPr>
          </a:p>
          <a:p>
            <a:pPr algn="ctr"/>
            <a:r>
              <a:rPr lang="ru-RU" sz="5400" b="1" spc="50" dirty="0" smtClean="0">
                <a:ln w="11430"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«Краски осени»</a:t>
            </a:r>
          </a:p>
        </p:txBody>
      </p:sp>
      <p:pic>
        <p:nvPicPr>
          <p:cNvPr id="7171" name="Picture 3" descr="C:\Documents and Settings\Admin.MICROSOF-A82F3E\Мои документы\Мои рисунки\ошлотл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428868"/>
            <a:ext cx="2531253" cy="27860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3786182" y="5929330"/>
            <a:ext cx="5000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Учитель МБОУ «</a:t>
            </a:r>
            <a:r>
              <a:rPr lang="ru-RU" b="1" i="1" dirty="0" err="1" smtClean="0">
                <a:solidFill>
                  <a:srgbClr val="FFC000"/>
                </a:solidFill>
                <a:latin typeface="Century Gothic" pitchFamily="34" charset="0"/>
              </a:rPr>
              <a:t>Новогеоргиевская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 СОШ»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Андросова Галина Витальевна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214290"/>
            <a:ext cx="835824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latin typeface="Century Gothic" pitchFamily="34" charset="0"/>
              </a:rPr>
              <a:t>Цели</a:t>
            </a:r>
            <a:r>
              <a:rPr lang="ru-RU" sz="1400" b="1" dirty="0">
                <a:solidFill>
                  <a:srgbClr val="FFC000"/>
                </a:solidFill>
                <a:latin typeface="Century Gothic" pitchFamily="34" charset="0"/>
              </a:rPr>
              <a:t>: </a:t>
            </a:r>
            <a:endParaRPr lang="en-US" sz="1400" b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развивать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творческие  способности учащихся, совершенствовать умения понимать основное настроение лирического произведения;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развивать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умения рисовать  словесные картинки через развитие речи;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формировать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умение выразительно читать стихотворные тексты;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расширять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литературный кругозор; 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воспитывать </a:t>
            </a:r>
            <a:r>
              <a:rPr lang="ru-RU" b="1" i="1" dirty="0">
                <a:solidFill>
                  <a:srgbClr val="FFC000"/>
                </a:solidFill>
                <a:latin typeface="Century Gothic" pitchFamily="34" charset="0"/>
              </a:rPr>
              <a:t>любовь к родной природе.</a:t>
            </a:r>
          </a:p>
        </p:txBody>
      </p:sp>
      <p:pic>
        <p:nvPicPr>
          <p:cNvPr id="5" name="Picture 3" descr="C:\Documents and Settings\Admin.MICROSOF-A82F3E\Рабочий стол\фото\Мамины\PA2105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4071942"/>
            <a:ext cx="3286353" cy="2465177"/>
          </a:xfrm>
          <a:prstGeom prst="cloudCallou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285728"/>
            <a:ext cx="7000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Ход урока</a:t>
            </a:r>
            <a:endParaRPr lang="ru-RU" sz="40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14348" y="1000108"/>
            <a:ext cx="2900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 .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Организация класса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48" y="4572008"/>
            <a:ext cx="742955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Осень на опушке краски разводила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 листве тихонько кистью поводила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Пожелтел орешник, и зарделись клёны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 пурпуре осинки, только дуб зелёный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Утешает осень – не жалейте лета,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Посмотрите -  осень в золото одета!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7170" name="Picture 2" descr="C:\Documents and Settings\Admin.MICROSOF-A82F3E\Мои документы\Мои рисунки\kj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928802"/>
            <a:ext cx="4286280" cy="20716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1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II.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Слово мастера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Ассоциации к слову осень</a:t>
            </a:r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 (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Кластер)</a:t>
            </a:r>
          </a:p>
          <a:p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14744" y="3214686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Осень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6145" name="Picture 1" descr="C:\Documents and Settings\Admin.MICROSOF-A82F3E\Рабочий стол\листь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5366" y="1571612"/>
            <a:ext cx="2429102" cy="182403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6" name="Picture 2" descr="C:\Documents and Settings\Admin.MICROSOF-A82F3E\Рабочий стол\дожд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1693194"/>
            <a:ext cx="2357454" cy="18020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7" name="Picture 3" descr="C:\Documents and Settings\Admin.MICROSOF-A82F3E\Рабочий стол\осенний ветер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4286256"/>
            <a:ext cx="2522049" cy="192407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148" name="Picture 4" descr="C:\Documents and Settings\Admin.MICROSOF-A82F3E\Рабочий стол\лужа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6608" y="4214818"/>
            <a:ext cx="2579932" cy="196299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Овал 9"/>
          <p:cNvSpPr/>
          <p:nvPr/>
        </p:nvSpPr>
        <p:spPr>
          <a:xfrm>
            <a:off x="3286116" y="2928934"/>
            <a:ext cx="2071702" cy="1143008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C000"/>
                </a:solidFill>
                <a:latin typeface="Century Gothic" pitchFamily="34" charset="0"/>
              </a:rPr>
              <a:t>Осень</a:t>
            </a:r>
            <a:endParaRPr lang="ru-RU" sz="28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cxnSp>
        <p:nvCxnSpPr>
          <p:cNvPr id="6153" name="AutoShape 9"/>
          <p:cNvCxnSpPr>
            <a:cxnSpLocks noChangeShapeType="1"/>
          </p:cNvCxnSpPr>
          <p:nvPr/>
        </p:nvCxnSpPr>
        <p:spPr bwMode="auto">
          <a:xfrm flipV="1">
            <a:off x="3143240" y="3786190"/>
            <a:ext cx="642942" cy="57150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4" name="AutoShape 10"/>
          <p:cNvCxnSpPr>
            <a:cxnSpLocks noChangeShapeType="1"/>
          </p:cNvCxnSpPr>
          <p:nvPr/>
        </p:nvCxnSpPr>
        <p:spPr bwMode="auto">
          <a:xfrm>
            <a:off x="3071802" y="2786058"/>
            <a:ext cx="642942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5" name="AutoShape 11"/>
          <p:cNvCxnSpPr>
            <a:cxnSpLocks noChangeShapeType="1"/>
          </p:cNvCxnSpPr>
          <p:nvPr/>
        </p:nvCxnSpPr>
        <p:spPr bwMode="auto">
          <a:xfrm rot="10800000" flipV="1">
            <a:off x="4857752" y="2786058"/>
            <a:ext cx="571504" cy="42862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6156" name="AutoShape 12"/>
          <p:cNvCxnSpPr>
            <a:cxnSpLocks noChangeShapeType="1"/>
          </p:cNvCxnSpPr>
          <p:nvPr/>
        </p:nvCxnSpPr>
        <p:spPr bwMode="auto">
          <a:xfrm rot="16200000" flipV="1">
            <a:off x="4929190" y="3786190"/>
            <a:ext cx="714380" cy="71438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3" name="Прямоугольник 12"/>
          <p:cNvSpPr/>
          <p:nvPr/>
        </p:nvSpPr>
        <p:spPr>
          <a:xfrm>
            <a:off x="357158" y="1000108"/>
            <a:ext cx="9941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Листья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572132" y="6215082"/>
            <a:ext cx="889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Ветер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714612" y="6215082"/>
            <a:ext cx="8210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Лужа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01024" y="1214422"/>
            <a:ext cx="966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Дождь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.MICROSOF-A82F3E\Рабочий стол\Rannyaya_osen_70_80_hm_2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500306"/>
            <a:ext cx="1777672" cy="207170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5000636"/>
            <a:ext cx="275428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Ранняя осень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День хрустальный,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Вечера лучезарные…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Ф.И. Тютчев.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6021200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III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Анализ стихотворений</a:t>
            </a:r>
            <a:endParaRPr lang="en-US" b="1" i="1" dirty="0" smtClean="0">
              <a:solidFill>
                <a:srgbClr val="FFC000"/>
              </a:solidFill>
              <a:latin typeface="Century Gothic" pitchFamily="34" charset="0"/>
            </a:endParaRPr>
          </a:p>
          <a:p>
            <a:r>
              <a:rPr lang="ru-RU" sz="40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  Краски осени</a:t>
            </a:r>
            <a:endParaRPr lang="ru-RU" sz="40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pic>
        <p:nvPicPr>
          <p:cNvPr id="2051" name="Picture 3" descr="C:\Documents and Settings\Admin.MICROSOF-A82F3E\Рабочий стол\золотая осень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928802"/>
            <a:ext cx="2452678" cy="1735269"/>
          </a:xfrm>
          <a:prstGeom prst="rect">
            <a:avLst/>
          </a:prstGeom>
          <a:noFill/>
        </p:spPr>
      </p:pic>
      <p:pic>
        <p:nvPicPr>
          <p:cNvPr id="2052" name="Picture 4" descr="C:\Documents and Settings\Admin.MICROSOF-A82F3E\Рабочий стол\позд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43702" y="2357430"/>
            <a:ext cx="1857356" cy="2175788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286116" y="3714752"/>
            <a:ext cx="257176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Золотая осень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Весь в пурпуровом огне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Золотистый лес…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Цвет рябины алым стал…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К.Д. Бальмонт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6143636" y="4572008"/>
            <a:ext cx="278608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Поздняя осень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Люблю я пышное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природы увяданье,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В багрец и в золото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одетые леса…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      А.С.Пушкин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9" name="времена года - осень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429652" y="635795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00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285728"/>
            <a:ext cx="9072562" cy="338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Работа в группах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А) «Оживи» ромашку любимыми осенними красками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Б) «Поговори» с ромашкой (строчками стихотворений доказать наличие осенних красок)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Дифференцированная работа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24578" name="Picture 2" descr="C:\Documents and Settings\Admin.MICROSOF-A82F3E\Рабочий стол\фото\Мамины\PA2105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3786190"/>
            <a:ext cx="2571768" cy="1929148"/>
          </a:xfrm>
          <a:prstGeom prst="rect">
            <a:avLst/>
          </a:prstGeom>
          <a:noFill/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42976" y="1885037"/>
            <a:ext cx="478634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baseline="0" dirty="0" smtClean="0">
              <a:solidFill>
                <a:srgbClr val="FFC000"/>
              </a:solidFill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i="1" dirty="0" smtClean="0">
              <a:solidFill>
                <a:srgbClr val="FFC000"/>
              </a:solidFill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285720" y="214290"/>
            <a:ext cx="571500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VII.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Синквейн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 - пятистишие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группа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1.Осень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Славная, золотая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Наступила, разукрасила , бодрила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 . Осень на опушке краски разводила.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 Осень-хозяйка!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228599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 smtClean="0">
                <a:solidFill>
                  <a:srgbClr val="FFC000"/>
                </a:solidFill>
                <a:latin typeface="Century Gothic" pitchFamily="34" charset="0"/>
              </a:rPr>
              <a:t>II </a:t>
            </a:r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группа 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1.Ветер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2. Холодный, сильный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3. Дует, играет, щекочет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4 . Осторожно ветер из калитки вышел</a:t>
            </a:r>
          </a:p>
          <a:p>
            <a:r>
              <a:rPr lang="ru-RU" b="1" i="1" dirty="0" smtClean="0">
                <a:solidFill>
                  <a:srgbClr val="FFC000"/>
                </a:solidFill>
                <a:latin typeface="Century Gothic" pitchFamily="34" charset="0"/>
              </a:rPr>
              <a:t>5 Ветер – всемогущий!</a:t>
            </a:r>
            <a:endParaRPr lang="ru-RU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4348" y="3999260"/>
            <a:ext cx="4572032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III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группа 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1.</a:t>
            </a:r>
            <a:r>
              <a:rPr kumimoji="0" lang="en-US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Листья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2. Золотые, багряные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3. Кружатся, падают, летят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4 . Листья в поле давно улетели.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5 Листья – звёзды!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</p:txBody>
      </p:sp>
      <p:pic>
        <p:nvPicPr>
          <p:cNvPr id="3076" name="Picture 4" descr="C:\Documents and Settings\Admin.MICROSOF-A82F3E\Рабочий стол\49141860_1253946172_image0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-214338"/>
            <a:ext cx="2071702" cy="23975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7" name="Picture 5" descr="C:\Documents and Settings\Admin.MICROSOF-A82F3E\Рабочий стол\ипиа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500306"/>
            <a:ext cx="2143140" cy="16073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8" name="Picture 6" descr="C:\Documents and Settings\Admin.MICROSOF-A82F3E\Рабочий стол\1512cy320x4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4482108"/>
            <a:ext cx="1762121" cy="2375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AutoShape 1"/>
          <p:cNvSpPr>
            <a:spLocks noChangeArrowheads="1"/>
          </p:cNvSpPr>
          <p:nvPr/>
        </p:nvSpPr>
        <p:spPr bwMode="auto">
          <a:xfrm>
            <a:off x="1428728" y="1857364"/>
            <a:ext cx="1143008" cy="1357322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214290"/>
            <a:ext cx="7572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C000"/>
                </a:solidFill>
                <a:latin typeface="Century Gothic" pitchFamily="34" charset="0"/>
              </a:rPr>
              <a:t>VIII.</a:t>
            </a:r>
            <a:r>
              <a:rPr lang="ru-RU" sz="2400" dirty="0" smtClean="0"/>
              <a:t>.</a:t>
            </a: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</a:rPr>
              <a:t>Рефлексия</a:t>
            </a:r>
          </a:p>
          <a:p>
            <a:r>
              <a:rPr lang="en-US" sz="2400" b="1" i="1" dirty="0" smtClean="0">
                <a:solidFill>
                  <a:srgbClr val="FFC000"/>
                </a:solidFill>
                <a:latin typeface="Century Gothic" pitchFamily="34" charset="0"/>
              </a:rPr>
              <a:t> </a:t>
            </a: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</a:rPr>
              <a:t>                          </a:t>
            </a: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</a:rPr>
              <a:t>Словарь настроений</a:t>
            </a:r>
            <a:endParaRPr lang="ru-RU" sz="2400" b="1" i="1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6000760" y="1928802"/>
            <a:ext cx="1143008" cy="1428760"/>
          </a:xfrm>
          <a:prstGeom prst="triangle">
            <a:avLst>
              <a:gd name="adj" fmla="val 50000"/>
            </a:avLst>
          </a:prstGeom>
          <a:solidFill>
            <a:srgbClr val="548DD4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071538" y="3429000"/>
            <a:ext cx="2071702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Светлое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Мечтательное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Радостное                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Весёлое                                                                                 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Спокойное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Задумчивое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643570" y="3714752"/>
            <a:ext cx="2071702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Печальное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Т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cs typeface="Times New Roman" pitchFamily="18" charset="0"/>
              </a:rPr>
              <a:t>ревожное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lang="ru-RU" sz="2400" b="1" i="1" dirty="0" smtClean="0">
                <a:solidFill>
                  <a:srgbClr val="FFC000"/>
                </a:solidFill>
                <a:latin typeface="Century Gothic" pitchFamily="34" charset="0"/>
                <a:cs typeface="Times New Roman" pitchFamily="18" charset="0"/>
              </a:rPr>
              <a:t>Грустное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FFC000"/>
                </a:solidFill>
                <a:effectLst/>
                <a:latin typeface="Century Gothic" pitchFamily="34" charset="0"/>
                <a:cs typeface="Times New Roman" pitchFamily="18" charset="0"/>
              </a:rPr>
              <a:t>Унылое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Century Gothic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1163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 animBg="1"/>
      <p:bldP spid="2560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8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2D050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373</TotalTime>
  <Words>330</Words>
  <Application>Microsoft Office PowerPoint</Application>
  <PresentationFormat>Экран (4:3)</PresentationFormat>
  <Paragraphs>104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Владимир</cp:lastModifiedBy>
  <cp:revision>52</cp:revision>
  <dcterms:created xsi:type="dcterms:W3CDTF">2010-11-03T12:06:47Z</dcterms:created>
  <dcterms:modified xsi:type="dcterms:W3CDTF">2013-11-23T10:34:07Z</dcterms:modified>
</cp:coreProperties>
</file>