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1" r:id="rId4"/>
    <p:sldId id="259" r:id="rId5"/>
    <p:sldId id="260" r:id="rId6"/>
    <p:sldId id="262" r:id="rId7"/>
    <p:sldId id="263" r:id="rId8"/>
    <p:sldId id="264" r:id="rId9"/>
    <p:sldId id="265" r:id="rId10"/>
    <p:sldId id="268" r:id="rId11"/>
    <p:sldId id="271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686738-42FE-4733-9FBB-77119506984D}" type="datetimeFigureOut">
              <a:rPr lang="ru-RU" smtClean="0"/>
              <a:pPr/>
              <a:t>23.11.2013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41057A-2BAE-40F6-8605-123F3FB35EB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D39DB-AD61-4CB6-90F8-E52D7854AB8F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body" idx="4294967295"/>
          </p:nvPr>
        </p:nvSpPr>
        <p:spPr>
          <a:xfrm>
            <a:off x="1285852" y="357166"/>
            <a:ext cx="7215238" cy="121444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20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>
              <a:buNone/>
            </a:pPr>
            <a:r>
              <a:rPr lang="ru-RU" sz="1900" b="1" dirty="0" smtClean="0">
                <a:solidFill>
                  <a:srgbClr val="002060"/>
                </a:solidFill>
              </a:rPr>
              <a:t>Черемных Светлана Анатольевна</a:t>
            </a:r>
          </a:p>
          <a:p>
            <a:pPr algn="ctr"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Учитель начальных классов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42910" y="2786058"/>
            <a:ext cx="7929618" cy="250033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Урок обучения грамоте</a:t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 класс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5300" dirty="0" smtClean="0">
                <a:solidFill>
                  <a:srgbClr val="FF0000"/>
                </a:solidFill>
              </a:rPr>
              <a:t>« Согласные звуки [</a:t>
            </a:r>
            <a:r>
              <a:rPr lang="ru-RU" sz="5300" dirty="0" err="1" smtClean="0">
                <a:solidFill>
                  <a:srgbClr val="FF0000"/>
                </a:solidFill>
              </a:rPr>
              <a:t>з</a:t>
            </a:r>
            <a:r>
              <a:rPr lang="ru-RU" sz="5300" dirty="0" smtClean="0">
                <a:solidFill>
                  <a:srgbClr val="FF0000"/>
                </a:solidFill>
              </a:rPr>
              <a:t>]и [</a:t>
            </a:r>
            <a:r>
              <a:rPr lang="ru-RU" sz="5300" dirty="0" err="1" smtClean="0">
                <a:solidFill>
                  <a:srgbClr val="FF0000"/>
                </a:solidFill>
              </a:rPr>
              <a:t>з</a:t>
            </a:r>
            <a:r>
              <a:rPr lang="ru-RU" sz="5300" dirty="0" smtClean="0">
                <a:solidFill>
                  <a:srgbClr val="FF0000"/>
                </a:solidFill>
              </a:rPr>
              <a:t>’]. Буква </a:t>
            </a:r>
            <a:r>
              <a:rPr lang="ru-RU" sz="5300" dirty="0" err="1" smtClean="0">
                <a:solidFill>
                  <a:srgbClr val="FF0000"/>
                </a:solidFill>
              </a:rPr>
              <a:t>з</a:t>
            </a:r>
            <a:r>
              <a:rPr lang="ru-RU" sz="5300" dirty="0" smtClean="0">
                <a:solidFill>
                  <a:srgbClr val="FF0000"/>
                </a:solidFill>
              </a:rPr>
              <a:t>.»</a:t>
            </a:r>
            <a:endParaRPr lang="ru-RU" sz="5300" dirty="0">
              <a:solidFill>
                <a:srgbClr val="FF0000"/>
              </a:solidFill>
            </a:endParaRPr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5728"/>
            <a:ext cx="2357454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festival.1september.ru/articles/581895/img3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85786" y="1500174"/>
            <a:ext cx="7643866" cy="471490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Ребусы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Verdana" pitchFamily="34" charset="0"/>
              </a:rPr>
              <a:t>Литература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Verdana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67544" y="1412776"/>
            <a:ext cx="8352928" cy="4896544"/>
          </a:xfrm>
        </p:spPr>
        <p:txBody>
          <a:bodyPr/>
          <a:lstStyle/>
          <a:p>
            <a:r>
              <a:rPr lang="ru-RU" sz="2400" dirty="0" smtClean="0">
                <a:solidFill>
                  <a:srgbClr val="0070C0"/>
                </a:solidFill>
              </a:rPr>
              <a:t>Г.Н. Белова  Обучение грамоте. 1 </a:t>
            </a:r>
            <a:r>
              <a:rPr lang="ru-RU" sz="2400" dirty="0" err="1" smtClean="0">
                <a:solidFill>
                  <a:srgbClr val="0070C0"/>
                </a:solidFill>
              </a:rPr>
              <a:t>кл</a:t>
            </a:r>
            <a:r>
              <a:rPr lang="ru-RU" sz="2400" dirty="0" smtClean="0">
                <a:solidFill>
                  <a:srgbClr val="0070C0"/>
                </a:solidFill>
              </a:rPr>
              <a:t>. Поурочные разработки. –Волгоград: Учитель, 2010г.</a:t>
            </a:r>
          </a:p>
          <a:p>
            <a:r>
              <a:rPr lang="ru-RU" sz="2000" u="sng" dirty="0" smtClean="0">
                <a:solidFill>
                  <a:srgbClr val="0070C0"/>
                </a:solidFill>
              </a:rPr>
              <a:t>http://animashky.ru/index</a:t>
            </a:r>
            <a:endParaRPr lang="ru-RU" sz="2000" dirty="0" smtClean="0">
              <a:solidFill>
                <a:srgbClr val="0070C0"/>
              </a:solidFill>
            </a:endParaRPr>
          </a:p>
          <a:p>
            <a:r>
              <a:rPr lang="ru-RU" sz="2000" u="sng" dirty="0" smtClean="0">
                <a:solidFill>
                  <a:srgbClr val="0070C0"/>
                </a:solidFill>
              </a:rPr>
              <a:t>http://animashky.ru/index/</a:t>
            </a:r>
            <a:endParaRPr lang="ru-RU" sz="2000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sz="1800" dirty="0" smtClean="0"/>
          </a:p>
          <a:p>
            <a:endParaRPr lang="ru-RU" sz="2400" dirty="0" smtClean="0"/>
          </a:p>
          <a:p>
            <a:endParaRPr lang="ru-RU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14554"/>
            <a:ext cx="8229600" cy="2571768"/>
          </a:xfrm>
        </p:spPr>
        <p:txBody>
          <a:bodyPr>
            <a:noAutofit/>
          </a:bodyPr>
          <a:lstStyle/>
          <a:p>
            <a:r>
              <a:rPr lang="ru-RU" sz="5400" b="1" kern="10" dirty="0" smtClean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Благодарим за работу!</a:t>
            </a:r>
            <a:r>
              <a:rPr lang="ru-RU" sz="6600" b="1" kern="10" dirty="0" smtClean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/>
            </a:r>
            <a:br>
              <a:rPr lang="ru-RU" sz="6600" b="1" kern="10" dirty="0" smtClean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</a:br>
            <a:endParaRPr lang="ru-RU" sz="6600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3857628"/>
            <a:ext cx="2357454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Белая береза Под моим окном Принакрылась снегом, Точно серебром.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1857364"/>
            <a:ext cx="5286411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929058" y="500043"/>
            <a:ext cx="41434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b="1" dirty="0" smtClean="0">
                <a:solidFill>
                  <a:srgbClr val="00B050"/>
                </a:solidFill>
              </a:rPr>
              <a:t>з</a:t>
            </a:r>
            <a:r>
              <a:rPr lang="ru-RU" sz="7200" dirty="0" smtClean="0">
                <a:solidFill>
                  <a:srgbClr val="FF0000"/>
                </a:solidFill>
              </a:rPr>
              <a:t>и</a:t>
            </a:r>
            <a:r>
              <a:rPr lang="ru-RU" sz="7200" dirty="0" smtClean="0">
                <a:solidFill>
                  <a:srgbClr val="002060"/>
                </a:solidFill>
              </a:rPr>
              <a:t>м</a:t>
            </a:r>
            <a:r>
              <a:rPr lang="ru-RU" sz="7200" dirty="0" smtClean="0">
                <a:solidFill>
                  <a:srgbClr val="FF0000"/>
                </a:solidFill>
              </a:rPr>
              <a:t>а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6600" dirty="0" smtClean="0"/>
          </a:p>
          <a:p>
            <a:pPr>
              <a:buNone/>
            </a:pPr>
            <a:r>
              <a:rPr lang="ru-RU" sz="6600" dirty="0" smtClean="0"/>
              <a:t>                          </a:t>
            </a:r>
            <a:endParaRPr lang="ru-RU" sz="66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6600" dirty="0" smtClean="0"/>
              <a:t>                          </a:t>
            </a:r>
            <a:r>
              <a:rPr lang="ru-RU" sz="6600" b="1" dirty="0" smtClean="0">
                <a:solidFill>
                  <a:srgbClr val="002060"/>
                </a:solidFill>
              </a:rPr>
              <a:t>з</a:t>
            </a:r>
            <a:r>
              <a:rPr lang="ru-RU" sz="6600" dirty="0" smtClean="0">
                <a:solidFill>
                  <a:srgbClr val="FF0000"/>
                </a:solidFill>
              </a:rPr>
              <a:t>ая</a:t>
            </a:r>
            <a:r>
              <a:rPr lang="ru-RU" sz="6600" dirty="0" smtClean="0">
                <a:solidFill>
                  <a:srgbClr val="002060"/>
                </a:solidFill>
              </a:rPr>
              <a:t>ц</a:t>
            </a:r>
            <a:r>
              <a:rPr lang="ru-RU" sz="6600" dirty="0" smtClean="0"/>
              <a:t> </a:t>
            </a:r>
            <a:endParaRPr lang="ru-RU" sz="6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071546"/>
            <a:ext cx="3929090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70C0"/>
                </a:solidFill>
              </a:rPr>
              <a:t>з</a:t>
            </a:r>
            <a:r>
              <a:rPr lang="ru-RU" sz="5400" b="1" dirty="0" smtClean="0">
                <a:solidFill>
                  <a:srgbClr val="FF0000"/>
                </a:solidFill>
              </a:rPr>
              <a:t>о</a:t>
            </a:r>
            <a:r>
              <a:rPr lang="ru-RU" sz="5400" b="1" dirty="0" smtClean="0">
                <a:solidFill>
                  <a:srgbClr val="0070C0"/>
                </a:solidFill>
              </a:rPr>
              <a:t>л</a:t>
            </a:r>
            <a:r>
              <a:rPr lang="ru-RU" sz="5400" b="1" dirty="0" smtClean="0">
                <a:solidFill>
                  <a:srgbClr val="FF0000"/>
                </a:solidFill>
              </a:rPr>
              <a:t>у</a:t>
            </a:r>
            <a:r>
              <a:rPr lang="ru-RU" sz="5400" b="1" dirty="0" smtClean="0">
                <a:solidFill>
                  <a:srgbClr val="0070C0"/>
                </a:solidFill>
              </a:rPr>
              <a:t>шк</a:t>
            </a:r>
            <a:r>
              <a:rPr lang="ru-RU" sz="5400" b="1" dirty="0" smtClean="0">
                <a:solidFill>
                  <a:srgbClr val="FF0000"/>
                </a:solidFill>
              </a:rPr>
              <a:t>а</a:t>
            </a:r>
            <a:endParaRPr lang="ru-RU" sz="5400" b="1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золушка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71736" y="1428736"/>
            <a:ext cx="3357586" cy="4795839"/>
          </a:xfrm>
          <a:prstGeom prst="ellipse">
            <a:avLst/>
          </a:prstGeom>
          <a:ln w="190500" cap="rnd">
            <a:solidFill>
              <a:schemeClr val="accent1">
                <a:lumMod val="60000"/>
                <a:lumOff val="40000"/>
              </a:schemeClr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85720" y="500042"/>
            <a:ext cx="8605838" cy="4392613"/>
            <a:chOff x="158" y="300"/>
            <a:chExt cx="5421" cy="2767"/>
          </a:xfrm>
        </p:grpSpPr>
        <p:sp>
          <p:nvSpPr>
            <p:cNvPr id="3" name="Line 5"/>
            <p:cNvSpPr>
              <a:spLocks noChangeShapeType="1"/>
            </p:cNvSpPr>
            <p:nvPr/>
          </p:nvSpPr>
          <p:spPr bwMode="auto">
            <a:xfrm>
              <a:off x="158" y="300"/>
              <a:ext cx="5398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 b="1">
                <a:ln w="1905">
                  <a:solidFill>
                    <a:schemeClr val="accent5">
                      <a:lumMod val="50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4" name="Line 6"/>
            <p:cNvSpPr>
              <a:spLocks noChangeShapeType="1"/>
            </p:cNvSpPr>
            <p:nvPr/>
          </p:nvSpPr>
          <p:spPr bwMode="auto">
            <a:xfrm>
              <a:off x="181" y="1661"/>
              <a:ext cx="5398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 b="1">
                <a:ln w="1905">
                  <a:solidFill>
                    <a:schemeClr val="accent5">
                      <a:lumMod val="50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5" name="Line 7"/>
            <p:cNvSpPr>
              <a:spLocks noChangeShapeType="1"/>
            </p:cNvSpPr>
            <p:nvPr/>
          </p:nvSpPr>
          <p:spPr bwMode="auto">
            <a:xfrm>
              <a:off x="158" y="3067"/>
              <a:ext cx="5398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 b="1">
                <a:ln w="1905">
                  <a:solidFill>
                    <a:schemeClr val="accent5">
                      <a:lumMod val="50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grpSp>
        <p:nvGrpSpPr>
          <p:cNvPr id="6" name="Group 12"/>
          <p:cNvGrpSpPr>
            <a:grpSpLocks/>
          </p:cNvGrpSpPr>
          <p:nvPr/>
        </p:nvGrpSpPr>
        <p:grpSpPr bwMode="auto">
          <a:xfrm>
            <a:off x="2366963" y="527050"/>
            <a:ext cx="2686050" cy="4241800"/>
            <a:chOff x="1491" y="332"/>
            <a:chExt cx="1692" cy="2672"/>
          </a:xfrm>
        </p:grpSpPr>
        <p:sp>
          <p:nvSpPr>
            <p:cNvPr id="7" name="Freeform 11"/>
            <p:cNvSpPr>
              <a:spLocks/>
            </p:cNvSpPr>
            <p:nvPr/>
          </p:nvSpPr>
          <p:spPr bwMode="auto">
            <a:xfrm>
              <a:off x="1491" y="332"/>
              <a:ext cx="1692" cy="2672"/>
            </a:xfrm>
            <a:custGeom>
              <a:avLst/>
              <a:gdLst/>
              <a:ahLst/>
              <a:cxnLst>
                <a:cxn ang="0">
                  <a:pos x="27" y="2254"/>
                </a:cxn>
                <a:cxn ang="0">
                  <a:pos x="9" y="2386"/>
                </a:cxn>
                <a:cxn ang="0">
                  <a:pos x="65" y="2594"/>
                </a:cxn>
                <a:cxn ang="0">
                  <a:pos x="399" y="2650"/>
                </a:cxn>
                <a:cxn ang="0">
                  <a:pos x="723" y="2464"/>
                </a:cxn>
                <a:cxn ang="0">
                  <a:pos x="1089" y="1930"/>
                </a:cxn>
                <a:cxn ang="0">
                  <a:pos x="1071" y="1504"/>
                </a:cxn>
                <a:cxn ang="0">
                  <a:pos x="821" y="1358"/>
                </a:cxn>
                <a:cxn ang="0">
                  <a:pos x="681" y="1384"/>
                </a:cxn>
                <a:cxn ang="0">
                  <a:pos x="1089" y="1120"/>
                </a:cxn>
                <a:cxn ang="0">
                  <a:pos x="1527" y="712"/>
                </a:cxn>
                <a:cxn ang="0">
                  <a:pos x="1679" y="344"/>
                </a:cxn>
                <a:cxn ang="0">
                  <a:pos x="1605" y="52"/>
                </a:cxn>
                <a:cxn ang="0">
                  <a:pos x="1221" y="76"/>
                </a:cxn>
                <a:cxn ang="0">
                  <a:pos x="891" y="508"/>
                </a:cxn>
              </a:cxnLst>
              <a:rect l="0" t="0" r="r" b="b"/>
              <a:pathLst>
                <a:path w="1692" h="2672">
                  <a:moveTo>
                    <a:pt x="27" y="2254"/>
                  </a:moveTo>
                  <a:cubicBezTo>
                    <a:pt x="25" y="2276"/>
                    <a:pt x="3" y="2329"/>
                    <a:pt x="9" y="2386"/>
                  </a:cubicBezTo>
                  <a:cubicBezTo>
                    <a:pt x="15" y="2443"/>
                    <a:pt x="0" y="2550"/>
                    <a:pt x="65" y="2594"/>
                  </a:cubicBezTo>
                  <a:cubicBezTo>
                    <a:pt x="130" y="2638"/>
                    <a:pt x="289" y="2672"/>
                    <a:pt x="399" y="2650"/>
                  </a:cubicBezTo>
                  <a:cubicBezTo>
                    <a:pt x="509" y="2628"/>
                    <a:pt x="608" y="2584"/>
                    <a:pt x="723" y="2464"/>
                  </a:cubicBezTo>
                  <a:cubicBezTo>
                    <a:pt x="838" y="2344"/>
                    <a:pt x="1031" y="2090"/>
                    <a:pt x="1089" y="1930"/>
                  </a:cubicBezTo>
                  <a:cubicBezTo>
                    <a:pt x="1147" y="1770"/>
                    <a:pt x="1116" y="1599"/>
                    <a:pt x="1071" y="1504"/>
                  </a:cubicBezTo>
                  <a:cubicBezTo>
                    <a:pt x="1026" y="1409"/>
                    <a:pt x="886" y="1378"/>
                    <a:pt x="821" y="1358"/>
                  </a:cubicBezTo>
                  <a:cubicBezTo>
                    <a:pt x="756" y="1338"/>
                    <a:pt x="636" y="1424"/>
                    <a:pt x="681" y="1384"/>
                  </a:cubicBezTo>
                  <a:cubicBezTo>
                    <a:pt x="726" y="1344"/>
                    <a:pt x="948" y="1232"/>
                    <a:pt x="1089" y="1120"/>
                  </a:cubicBezTo>
                  <a:cubicBezTo>
                    <a:pt x="1230" y="1008"/>
                    <a:pt x="1429" y="841"/>
                    <a:pt x="1527" y="712"/>
                  </a:cubicBezTo>
                  <a:cubicBezTo>
                    <a:pt x="1625" y="583"/>
                    <a:pt x="1666" y="454"/>
                    <a:pt x="1679" y="344"/>
                  </a:cubicBezTo>
                  <a:cubicBezTo>
                    <a:pt x="1692" y="234"/>
                    <a:pt x="1681" y="97"/>
                    <a:pt x="1605" y="52"/>
                  </a:cubicBezTo>
                  <a:cubicBezTo>
                    <a:pt x="1529" y="7"/>
                    <a:pt x="1340" y="0"/>
                    <a:pt x="1221" y="76"/>
                  </a:cubicBezTo>
                  <a:cubicBezTo>
                    <a:pt x="1102" y="152"/>
                    <a:pt x="960" y="418"/>
                    <a:pt x="891" y="508"/>
                  </a:cubicBezTo>
                </a:path>
              </a:pathLst>
            </a:custGeom>
            <a:noFill/>
            <a:ln w="152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b="1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8" name="AutoShape 9"/>
            <p:cNvSpPr>
              <a:spLocks noChangeArrowheads="1"/>
            </p:cNvSpPr>
            <p:nvPr/>
          </p:nvSpPr>
          <p:spPr bwMode="auto">
            <a:xfrm>
              <a:off x="2336" y="799"/>
              <a:ext cx="91" cy="91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grpSp>
        <p:nvGrpSpPr>
          <p:cNvPr id="9" name="Group 16"/>
          <p:cNvGrpSpPr>
            <a:grpSpLocks/>
          </p:cNvGrpSpPr>
          <p:nvPr/>
        </p:nvGrpSpPr>
        <p:grpSpPr bwMode="auto">
          <a:xfrm>
            <a:off x="4572000" y="2608262"/>
            <a:ext cx="2808288" cy="4249738"/>
            <a:chOff x="2426" y="1661"/>
            <a:chExt cx="1769" cy="2677"/>
          </a:xfrm>
        </p:grpSpPr>
        <p:sp>
          <p:nvSpPr>
            <p:cNvPr id="10" name="Freeform 14"/>
            <p:cNvSpPr>
              <a:spLocks/>
            </p:cNvSpPr>
            <p:nvPr/>
          </p:nvSpPr>
          <p:spPr bwMode="auto">
            <a:xfrm>
              <a:off x="2426" y="1661"/>
              <a:ext cx="1769" cy="2677"/>
            </a:xfrm>
            <a:custGeom>
              <a:avLst/>
              <a:gdLst/>
              <a:ahLst/>
              <a:cxnLst>
                <a:cxn ang="0">
                  <a:pos x="1769" y="1034"/>
                </a:cxn>
                <a:cxn ang="0">
                  <a:pos x="251" y="2174"/>
                </a:cxn>
                <a:cxn ang="0">
                  <a:pos x="263" y="2636"/>
                </a:cxn>
                <a:cxn ang="0">
                  <a:pos x="647" y="2420"/>
                </a:cxn>
                <a:cxn ang="0">
                  <a:pos x="923" y="1892"/>
                </a:cxn>
                <a:cxn ang="0">
                  <a:pos x="989" y="1436"/>
                </a:cxn>
                <a:cxn ang="0">
                  <a:pos x="774" y="1302"/>
                </a:cxn>
                <a:cxn ang="0">
                  <a:pos x="634" y="1328"/>
                </a:cxn>
                <a:cxn ang="0">
                  <a:pos x="1013" y="1040"/>
                </a:cxn>
                <a:cxn ang="0">
                  <a:pos x="1403" y="614"/>
                </a:cxn>
                <a:cxn ang="0">
                  <a:pos x="1559" y="290"/>
                </a:cxn>
                <a:cxn ang="0">
                  <a:pos x="1475" y="38"/>
                </a:cxn>
                <a:cxn ang="0">
                  <a:pos x="1229" y="62"/>
                </a:cxn>
                <a:cxn ang="0">
                  <a:pos x="1019" y="260"/>
                </a:cxn>
              </a:cxnLst>
              <a:rect l="0" t="0" r="r" b="b"/>
              <a:pathLst>
                <a:path w="1769" h="2677">
                  <a:moveTo>
                    <a:pt x="1769" y="1034"/>
                  </a:moveTo>
                  <a:cubicBezTo>
                    <a:pt x="1516" y="1224"/>
                    <a:pt x="502" y="1907"/>
                    <a:pt x="251" y="2174"/>
                  </a:cubicBezTo>
                  <a:cubicBezTo>
                    <a:pt x="0" y="2441"/>
                    <a:pt x="197" y="2595"/>
                    <a:pt x="263" y="2636"/>
                  </a:cubicBezTo>
                  <a:cubicBezTo>
                    <a:pt x="329" y="2677"/>
                    <a:pt x="537" y="2544"/>
                    <a:pt x="647" y="2420"/>
                  </a:cubicBezTo>
                  <a:cubicBezTo>
                    <a:pt x="757" y="2296"/>
                    <a:pt x="866" y="2056"/>
                    <a:pt x="923" y="1892"/>
                  </a:cubicBezTo>
                  <a:cubicBezTo>
                    <a:pt x="980" y="1728"/>
                    <a:pt x="1014" y="1534"/>
                    <a:pt x="989" y="1436"/>
                  </a:cubicBezTo>
                  <a:cubicBezTo>
                    <a:pt x="964" y="1338"/>
                    <a:pt x="833" y="1320"/>
                    <a:pt x="774" y="1302"/>
                  </a:cubicBezTo>
                  <a:cubicBezTo>
                    <a:pt x="715" y="1284"/>
                    <a:pt x="594" y="1372"/>
                    <a:pt x="634" y="1328"/>
                  </a:cubicBezTo>
                  <a:cubicBezTo>
                    <a:pt x="674" y="1284"/>
                    <a:pt x="885" y="1159"/>
                    <a:pt x="1013" y="1040"/>
                  </a:cubicBezTo>
                  <a:cubicBezTo>
                    <a:pt x="1141" y="921"/>
                    <a:pt x="1312" y="739"/>
                    <a:pt x="1403" y="614"/>
                  </a:cubicBezTo>
                  <a:cubicBezTo>
                    <a:pt x="1494" y="489"/>
                    <a:pt x="1547" y="386"/>
                    <a:pt x="1559" y="290"/>
                  </a:cubicBezTo>
                  <a:cubicBezTo>
                    <a:pt x="1571" y="194"/>
                    <a:pt x="1530" y="76"/>
                    <a:pt x="1475" y="38"/>
                  </a:cubicBezTo>
                  <a:cubicBezTo>
                    <a:pt x="1420" y="0"/>
                    <a:pt x="1305" y="25"/>
                    <a:pt x="1229" y="62"/>
                  </a:cubicBezTo>
                  <a:cubicBezTo>
                    <a:pt x="1153" y="99"/>
                    <a:pt x="1063" y="219"/>
                    <a:pt x="1019" y="260"/>
                  </a:cubicBezTo>
                </a:path>
              </a:pathLst>
            </a:custGeom>
            <a:noFill/>
            <a:ln w="152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" name="AutoShape 15"/>
            <p:cNvSpPr>
              <a:spLocks noChangeArrowheads="1"/>
            </p:cNvSpPr>
            <p:nvPr/>
          </p:nvSpPr>
          <p:spPr bwMode="auto">
            <a:xfrm>
              <a:off x="3424" y="1842"/>
              <a:ext cx="91" cy="91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12" name="AutoShape 17"/>
          <p:cNvSpPr>
            <a:spLocks noChangeArrowheads="1"/>
          </p:cNvSpPr>
          <p:nvPr/>
        </p:nvSpPr>
        <p:spPr bwMode="auto">
          <a:xfrm rot="12875164">
            <a:off x="3708400" y="1485900"/>
            <a:ext cx="649288" cy="144463"/>
          </a:xfrm>
          <a:prstGeom prst="homePlate">
            <a:avLst>
              <a:gd name="adj" fmla="val 112362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90751E-6 C 0.01598 -0.03931 0.03212 -0.07838 0.04914 -0.09734 C 0.06615 -0.1163 0.08837 -0.11838 0.10157 -0.11422 C 0.11476 -0.11006 0.125 -0.0948 0.12848 -0.07191 C 0.13195 -0.04902 0.14983 -0.02266 0.12223 0.02312 C 0.09462 0.0689 -0.01284 0.17433 -0.03663 0.20254 C -0.06041 0.23098 -0.02968 0.19029 -0.02065 0.19445 C -0.01163 0.19815 0.00816 0.21202 0.01737 0.22613 C 0.02657 0.24023 0.03525 0.25364 0.0349 0.27907 C 0.03455 0.30451 0.02796 0.34728 0.0158 0.37826 C 0.00365 0.40925 -0.02187 0.44532 -0.03819 0.46497 C -0.05451 0.48462 -0.07048 0.49017 -0.08263 0.49665 C -0.09479 0.50312 -0.09861 0.50497 -0.11111 0.50312 C -0.12361 0.50104 -0.14965 0.4978 -0.15729 0.48393 C -0.16493 0.46982 -0.15729 0.42936 -0.15729 0.41826 " pathEditMode="relative" rAng="0" ptsTypes="aaaaaaaaaaaaaaA">
                                      <p:cBhvr>
                                        <p:cTn id="6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0" y="19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413 0.2148 C 0.28455 0.19723 0.29497 0.17965 0.30573 0.17041 C 0.3165 0.16116 0.33038 0.15584 0.33906 0.15977 C 0.34775 0.1637 0.35729 0.17226 0.35816 0.19376 C 0.35903 0.21526 0.37031 0.2437 0.34393 0.28879 C 0.31754 0.33387 0.22031 0.43746 0.19948 0.46428 C 0.17865 0.4911 0.2099 0.44879 0.21858 0.44948 C 0.22726 0.45017 0.24514 0.44624 0.25191 0.46844 C 0.25868 0.49064 0.26667 0.54289 0.25972 0.58266 C 0.25278 0.62243 0.23021 0.6763 0.21059 0.70728 C 0.19097 0.73827 0.1592 0.76509 0.14236 0.76856 C 0.12552 0.77202 0.11111 0.7459 0.10903 0.72856 C 0.10695 0.71121 0.08264 0.71954 0.12969 0.66497 C 0.17674 0.61041 0.28403 0.50567 0.3915 0.40093 " pathEditMode="relative" rAng="0" ptsTypes="aaaaaaaaaaaaaA">
                                      <p:cBhvr>
                                        <p:cTn id="10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00" y="24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357322"/>
          </a:xfrm>
          <a:ln>
            <a:solidFill>
              <a:srgbClr val="00206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Прочитайте слоги и слова со звуком [</a:t>
            </a:r>
            <a:r>
              <a:rPr lang="ru-RU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], </a:t>
            </a:r>
            <a:b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со звуком [</a:t>
            </a:r>
            <a:r>
              <a:rPr lang="ru-RU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’]. 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67198"/>
          </a:xfrm>
        </p:spPr>
        <p:txBody>
          <a:bodyPr>
            <a:normAutofit fontScale="92500" lnSpcReduction="20000"/>
          </a:bodyPr>
          <a:lstStyle/>
          <a:p>
            <a:r>
              <a:rPr lang="ru-RU" sz="4800" b="1" dirty="0" smtClean="0">
                <a:solidFill>
                  <a:srgbClr val="0070C0"/>
                </a:solidFill>
              </a:rPr>
              <a:t>за               замок</a:t>
            </a:r>
          </a:p>
          <a:p>
            <a:r>
              <a:rPr lang="ru-RU" sz="4800" b="1" dirty="0" err="1" smtClean="0">
                <a:solidFill>
                  <a:srgbClr val="0070C0"/>
                </a:solidFill>
              </a:rPr>
              <a:t>зо</a:t>
            </a:r>
            <a:r>
              <a:rPr lang="ru-RU" sz="4800" b="1" dirty="0" smtClean="0">
                <a:solidFill>
                  <a:srgbClr val="0070C0"/>
                </a:solidFill>
              </a:rPr>
              <a:t>               заяц</a:t>
            </a:r>
          </a:p>
          <a:p>
            <a:r>
              <a:rPr lang="ru-RU" sz="4800" b="1" dirty="0" err="1" smtClean="0">
                <a:solidFill>
                  <a:srgbClr val="0070C0"/>
                </a:solidFill>
              </a:rPr>
              <a:t>зу</a:t>
            </a:r>
            <a:r>
              <a:rPr lang="ru-RU" sz="4800" b="1" dirty="0" smtClean="0">
                <a:solidFill>
                  <a:srgbClr val="0070C0"/>
                </a:solidFill>
              </a:rPr>
              <a:t>                зима</a:t>
            </a:r>
          </a:p>
          <a:p>
            <a:r>
              <a:rPr lang="ru-RU" sz="4800" b="1" dirty="0" err="1" smtClean="0">
                <a:solidFill>
                  <a:srgbClr val="0070C0"/>
                </a:solidFill>
              </a:rPr>
              <a:t>зы</a:t>
            </a:r>
            <a:endParaRPr lang="ru-RU" sz="4800" b="1" dirty="0" smtClean="0">
              <a:solidFill>
                <a:srgbClr val="0070C0"/>
              </a:solidFill>
            </a:endParaRPr>
          </a:p>
          <a:p>
            <a:r>
              <a:rPr lang="ru-RU" sz="4800" b="1" dirty="0" err="1" smtClean="0">
                <a:solidFill>
                  <a:srgbClr val="0070C0"/>
                </a:solidFill>
              </a:rPr>
              <a:t>зи</a:t>
            </a:r>
            <a:endParaRPr lang="ru-RU" sz="4800" b="1" dirty="0" smtClean="0">
              <a:solidFill>
                <a:srgbClr val="0070C0"/>
              </a:solidFill>
            </a:endParaRPr>
          </a:p>
          <a:p>
            <a:r>
              <a:rPr lang="ru-RU" sz="4800" b="1" dirty="0" err="1" smtClean="0">
                <a:solidFill>
                  <a:srgbClr val="0070C0"/>
                </a:solidFill>
              </a:rPr>
              <a:t>зё</a:t>
            </a:r>
            <a:endParaRPr lang="ru-RU" sz="48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Прочитайте, найдите слова со звуком З.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		</a:t>
            </a:r>
            <a:r>
              <a:rPr lang="ru-RU" sz="3600" b="1" dirty="0" smtClean="0">
                <a:solidFill>
                  <a:srgbClr val="002060"/>
                </a:solidFill>
              </a:rPr>
              <a:t>Всё засыпано пушистым снегом. Завели свои песни злые ветра и метели. Закрутила по земле позёмка. Заледенели ветви берёз и осин. Украсили белые зимние леса зелёные ели и сосны.</a:t>
            </a:r>
          </a:p>
          <a:p>
            <a:pPr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28662" y="2143116"/>
          <a:ext cx="7929619" cy="253206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{5FD0F851-EC5A-4D38-B0AD-8093EC10F338}</a:tableStyleId>
              </a:tblPr>
              <a:tblGrid>
                <a:gridCol w="1835560"/>
                <a:gridCol w="1908982"/>
                <a:gridCol w="1688715"/>
                <a:gridCol w="2496362"/>
              </a:tblGrid>
              <a:tr h="2532066"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rgbClr val="002060"/>
                        </a:solidFill>
                      </a:endParaRPr>
                    </a:p>
                    <a:p>
                      <a:endParaRPr lang="ru-RU" b="1" dirty="0" smtClean="0">
                        <a:solidFill>
                          <a:srgbClr val="002060"/>
                        </a:solidFill>
                      </a:endParaRPr>
                    </a:p>
                    <a:p>
                      <a:endParaRPr lang="ru-RU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4800" b="1" kern="12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арбу.</a:t>
                      </a:r>
                      <a:endParaRPr lang="ru-RU" sz="4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rgbClr val="002060"/>
                        </a:solidFill>
                      </a:endParaRPr>
                    </a:p>
                    <a:p>
                      <a:endParaRPr lang="ru-RU" b="1" dirty="0" smtClean="0">
                        <a:solidFill>
                          <a:srgbClr val="002060"/>
                        </a:solidFill>
                      </a:endParaRPr>
                    </a:p>
                    <a:p>
                      <a:endParaRPr lang="ru-RU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4800" b="1" kern="1200" dirty="0" err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гру</a:t>
                      </a:r>
                      <a:r>
                        <a:rPr lang="ru-RU" sz="4800" b="1" kern="12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4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rgbClr val="002060"/>
                        </a:solidFill>
                      </a:endParaRPr>
                    </a:p>
                    <a:p>
                      <a:endParaRPr lang="ru-RU" b="1" dirty="0" smtClean="0">
                        <a:solidFill>
                          <a:srgbClr val="002060"/>
                        </a:solidFill>
                      </a:endParaRPr>
                    </a:p>
                    <a:p>
                      <a:endParaRPr lang="ru-RU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4800" b="1" dirty="0" smtClean="0">
                          <a:solidFill>
                            <a:srgbClr val="002060"/>
                          </a:solidFill>
                        </a:rPr>
                        <a:t>во.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rgbClr val="002060"/>
                        </a:solidFill>
                      </a:endParaRPr>
                    </a:p>
                    <a:p>
                      <a:endParaRPr lang="ru-RU" b="1" dirty="0" smtClean="0">
                        <a:solidFill>
                          <a:srgbClr val="002060"/>
                        </a:solidFill>
                      </a:endParaRPr>
                    </a:p>
                    <a:p>
                      <a:endParaRPr lang="ru-RU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4400" b="1" dirty="0" err="1" smtClean="0">
                          <a:solidFill>
                            <a:srgbClr val="002060"/>
                          </a:solidFill>
                        </a:rPr>
                        <a:t>карапу</a:t>
                      </a:r>
                      <a:r>
                        <a:rPr lang="ru-RU" sz="4400" b="1" dirty="0" smtClean="0">
                          <a:solidFill>
                            <a:srgbClr val="002060"/>
                          </a:solidFill>
                        </a:rPr>
                        <a:t>.</a:t>
                      </a:r>
                      <a:endParaRPr lang="ru-RU" sz="4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Какая буква пропущена?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Прочитай предложение.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9519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dirty="0" err="1" smtClean="0">
                <a:solidFill>
                  <a:srgbClr val="002060"/>
                </a:solidFill>
              </a:rPr>
              <a:t>Здоровьевпорядкеспасибозарядке</a:t>
            </a:r>
            <a:r>
              <a:rPr lang="ru-RU" sz="4000" b="1" dirty="0" smtClean="0">
                <a:solidFill>
                  <a:srgbClr val="002060"/>
                </a:solidFill>
              </a:rPr>
              <a:t>.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5">
      <a:dk1>
        <a:srgbClr val="90CBFF"/>
      </a:dk1>
      <a:lt1>
        <a:srgbClr val="90CBFF"/>
      </a:lt1>
      <a:dk2>
        <a:srgbClr val="60B5FF"/>
      </a:dk2>
      <a:lt2>
        <a:srgbClr val="60B5FF"/>
      </a:lt2>
      <a:accent1>
        <a:srgbClr val="60B5FF"/>
      </a:accent1>
      <a:accent2>
        <a:srgbClr val="90CBFF"/>
      </a:accent2>
      <a:accent3>
        <a:srgbClr val="60B5FF"/>
      </a:accent3>
      <a:accent4>
        <a:srgbClr val="00ADDC"/>
      </a:accent4>
      <a:accent5>
        <a:srgbClr val="60B5FF"/>
      </a:accent5>
      <a:accent6>
        <a:srgbClr val="90CBFF"/>
      </a:accent6>
      <a:hlink>
        <a:srgbClr val="BFE1FF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82</Words>
  <Application>Microsoft Office PowerPoint</Application>
  <PresentationFormat>Экран (4:3)</PresentationFormat>
  <Paragraphs>45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Урок обучения грамоте 1 класс  « Согласные звуки [з]и [з’]. Буква з.»</vt:lpstr>
      <vt:lpstr>Слайд 2</vt:lpstr>
      <vt:lpstr>Слайд 3</vt:lpstr>
      <vt:lpstr>золушка</vt:lpstr>
      <vt:lpstr>Слайд 5</vt:lpstr>
      <vt:lpstr>Прочитайте слоги и слова со звуком [з],  со звуком [з’]. </vt:lpstr>
      <vt:lpstr> Прочитайте, найдите слова со звуком З.</vt:lpstr>
      <vt:lpstr>Какая буква пропущена?</vt:lpstr>
      <vt:lpstr>Прочитай предложение.</vt:lpstr>
      <vt:lpstr>Ребусы</vt:lpstr>
      <vt:lpstr>Литература</vt:lpstr>
      <vt:lpstr>Благодарим за работу!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обучения грамоте 1 класс  « Согласные звуки [з]и [з’]. Буква з.»</dc:title>
  <dc:creator>SvEtA</dc:creator>
  <cp:lastModifiedBy>SvEtA</cp:lastModifiedBy>
  <cp:revision>4</cp:revision>
  <dcterms:created xsi:type="dcterms:W3CDTF">2013-11-23T06:22:10Z</dcterms:created>
  <dcterms:modified xsi:type="dcterms:W3CDTF">2013-11-23T07:12:37Z</dcterms:modified>
</cp:coreProperties>
</file>