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64" r:id="rId4"/>
    <p:sldId id="263" r:id="rId5"/>
    <p:sldId id="274" r:id="rId6"/>
    <p:sldId id="265" r:id="rId7"/>
    <p:sldId id="258" r:id="rId8"/>
    <p:sldId id="266" r:id="rId9"/>
    <p:sldId id="259" r:id="rId10"/>
    <p:sldId id="269" r:id="rId11"/>
    <p:sldId id="268" r:id="rId12"/>
    <p:sldId id="261" r:id="rId13"/>
    <p:sldId id="270" r:id="rId14"/>
    <p:sldId id="272" r:id="rId15"/>
    <p:sldId id="262" r:id="rId16"/>
    <p:sldId id="273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80C"/>
    <a:srgbClr val="CC0099"/>
    <a:srgbClr val="0029AC"/>
    <a:srgbClr val="008000"/>
    <a:srgbClr val="E16F11"/>
    <a:srgbClr val="00C400"/>
    <a:srgbClr val="00FFFF"/>
    <a:srgbClr val="00F0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20FA7-FFEB-41CF-8189-147238193B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A4662-4C93-45A8-8636-42563C86F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58D0F-2FC2-4818-BA3D-460F92AB7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711754-DD0D-4923-8526-8D93A180F9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DD3A02-7FD7-4ED0-83CB-CAE1A87050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10456-1A1F-4BFA-89BB-2D83E7648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B6729E-9377-4286-8920-ED6B5410AA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74728-DBEC-491A-8BE4-63CDD1284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9BC46-DE8B-44D1-8C75-60F1611C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2C69D-6C42-42AA-AE06-8C892183A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4181-5C2A-4AE1-8F47-58CB042BC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579BC-D152-479A-AA08-7858E5DEB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2F997-7A7C-42B2-8B35-A9F02E7059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FD81A1-F95C-4633-940D-EA9AF2D10D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3" r:id="rId13"/>
  </p:sldLayoutIdLst>
  <p:transition>
    <p:cover dir="r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8.jpeg"/><Relationship Id="rId7" Type="http://schemas.openxmlformats.org/officeDocument/2006/relationships/image" Target="../media/image22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gif"/><Relationship Id="rId11" Type="http://schemas.openxmlformats.org/officeDocument/2006/relationships/image" Target="../media/image26.gif"/><Relationship Id="rId5" Type="http://schemas.openxmlformats.org/officeDocument/2006/relationships/image" Target="../media/image20.gif"/><Relationship Id="rId10" Type="http://schemas.openxmlformats.org/officeDocument/2006/relationships/image" Target="../media/image25.gif"/><Relationship Id="rId4" Type="http://schemas.openxmlformats.org/officeDocument/2006/relationships/image" Target="../media/image19.gif"/><Relationship Id="rId9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14876" y="3214686"/>
            <a:ext cx="4097341" cy="134143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Тютчев</a:t>
            </a:r>
            <a:br>
              <a:rPr lang="ru-RU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Фёдор Иванович</a:t>
            </a:r>
            <a:br>
              <a:rPr lang="ru-RU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/>
            </a:r>
            <a:br>
              <a:rPr lang="ru-RU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(1803г.-1873г.)</a:t>
            </a:r>
          </a:p>
        </p:txBody>
      </p:sp>
      <p:pic>
        <p:nvPicPr>
          <p:cNvPr id="2052" name="Picture 4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4119093" cy="49006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4"/>
          <p:cNvSpPr txBox="1"/>
          <p:nvPr/>
        </p:nvSpPr>
        <p:spPr>
          <a:xfrm>
            <a:off x="2987824" y="5517232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МБОУ СОШ №3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г. Красный Сулин, Ростовская обл.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57554" y="857232"/>
            <a:ext cx="5143536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0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2060"/>
                </a:solidFill>
                <a:effectLst/>
              </a:rPr>
              <a:t>	Во </a:t>
            </a:r>
            <a:r>
              <a:rPr lang="ru-RU" dirty="0">
                <a:solidFill>
                  <a:srgbClr val="002060"/>
                </a:solidFill>
                <a:effectLst/>
              </a:rPr>
              <a:t>время пребывания в Мюнхене Ф.И.Тютчев увлёкся немецкой философией и поэзией. Среди его друзей были философ Ф.Шеллинг и поэт Г.Гейне.</a:t>
            </a:r>
          </a:p>
          <a:p>
            <a:pPr marL="88900" indent="0"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rgbClr val="002060"/>
                </a:solidFill>
                <a:effectLst/>
              </a:rPr>
              <a:t>    В 1836 году он опубликовал в пушкинском «Современнике» 24 стихотворения: «Видение» (1829), «Бессонница» (1829), «Весенние воды» (1830), «Цицерон» (1830), «Осенний вечер» (1830) и др. Ф.И.Тютчева заметили в литературных кругах, но широкому читателю его имя осталось неизвестным.</a:t>
            </a:r>
          </a:p>
        </p:txBody>
      </p:sp>
      <p:pic>
        <p:nvPicPr>
          <p:cNvPr id="48130" name="Picture 2" descr="C:\Users\кал\Pictures\работа\литература\писатели\ПИСАТЕЛИ 19 В\ПУШКИН\Пушк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2154238" cy="29389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14348" y="3786190"/>
            <a:ext cx="1643074" cy="10156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/>
              </a:rPr>
              <a:t>Александр Сергеевич Пушкин</a:t>
            </a:r>
            <a:endParaRPr lang="ru-RU" sz="20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3357562"/>
            <a:ext cx="70723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ru-RU" dirty="0" smtClean="0">
                <a:solidFill>
                  <a:srgbClr val="002060"/>
                </a:solidFill>
                <a:effectLst/>
              </a:rPr>
              <a:t>	В </a:t>
            </a:r>
            <a:r>
              <a:rPr lang="ru-RU" dirty="0">
                <a:solidFill>
                  <a:srgbClr val="002060"/>
                </a:solidFill>
                <a:effectLst/>
              </a:rPr>
              <a:t>1844 году вернулся В Россию. Его восстановили на службе в Министерстве иностранных дел, вернули звание камергера и в 1848 году назначили старшим цензором при министерстве. Спустя десять лет Тютчев стал председателем Комитета иностранной цензуры.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857232"/>
            <a:ext cx="70723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dirty="0" smtClean="0">
                <a:solidFill>
                  <a:srgbClr val="00206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В 1839 году Тютчев совершил самовольную поездку в Швейцарию по личным делам. За этот проступок он был уволен с дипломатической службы и лишён звания камергера. Пять лет Тютчев жил в Мюнхене, не занимая никакого общественного положения.</a:t>
            </a:r>
            <a:endParaRPr lang="ru-RU" dirty="0">
              <a:solidFill>
                <a:srgbClr val="002060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>
          <a:xfrm>
            <a:off x="2928926" y="357166"/>
            <a:ext cx="5857916" cy="6215106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ru-RU" dirty="0">
                <a:solidFill>
                  <a:srgbClr val="00FFFF"/>
                </a:solidFill>
              </a:rPr>
              <a:t>   </a:t>
            </a:r>
            <a:r>
              <a:rPr lang="ru-RU" sz="2400" b="1" dirty="0">
                <a:solidFill>
                  <a:srgbClr val="002060"/>
                </a:solidFill>
              </a:rPr>
              <a:t>По свидетельству современников, Ф.И.Тютчев скептически относился к своему творчеству и никогда не мечтал о слав великого </a:t>
            </a:r>
            <a:r>
              <a:rPr lang="ru-RU" sz="2400" b="1" dirty="0" smtClean="0">
                <a:solidFill>
                  <a:srgbClr val="002060"/>
                </a:solidFill>
              </a:rPr>
              <a:t>поэта.</a:t>
            </a:r>
          </a:p>
          <a:p>
            <a:pPr marL="0" indent="0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 </a:t>
            </a:r>
            <a:r>
              <a:rPr lang="ru-RU" sz="2400" b="1" dirty="0">
                <a:solidFill>
                  <a:srgbClr val="002060"/>
                </a:solidFill>
              </a:rPr>
              <a:t>В 1850 году Н.А.Некрасов напечатал в своём журнале </a:t>
            </a:r>
            <a:r>
              <a:rPr lang="ru-RU" sz="2400" b="1" dirty="0" err="1">
                <a:solidFill>
                  <a:srgbClr val="002060"/>
                </a:solidFill>
              </a:rPr>
              <a:t>тютчевские</a:t>
            </a:r>
            <a:r>
              <a:rPr lang="ru-RU" sz="2400" b="1" dirty="0">
                <a:solidFill>
                  <a:srgbClr val="002060"/>
                </a:solidFill>
              </a:rPr>
              <a:t> стихи, уже опубликованные ранее в пушкинском «Современнике». Здесь же появилась статья самого Некрасова «Русские второстепенные поэты», в которой он дал высокую оценку творчеству Ф.И.Тютчева: «Стихотворения господина Фёдора Тютчева принадлежат к немногим блестящим явлениям в области русской поэзии».</a:t>
            </a:r>
          </a:p>
          <a:p>
            <a:pPr marL="0" indent="0">
              <a:buFontTx/>
              <a:buNone/>
            </a:pPr>
            <a:r>
              <a:rPr lang="ru-RU" sz="2400" b="1" dirty="0">
                <a:solidFill>
                  <a:srgbClr val="002060"/>
                </a:solidFill>
              </a:rPr>
              <a:t>     </a:t>
            </a:r>
          </a:p>
        </p:txBody>
      </p:sp>
      <p:pic>
        <p:nvPicPr>
          <p:cNvPr id="6" name="Содержимое 3" descr="i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28604"/>
            <a:ext cx="2315368" cy="338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500034" y="4000504"/>
            <a:ext cx="1928826" cy="101566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Николай    Алексеевич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Некрасов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928670"/>
            <a:ext cx="77867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ru-RU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Период конца 1840-х до середины 1860-х годов- самый плодотворный в творческой биографии Тютчева.  После 20 лет работы за границей Тютчев вернулся на Родину, в своё родовое село </a:t>
            </a:r>
            <a:r>
              <a:rPr lang="ru-RU" b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Овстуг</a:t>
            </a:r>
            <a:r>
              <a:rPr lang="ru-RU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По возвращении  домой он словно «пробудился». Много писал о природе, описывая её в своих  словно живое существо.</a:t>
            </a:r>
          </a:p>
          <a:p>
            <a:pPr marL="0" indent="0">
              <a:buFontTx/>
              <a:buNone/>
            </a:pPr>
            <a:r>
              <a:rPr lang="ru-RU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В это время были написаны стихотворения: «Слёзы людские, о слёзы людские…» (1849), «Поэзия» (1850), «Есть в осени первоначальной…» (1857) и др. В 1854 году по инициативе друзей был издан его первый поэтический сборник.</a:t>
            </a:r>
          </a:p>
          <a:p>
            <a:pPr marL="0" indent="0">
              <a:buFontTx/>
              <a:buNone/>
            </a:pPr>
            <a:r>
              <a:rPr lang="ru-RU" b="0" dirty="0" smtClean="0">
                <a:solidFill>
                  <a:srgbClr val="002060"/>
                </a:solidFill>
              </a:rPr>
              <a:t> </a:t>
            </a:r>
            <a:endParaRPr lang="ru-RU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Users\кал\Pictures\работа\литература\писатели\тютчев\ТЮТЧЕВ, 1856 Г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3587726" cy="3941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42910" y="4429132"/>
            <a:ext cx="2643206" cy="369332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i="1" dirty="0" smtClean="0">
                <a:solidFill>
                  <a:srgbClr val="002060"/>
                </a:solidFill>
                <a:effectLst/>
              </a:rPr>
              <a:t>Ф.И.Тютчев, 1856 г.</a:t>
            </a:r>
            <a:endParaRPr lang="ru-RU" sz="1800" i="1" dirty="0">
              <a:solidFill>
                <a:srgbClr val="00206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02" y="571480"/>
            <a:ext cx="507209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В последние годы жизни Тютчев написал около пятидесяти стихотворений. Самые известные среди них: «Накануне годовщины 4 августа 1864 года» (1865),</a:t>
            </a:r>
          </a:p>
          <a:p>
            <a:r>
              <a:rPr lang="ru-RU" sz="2800" dirty="0" smtClean="0">
                <a:solidFill>
                  <a:srgbClr val="002060"/>
                </a:solidFill>
                <a:effectLst/>
              </a:rPr>
              <a:t> «Умом Россию не понять…» (1866), </a:t>
            </a:r>
          </a:p>
          <a:p>
            <a:r>
              <a:rPr lang="ru-RU" sz="2800" dirty="0" smtClean="0">
                <a:solidFill>
                  <a:srgbClr val="002060"/>
                </a:solidFill>
                <a:effectLst/>
              </a:rPr>
              <a:t>«Нам не дано предугадать…» (1869),</a:t>
            </a:r>
          </a:p>
          <a:p>
            <a:r>
              <a:rPr lang="ru-RU" sz="2800" dirty="0" smtClean="0">
                <a:solidFill>
                  <a:srgbClr val="002060"/>
                </a:solidFill>
                <a:effectLst/>
              </a:rPr>
              <a:t> «Я поздно встретился с тобою…» (1872) и др.</a:t>
            </a:r>
            <a:endParaRPr lang="ru-RU" sz="28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9" name="Picture 7" descr="Безымянный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20" y="214290"/>
            <a:ext cx="3632200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892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836613"/>
            <a:ext cx="5219700" cy="5834062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	В </a:t>
            </a:r>
            <a:r>
              <a:rPr lang="ru-RU" sz="2800" b="1" dirty="0">
                <a:solidFill>
                  <a:srgbClr val="002060"/>
                </a:solidFill>
              </a:rPr>
              <a:t>1867 году вышел его второй поэтический сборник. Он не привлёк особого внимания читателей и критиков. Сам поэт назвал книгу «ненужной и весьма бесполезной».</a:t>
            </a:r>
          </a:p>
          <a:p>
            <a:pPr marL="0" indent="0">
              <a:buFontTx/>
              <a:buNone/>
            </a:pPr>
            <a:r>
              <a:rPr lang="ru-RU" sz="2800" b="1" dirty="0">
                <a:solidFill>
                  <a:srgbClr val="002060"/>
                </a:solidFill>
              </a:rPr>
              <a:t>    В 1872 году здоровье Тютчева резко ухудшилось. 1 января 1873 года с ним случился удар. 15 июля 1873 года поэта не стало.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0" y="4857760"/>
            <a:ext cx="3857620" cy="78483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i="1" dirty="0" smtClean="0">
                <a:solidFill>
                  <a:srgbClr val="002060"/>
                </a:solidFill>
                <a:effectLst/>
              </a:rPr>
              <a:t>И.Ф.Александровский</a:t>
            </a:r>
          </a:p>
          <a:p>
            <a:pPr algn="ctr">
              <a:spcBef>
                <a:spcPct val="50000"/>
              </a:spcBef>
            </a:pPr>
            <a:r>
              <a:rPr lang="ru-RU" sz="1800" i="1" dirty="0" smtClean="0">
                <a:solidFill>
                  <a:srgbClr val="002060"/>
                </a:solidFill>
                <a:effectLst/>
              </a:rPr>
              <a:t>Портрет Ф.И.Тютчева</a:t>
            </a:r>
            <a:endParaRPr lang="ru-RU" sz="1800" i="1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Users\кал\Pictures\работа\литература\писатели\тютчев\старшая дочь тютче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642918"/>
            <a:ext cx="2857520" cy="3846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6083" name="Picture 3" descr="C:\Users\кал\Pictures\работа\литература\писатели\тютчев\дочь тютчева е. тютчева 1850 г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642918"/>
            <a:ext cx="2786082" cy="38374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786050" y="4857760"/>
            <a:ext cx="4572032" cy="369332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i="1" dirty="0" smtClean="0">
                <a:solidFill>
                  <a:srgbClr val="002060"/>
                </a:solidFill>
                <a:effectLst/>
              </a:rPr>
              <a:t>ДОЧЕРИ   Ф.И.ТЮТЧЕВА</a:t>
            </a:r>
            <a:endParaRPr lang="ru-RU" sz="1800" i="1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2"/>
          <p:cNvSpPr>
            <a:spLocks noChangeArrowheads="1"/>
          </p:cNvSpPr>
          <p:nvPr/>
        </p:nvSpPr>
        <p:spPr bwMode="auto">
          <a:xfrm>
            <a:off x="3714744" y="285728"/>
            <a:ext cx="471490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1905">
                  <a:solidFill>
                    <a:srgbClr val="DA380C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OdessaScript" pitchFamily="2" charset="0"/>
              </a:rPr>
              <a:t>Есть  </a:t>
            </a:r>
            <a:r>
              <a:rPr lang="ru-RU" sz="3200" dirty="0">
                <a:ln w="1905">
                  <a:solidFill>
                    <a:srgbClr val="DA380C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OdessaScript" pitchFamily="2" charset="0"/>
              </a:rPr>
              <a:t>в </a:t>
            </a:r>
            <a:r>
              <a:rPr lang="ru-RU" sz="3200" dirty="0" smtClean="0">
                <a:ln w="1905">
                  <a:solidFill>
                    <a:srgbClr val="DA380C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OdessaScript" pitchFamily="2" charset="0"/>
              </a:rPr>
              <a:t>осени  </a:t>
            </a:r>
            <a:r>
              <a:rPr lang="ru-RU" sz="3200" dirty="0">
                <a:ln w="1905">
                  <a:solidFill>
                    <a:srgbClr val="DA380C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OdessaScript" pitchFamily="2" charset="0"/>
              </a:rPr>
              <a:t>первоначальной </a:t>
            </a:r>
          </a:p>
          <a:p>
            <a:pPr algn="ctr"/>
            <a:r>
              <a:rPr lang="ru-RU" sz="3200" dirty="0">
                <a:ln w="1905">
                  <a:solidFill>
                    <a:srgbClr val="DA380C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OdessaScript" pitchFamily="2" charset="0"/>
              </a:rPr>
              <a:t/>
            </a:r>
            <a:br>
              <a:rPr lang="ru-RU" sz="3200" dirty="0">
                <a:ln w="1905">
                  <a:solidFill>
                    <a:srgbClr val="DA380C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OdessaScript" pitchFamily="2" charset="0"/>
              </a:rPr>
            </a:br>
            <a:r>
              <a:rPr lang="ru-RU" sz="3200" i="1" dirty="0">
                <a:ln w="1905">
                  <a:solidFill>
                    <a:srgbClr val="DA380C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OdessaScript" pitchFamily="2" charset="0"/>
              </a:rPr>
              <a:t>Ф.Тютчев</a:t>
            </a:r>
          </a:p>
          <a:p>
            <a:endParaRPr lang="ru-RU" sz="1800" i="1" dirty="0">
              <a:ln w="1905">
                <a:solidFill>
                  <a:srgbClr val="DA380C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nstantia" pitchFamily="18" charset="0"/>
            </a:endParaRPr>
          </a:p>
          <a:p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 Есть в осени первоначальной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Короткая, но дивная пора —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Прозрачный воздух, день хрустальный,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И лучезарны вечера... 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/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Где бодрый серп гулял и падал колос,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Теперь уж пусто все — простор везде, 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Лишь паутины тонкий волос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Блестит на праздной борозде... 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/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Пустеет воздух, птиц не слышно боле,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Но далеко еще до первых зимних бурь —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И льется чистая и теплая лазурь</a:t>
            </a:r>
            <a:b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</a:br>
            <a:r>
              <a:rPr lang="ru-RU" sz="1800" dirty="0">
                <a:ln w="1905">
                  <a:solidFill>
                    <a:srgbClr val="DA380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На отдыхающее поле... </a:t>
            </a:r>
          </a:p>
        </p:txBody>
      </p:sp>
      <p:pic>
        <p:nvPicPr>
          <p:cNvPr id="4" name="Picture 3" descr="E:\PREZENTAC\10\третьяковка\Левитан Исаак. Золотая осень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3286148" cy="23824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0034" y="2786058"/>
            <a:ext cx="2786082" cy="400110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effectLst/>
              </a:rPr>
              <a:t>И. </a:t>
            </a:r>
            <a:r>
              <a:rPr lang="ru-RU" sz="2000" dirty="0" smtClean="0">
                <a:solidFill>
                  <a:srgbClr val="002060"/>
                </a:solidFill>
                <a:effectLst/>
              </a:rPr>
              <a:t>Левитан «Осень»</a:t>
            </a:r>
            <a:endParaRPr lang="en-US" sz="2000" dirty="0">
              <a:solidFill>
                <a:srgbClr val="002060"/>
              </a:solidFill>
              <a:effectLst/>
              <a:latin typeface="Arial Rounded MT Bold" pitchFamily="34" charset="0"/>
            </a:endParaRPr>
          </a:p>
        </p:txBody>
      </p:sp>
      <p:pic>
        <p:nvPicPr>
          <p:cNvPr id="6" name="Picture 2" descr="E:\PREZENTAC\10\третьяковка\Остроухов Илья. Золотая осень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429000"/>
            <a:ext cx="3071834" cy="22270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7158" y="5857892"/>
            <a:ext cx="2571768" cy="707886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effectLst/>
              </a:rPr>
              <a:t>И. Остроухов</a:t>
            </a:r>
          </a:p>
          <a:p>
            <a:r>
              <a:rPr lang="ru-RU" sz="2000" dirty="0" smtClean="0">
                <a:solidFill>
                  <a:srgbClr val="002060"/>
                </a:solidFill>
                <a:effectLst/>
              </a:rPr>
              <a:t>«Золотая осень»</a:t>
            </a:r>
            <a:endParaRPr lang="en-US" sz="2000" dirty="0">
              <a:solidFill>
                <a:srgbClr val="002060"/>
              </a:solidFill>
              <a:effectLst/>
              <a:latin typeface="Arial Rounded MT Bold" pitchFamily="34" charset="0"/>
            </a:endParaRPr>
          </a:p>
        </p:txBody>
      </p:sp>
      <p:pic>
        <p:nvPicPr>
          <p:cNvPr id="47106" name="Picture 2" descr="C:\Users\кал\Pictures\картинки\Анимация\деревья\list2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4572008"/>
            <a:ext cx="413247" cy="422280"/>
          </a:xfrm>
          <a:prstGeom prst="rect">
            <a:avLst/>
          </a:prstGeom>
          <a:noFill/>
        </p:spPr>
      </p:pic>
      <p:pic>
        <p:nvPicPr>
          <p:cNvPr id="10" name="Picture 2" descr="C:\Users\кал\Pictures\картинки\Анимация\деревья\list2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285728"/>
            <a:ext cx="343337" cy="350842"/>
          </a:xfrm>
          <a:prstGeom prst="rect">
            <a:avLst/>
          </a:prstGeom>
          <a:noFill/>
        </p:spPr>
      </p:pic>
      <p:pic>
        <p:nvPicPr>
          <p:cNvPr id="11" name="Picture 2" descr="C:\Users\кал\Pictures\картинки\Анимация\деревья\list2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3000372"/>
            <a:ext cx="579215" cy="500066"/>
          </a:xfrm>
          <a:prstGeom prst="rect">
            <a:avLst/>
          </a:prstGeom>
          <a:noFill/>
        </p:spPr>
      </p:pic>
      <p:pic>
        <p:nvPicPr>
          <p:cNvPr id="12" name="Picture 2" descr="C:\Users\кал\Pictures\картинки\Анимация\деревья\list23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714620"/>
            <a:ext cx="553067" cy="565156"/>
          </a:xfrm>
          <a:prstGeom prst="rect">
            <a:avLst/>
          </a:prstGeom>
          <a:noFill/>
        </p:spPr>
      </p:pic>
      <p:pic>
        <p:nvPicPr>
          <p:cNvPr id="13" name="Picture 2" descr="C:\Users\кал\Pictures\картинки\Анимация\деревья\list23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7786710" y="5929330"/>
            <a:ext cx="483157" cy="636594"/>
          </a:xfrm>
          <a:prstGeom prst="rect">
            <a:avLst/>
          </a:prstGeom>
          <a:noFill/>
        </p:spPr>
      </p:pic>
      <p:pic>
        <p:nvPicPr>
          <p:cNvPr id="14" name="Picture 2" descr="C:\Users\кал\Pictures\картинки\Анимация\деревья\list23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8082" y="928670"/>
            <a:ext cx="477045" cy="487472"/>
          </a:xfrm>
          <a:prstGeom prst="rect">
            <a:avLst/>
          </a:prstGeom>
          <a:noFill/>
        </p:spPr>
      </p:pic>
      <p:pic>
        <p:nvPicPr>
          <p:cNvPr id="15" name="Picture 2" descr="C:\Users\кал\Pictures\картинки\Анимация\деревья\list2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1857364"/>
            <a:ext cx="413247" cy="422280"/>
          </a:xfrm>
          <a:prstGeom prst="rect">
            <a:avLst/>
          </a:prstGeom>
          <a:noFill/>
        </p:spPr>
      </p:pic>
      <p:pic>
        <p:nvPicPr>
          <p:cNvPr id="16" name="Picture 2" descr="C:\Users\кал\Pictures\картинки\Анимация\деревья\list2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5929330"/>
            <a:ext cx="413247" cy="422280"/>
          </a:xfrm>
          <a:prstGeom prst="rect">
            <a:avLst/>
          </a:prstGeom>
          <a:noFill/>
        </p:spPr>
      </p:pic>
      <p:pic>
        <p:nvPicPr>
          <p:cNvPr id="17" name="Picture 2" descr="C:\Users\кал\Pictures\картинки\Анимация\деревья\list23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4643438" y="785794"/>
            <a:ext cx="483157" cy="493718"/>
          </a:xfrm>
          <a:prstGeom prst="rect">
            <a:avLst/>
          </a:prstGeom>
          <a:noFill/>
        </p:spPr>
      </p:pic>
      <p:pic>
        <p:nvPicPr>
          <p:cNvPr id="18" name="Picture 2" descr="C:\Users\кал\Pictures\картинки\Анимация\деревья\list23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928670"/>
            <a:ext cx="553067" cy="565156"/>
          </a:xfrm>
          <a:prstGeom prst="rect">
            <a:avLst/>
          </a:prstGeom>
          <a:noFill/>
        </p:spPr>
      </p:pic>
      <p:pic>
        <p:nvPicPr>
          <p:cNvPr id="47108" name="Picture 4" descr="C:\Users\кал\Pictures\картинки\Sample Pictures\времена года\ЛИСТЬЯ\LIN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01024" y="428604"/>
            <a:ext cx="942975" cy="1123950"/>
          </a:xfrm>
          <a:prstGeom prst="rect">
            <a:avLst/>
          </a:prstGeom>
          <a:noFill/>
        </p:spPr>
      </p:pic>
      <p:pic>
        <p:nvPicPr>
          <p:cNvPr id="22" name="Picture 4" descr="C:\Users\кал\Pictures\картинки\Sample Pictures\времена года\ЛИСТЬЯ\LIN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01024" y="1428736"/>
            <a:ext cx="942975" cy="1123950"/>
          </a:xfrm>
          <a:prstGeom prst="rect">
            <a:avLst/>
          </a:prstGeom>
          <a:noFill/>
        </p:spPr>
      </p:pic>
      <p:pic>
        <p:nvPicPr>
          <p:cNvPr id="23" name="Picture 4" descr="C:\Users\кал\Pictures\картинки\Sample Pictures\времена года\ЛИСТЬЯ\LIN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01025" y="2357430"/>
            <a:ext cx="942975" cy="1123950"/>
          </a:xfrm>
          <a:prstGeom prst="rect">
            <a:avLst/>
          </a:prstGeom>
          <a:noFill/>
        </p:spPr>
      </p:pic>
      <p:pic>
        <p:nvPicPr>
          <p:cNvPr id="24" name="Picture 4" descr="C:\Users\кал\Pictures\картинки\Sample Pictures\времена года\ЛИСТЬЯ\LIN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01025" y="3357562"/>
            <a:ext cx="942975" cy="1123950"/>
          </a:xfrm>
          <a:prstGeom prst="rect">
            <a:avLst/>
          </a:prstGeom>
          <a:noFill/>
        </p:spPr>
      </p:pic>
      <p:pic>
        <p:nvPicPr>
          <p:cNvPr id="25" name="Picture 4" descr="C:\Users\кал\Pictures\картинки\Sample Pictures\времена года\ЛИСТЬЯ\LIN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01025" y="4357694"/>
            <a:ext cx="942975" cy="1123950"/>
          </a:xfrm>
          <a:prstGeom prst="rect">
            <a:avLst/>
          </a:prstGeom>
          <a:noFill/>
        </p:spPr>
      </p:pic>
      <p:pic>
        <p:nvPicPr>
          <p:cNvPr id="26" name="Picture 4" descr="C:\Users\кал\Pictures\картинки\Sample Pictures\времена года\ЛИСТЬЯ\LIN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01025" y="5357826"/>
            <a:ext cx="942975" cy="11239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571572" y="4572008"/>
            <a:ext cx="7572428" cy="2071702"/>
          </a:xfrm>
          <a:ln/>
        </p:spPr>
        <p:txBody>
          <a:bodyPr/>
          <a:lstStyle/>
          <a:p>
            <a:pPr marL="0" indent="0">
              <a:buFontTx/>
              <a:buNone/>
            </a:pPr>
            <a:r>
              <a:rPr lang="ru-RU" sz="2400" dirty="0">
                <a:solidFill>
                  <a:srgbClr val="990099"/>
                </a:solidFill>
              </a:rPr>
              <a:t>    </a:t>
            </a:r>
            <a:r>
              <a:rPr lang="ru-RU" sz="2400" dirty="0" smtClean="0">
                <a:solidFill>
                  <a:srgbClr val="990099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Фёдор </a:t>
            </a: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</a:rPr>
              <a:t>Иванович Тютчев 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родился</a:t>
            </a:r>
          </a:p>
          <a:p>
            <a:pPr marL="0" indent="0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</a:rPr>
              <a:t>23 ноября 1803года в селе </a:t>
            </a:r>
            <a:r>
              <a:rPr lang="ru-RU" sz="2400" b="1" dirty="0" err="1">
                <a:solidFill>
                  <a:srgbClr val="002060"/>
                </a:solidFill>
                <a:latin typeface="Arial Black" pitchFamily="34" charset="0"/>
              </a:rPr>
              <a:t>Овстуг</a:t>
            </a: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</a:rPr>
              <a:t> Брянского уезда, Орловской губернии в родовой дворянской семье. </a:t>
            </a:r>
          </a:p>
        </p:txBody>
      </p:sp>
      <p:pic>
        <p:nvPicPr>
          <p:cNvPr id="25604" name="Picture 4" descr="C:\Users\кал\Pictures\работа\литература\писатели\тютчев\родовая усадьба тютчевых овстуг, хутор гостилов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3500462" cy="23657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605" name="Picture 5" descr="C:\Users\кал\Pictures\работа\литература\писатели\тютчев\усадьба овсту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571612"/>
            <a:ext cx="4060014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1857356" y="3214686"/>
            <a:ext cx="1850186" cy="461665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Овстуг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кал\Pictures\работа\литература\писатели\тютчев\е.л. тютчева, мать поэта 1800 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642918"/>
            <a:ext cx="3071834" cy="36468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987" name="Picture 3" descr="C:\Users\кал\Pictures\работа\литература\писатели\тютчев\и.н. тютчев, отец поэта 1801 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642918"/>
            <a:ext cx="2857520" cy="3706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572132" y="4572008"/>
            <a:ext cx="2954911" cy="1200329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Иван Николаевич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Тютчев,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ОТЕЦ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500570"/>
            <a:ext cx="3351366" cy="1200329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Екатерина Львовна 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Тютчева,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МАТЬ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14414" y="1428736"/>
            <a:ext cx="76438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ru-RU" dirty="0" smtClean="0">
                <a:solidFill>
                  <a:srgbClr val="002060"/>
                </a:solidFill>
                <a:effectLst/>
              </a:rPr>
              <a:t> 	Отец, </a:t>
            </a:r>
            <a:r>
              <a:rPr lang="ru-RU" dirty="0">
                <a:solidFill>
                  <a:srgbClr val="002060"/>
                </a:solidFill>
                <a:effectLst/>
              </a:rPr>
              <a:t>Иван Николаевич,- по характеру добрый и мягкий человек,- сначала служил в гвардейском полку, затем перешёл на гражданскую службу, где получил чин надворного советника. </a:t>
            </a:r>
            <a:endParaRPr lang="ru-RU" dirty="0" smtClean="0">
              <a:solidFill>
                <a:srgbClr val="002060"/>
              </a:solidFill>
              <a:effectLst/>
            </a:endParaRPr>
          </a:p>
          <a:p>
            <a:pPr marL="0" indent="0">
              <a:buFontTx/>
              <a:buNone/>
            </a:pPr>
            <a:r>
              <a:rPr lang="ru-RU" dirty="0">
                <a:solidFill>
                  <a:srgbClr val="002060"/>
                </a:solidFill>
                <a:effectLst/>
              </a:rPr>
              <a:t>	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Мать </a:t>
            </a:r>
            <a:r>
              <a:rPr lang="ru-RU" dirty="0">
                <a:solidFill>
                  <a:srgbClr val="002060"/>
                </a:solidFill>
                <a:effectLst/>
              </a:rPr>
              <a:t>будущего поэта, Екатерина Львовна (урождённая 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Толстая) занималась </a:t>
            </a:r>
            <a:r>
              <a:rPr lang="ru-RU" dirty="0">
                <a:solidFill>
                  <a:srgbClr val="002060"/>
                </a:solidFill>
                <a:effectLst/>
              </a:rPr>
              <a:t>домашним хозяйством и воспитанием сына.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58" y="1285860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Больше всего Фёдор Иванович любил отца. Свои первые стихи мальчик посвятил ему:</a:t>
            </a:r>
          </a:p>
          <a:p>
            <a:r>
              <a:rPr lang="ru-RU" sz="2800" dirty="0" smtClean="0">
                <a:solidFill>
                  <a:srgbClr val="002060"/>
                </a:solidFill>
                <a:effectLst/>
              </a:rPr>
              <a:t>«… отец- благотворитель, друг истинный добра и бедных покровитель</a:t>
            </a:r>
            <a:r>
              <a:rPr lang="ru-RU" sz="2800" dirty="0" smtClean="0">
                <a:solidFill>
                  <a:srgbClr val="002060"/>
                </a:solidFill>
              </a:rPr>
              <a:t>».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кал\Pictures\работа\литература\писатели\тютчев\н.и. тютчев, брат поэта 1820 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142984"/>
            <a:ext cx="2857520" cy="38596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572000" y="2285992"/>
            <a:ext cx="3160096" cy="156966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Николай  Иванович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Тютчев,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БРАТ</a:t>
            </a:r>
          </a:p>
          <a:p>
            <a:pPr algn="ctr"/>
            <a:endParaRPr lang="ru-RU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68" y="549275"/>
            <a:ext cx="5143504" cy="63087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180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1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</a:rPr>
              <a:t>С </a:t>
            </a:r>
            <a:r>
              <a:rPr lang="ru-RU" sz="2400" b="1" dirty="0">
                <a:solidFill>
                  <a:srgbClr val="002060"/>
                </a:solidFill>
              </a:rPr>
              <a:t>1813 года домашним образованием Ф.И.Тютчева руководил </a:t>
            </a:r>
            <a:r>
              <a:rPr lang="ru-RU" sz="2400" b="1" dirty="0" smtClean="0">
                <a:solidFill>
                  <a:srgbClr val="002060"/>
                </a:solidFill>
              </a:rPr>
              <a:t> Семён </a:t>
            </a:r>
            <a:r>
              <a:rPr lang="ru-RU" sz="2400" b="1" dirty="0">
                <a:solidFill>
                  <a:srgbClr val="002060"/>
                </a:solidFill>
              </a:rPr>
              <a:t>Егорович Раич, выпускник орловской духовной  семинарии, знаток древних языков и античной литературы. Именно он привил будущему поэту любовь к наукам и искусству, приобщил к литературному творчеству.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Уже </a:t>
            </a:r>
            <a:r>
              <a:rPr lang="ru-RU" sz="2400" b="1" dirty="0">
                <a:solidFill>
                  <a:srgbClr val="002060"/>
                </a:solidFill>
              </a:rPr>
              <a:t>в 12 лет Тютчев переводил оды римского поэта Горация, а в 15 лет был принят в «Общество любителей русской словесности».</a:t>
            </a:r>
          </a:p>
          <a:p>
            <a:pPr marL="0" indent="0">
              <a:buFontTx/>
              <a:buNone/>
            </a:pPr>
            <a:r>
              <a:rPr lang="ru-RU" sz="2400" b="1" dirty="0">
                <a:solidFill>
                  <a:srgbClr val="002060"/>
                </a:solidFill>
              </a:rPr>
              <a:t>    </a:t>
            </a:r>
          </a:p>
        </p:txBody>
      </p:sp>
      <p:pic>
        <p:nvPicPr>
          <p:cNvPr id="27655" name="Picture 7" descr="Безымянный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20" y="357166"/>
            <a:ext cx="2980012" cy="40227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28596" y="4500570"/>
            <a:ext cx="2643206" cy="1200329"/>
          </a:xfrm>
          <a:prstGeom prst="rect">
            <a:avLst/>
          </a:prstGeom>
          <a:noFill/>
          <a:ln w="12700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solidFill>
                  <a:srgbClr val="002060"/>
                </a:solidFill>
                <a:effectLst/>
              </a:rPr>
              <a:t>С.Е</a:t>
            </a:r>
            <a:r>
              <a:rPr lang="ru-RU" i="1" dirty="0" smtClean="0">
                <a:solidFill>
                  <a:srgbClr val="002060"/>
                </a:solidFill>
                <a:effectLst/>
              </a:rPr>
              <a:t>. Раич, учитель Ф.И.Тютчева</a:t>
            </a:r>
            <a:endParaRPr lang="ru-RU" i="1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57620" y="785794"/>
            <a:ext cx="47149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ru-RU" b="0" dirty="0" smtClean="0">
                <a:solidFill>
                  <a:srgbClr val="002060"/>
                </a:solidFill>
                <a:effectLst/>
              </a:rPr>
              <a:t>	Осенью 1819 года Тютчев стал студентом словесного факультета Московского университета, который окончил в 1821 году со степенью кандидата. В эти годы он сблизился с писателем Владимиром Одоевским, литературным критиком Иваном Киреевским, поэтом Дмитрием Веневитиновым.</a:t>
            </a:r>
            <a:endParaRPr lang="ru-RU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44034" name="Picture 2" descr="C:\Users\кал\Pictures\работа\литература\писатели\тютчев\ф.и. тютчев 1820 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42918"/>
            <a:ext cx="3071834" cy="3803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571472" y="4643446"/>
            <a:ext cx="2782300" cy="1200329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Фёдор Иванович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Тютчев,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1820 Г.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6248" y="857232"/>
            <a:ext cx="4500594" cy="4500594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ru-RU" sz="2800" dirty="0"/>
              <a:t>  </a:t>
            </a:r>
            <a:r>
              <a:rPr lang="ru-RU" sz="2800" dirty="0" smtClean="0"/>
              <a:t>	 </a:t>
            </a:r>
            <a:r>
              <a:rPr lang="ru-RU" sz="2400" b="1" dirty="0">
                <a:solidFill>
                  <a:srgbClr val="002060"/>
                </a:solidFill>
              </a:rPr>
              <a:t>В феврале 1822 года Ф.И.Тютчев был принят на службу в Государственную коллегию  иностранных дел. Вскоре он получил приглашение на должность сверхштатного сотрудника русского посольства в Баварии и 11 июня 1822 года выехал в Мюнхен.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8" name="Picture 10" descr="Безымянный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596" y="357166"/>
            <a:ext cx="3694113" cy="5145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9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14349" y="5786454"/>
            <a:ext cx="2428891" cy="369332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i="1" dirty="0">
                <a:solidFill>
                  <a:srgbClr val="002060"/>
                </a:solidFill>
                <a:effectLst/>
              </a:rPr>
              <a:t>Мюнхен </a:t>
            </a:r>
            <a:r>
              <a:rPr lang="ru-RU" sz="1800" i="1" dirty="0" smtClean="0">
                <a:solidFill>
                  <a:srgbClr val="002060"/>
                </a:solidFill>
                <a:effectLst/>
              </a:rPr>
              <a:t>1830 год</a:t>
            </a:r>
            <a:endParaRPr lang="ru-RU" sz="1800" i="1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1">
      <a:dk1>
        <a:sysClr val="windowText" lastClr="000000"/>
      </a:dk1>
      <a:lt1>
        <a:srgbClr val="DBEEF3"/>
      </a:lt1>
      <a:dk2>
        <a:srgbClr val="C6D9F0"/>
      </a:dk2>
      <a:lt2>
        <a:srgbClr val="CBCBFF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5858FF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</TotalTime>
  <Words>127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Тютчев Фёдор Иванович   (1803г.-1873г.)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Фёдор Иванович Тютчев (1803г.-1873г.)</dc:title>
  <dc:creator>Иришка</dc:creator>
  <cp:lastModifiedBy>1</cp:lastModifiedBy>
  <cp:revision>21</cp:revision>
  <dcterms:created xsi:type="dcterms:W3CDTF">2008-01-29T18:01:19Z</dcterms:created>
  <dcterms:modified xsi:type="dcterms:W3CDTF">2013-11-22T20:26:49Z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0008004203000000000001023620</vt:lpwstr>
  </property>
</Properties>
</file>