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68" r:id="rId2"/>
    <p:sldId id="281" r:id="rId3"/>
    <p:sldId id="280" r:id="rId4"/>
    <p:sldId id="279" r:id="rId5"/>
    <p:sldId id="278" r:id="rId6"/>
    <p:sldId id="277" r:id="rId7"/>
    <p:sldId id="276" r:id="rId8"/>
    <p:sldId id="283" r:id="rId9"/>
    <p:sldId id="298" r:id="rId10"/>
    <p:sldId id="284" r:id="rId11"/>
    <p:sldId id="285" r:id="rId12"/>
    <p:sldId id="287" r:id="rId13"/>
    <p:sldId id="288" r:id="rId14"/>
    <p:sldId id="289" r:id="rId15"/>
    <p:sldId id="290" r:id="rId16"/>
    <p:sldId id="292" r:id="rId17"/>
    <p:sldId id="294" r:id="rId18"/>
    <p:sldId id="293" r:id="rId19"/>
    <p:sldId id="295" r:id="rId20"/>
    <p:sldId id="296" r:id="rId21"/>
    <p:sldId id="297" r:id="rId22"/>
    <p:sldId id="291" r:id="rId23"/>
    <p:sldId id="269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24" d="100"/>
          <a:sy n="24" d="100"/>
        </p:scale>
        <p:origin x="-54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EDF2325-9C03-4394-895C-6B9773F37BC7}" type="datetimeFigureOut">
              <a:rPr lang="ru-RU"/>
              <a:pPr>
                <a:defRPr/>
              </a:pPr>
              <a:t>25.05.2012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9C8699E-40C0-49E6-BC5E-914F9A5763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89D5A-1CA8-4FAB-8A3A-10E36CF22E23}" type="datetimeFigureOut">
              <a:rPr lang="en-US"/>
              <a:pPr>
                <a:defRPr/>
              </a:pPr>
              <a:t>5/25/2012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E003C-81F4-4DF6-A016-A7DD67F5D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08E9A-140B-4EB9-A3CE-A8C0CBF58F98}" type="datetimeFigureOut">
              <a:rPr lang="en-US"/>
              <a:pPr>
                <a:defRPr/>
              </a:pPr>
              <a:t>5/25/2012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F6720-6B74-4536-BDEC-4EB8271D27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79438"/>
            <a:ext cx="2057400" cy="52117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79438"/>
            <a:ext cx="6019800" cy="52117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97246-B890-44ED-8AC3-151D4F9CFD57}" type="datetimeFigureOut">
              <a:rPr lang="en-US"/>
              <a:pPr>
                <a:defRPr/>
              </a:pPr>
              <a:t>5/25/2012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81ED6-F53C-4779-8021-20CBC115A6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4BF31-E6F1-4AFB-84C6-51CE427AC2DA}" type="datetimeFigureOut">
              <a:rPr lang="en-US"/>
              <a:pPr>
                <a:defRPr/>
              </a:pPr>
              <a:t>5/25/2012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3D846-17CB-4401-B56A-66F185A127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851BB-31CC-435A-AFF8-57E05AF01321}" type="datetimeFigureOut">
              <a:rPr lang="en-US"/>
              <a:pPr>
                <a:defRPr/>
              </a:pPr>
              <a:t>5/25/2012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74479-2C65-4884-A6CB-5DCA66F75A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EF4F9-3FCA-4F29-B67A-7EDDDD88B7DE}" type="datetimeFigureOut">
              <a:rPr lang="en-US"/>
              <a:pPr>
                <a:defRPr/>
              </a:pPr>
              <a:t>5/25/2012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C0951-AC2A-48DD-9150-AFDCBCBF47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317C2-458F-4126-B020-27C77AEFFF49}" type="datetimeFigureOut">
              <a:rPr lang="en-US"/>
              <a:pPr>
                <a:defRPr/>
              </a:pPr>
              <a:t>5/25/2012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5F83D-D10A-48BE-ADA3-4514E647A9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9B6F4-1514-4DFF-ADB4-93D6648F2D1F}" type="datetimeFigureOut">
              <a:rPr lang="en-US"/>
              <a:pPr>
                <a:defRPr/>
              </a:pPr>
              <a:t>5/25/2012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96564-C3AB-4C84-891F-A2306DDA29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AC179-03B9-46DB-B18B-EFAC16CB59FC}" type="datetimeFigureOut">
              <a:rPr lang="en-US"/>
              <a:pPr>
                <a:defRPr/>
              </a:pPr>
              <a:t>5/25/2012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C399-369A-4FFE-99A6-A7FAA5609F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86D14-FBF3-40D7-B656-858DA5E0C146}" type="datetimeFigureOut">
              <a:rPr lang="en-US"/>
              <a:pPr>
                <a:defRPr/>
              </a:pPr>
              <a:t>5/25/2012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CF4F4-A8B8-4625-89D9-6113D6108C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4DCA8-F107-49FA-96B7-784F50F93461}" type="datetimeFigureOut">
              <a:rPr lang="en-US"/>
              <a:pPr>
                <a:defRPr/>
              </a:pPr>
              <a:t>5/25/2012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54A5C-FEBF-487B-BF17-0968B8F33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794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70C4AF3-B50C-4CC3-9287-28D0690B5F77}" type="datetimeFigureOut">
              <a:rPr lang="en-US"/>
              <a:pPr>
                <a:defRPr/>
              </a:pPr>
              <a:t>5/25/2012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301575BC-9574-43F4-A374-2521FFEC0331}" type="slidenum">
              <a:rPr lang="en-US"/>
              <a:pPr>
                <a:defRPr/>
              </a:pPr>
              <a:t>‹#›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>
          <a:xfrm>
            <a:off x="285750" y="714375"/>
            <a:ext cx="8572500" cy="3071813"/>
          </a:xfrm>
        </p:spPr>
        <p:txBody>
          <a:bodyPr/>
          <a:lstStyle/>
          <a:p>
            <a:r>
              <a:rPr lang="ru-RU" b="1" smtClean="0"/>
              <a:t>ЛИТЕРАТУРНЫЕ СКАЗКИ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В.Ф. Одоевский </a:t>
            </a:r>
            <a:br>
              <a:rPr lang="ru-RU" smtClean="0"/>
            </a:br>
            <a:r>
              <a:rPr lang="ru-RU" smtClean="0"/>
              <a:t>«Городок в Табакерке»</a:t>
            </a:r>
          </a:p>
        </p:txBody>
      </p:sp>
      <p:sp>
        <p:nvSpPr>
          <p:cNvPr id="1331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63" y="4500563"/>
            <a:ext cx="8143875" cy="542925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Петухова Г.В.</a:t>
            </a:r>
          </a:p>
          <a:p>
            <a:pPr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г.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Лабытнанги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5" descr="http://go.imgsmail.ru/imgpreview?u=http%3A//xn----etbdeql9azag7g.su/wp-content/uploads/2010/11/226-novogodnaa-shkatulka.jpg&amp;mb=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1500" y="2636838"/>
            <a:ext cx="403225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9" descr="http://go.imgsmail.ru/imgpreview?u=http%3A//evolutsia.com/images/stories/a/11/87/1.jpg&amp;mb=6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3141663"/>
            <a:ext cx="3141662" cy="310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7" descr="http://go.imgsmail.ru/imgpreview?u=http%3A//www.buytoys.ru/pics/2/7/4/9/8/8/i/000178095%5F000181669%5Fsizus600.jpg&amp;mb=12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71775" y="1412875"/>
            <a:ext cx="3671888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музыкальные шкатулки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Словарно-лексическая работа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>
          <a:xfrm>
            <a:off x="428625" y="2714625"/>
            <a:ext cx="8258175" cy="3862388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5400" smtClean="0"/>
              <a:t>Подберите синонимы к слову «папенька»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Словарно-лексическая работа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>
          <a:xfrm>
            <a:off x="428625" y="1714500"/>
            <a:ext cx="8258175" cy="3862388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5400" i="1" smtClean="0"/>
              <a:t>(отец, папа (разг.); папаня, батя, батька, тятя, тятька, тятенька, </a:t>
            </a:r>
            <a:r>
              <a:rPr lang="ru-RU" sz="5400" smtClean="0"/>
              <a:t/>
            </a:r>
            <a:br>
              <a:rPr lang="ru-RU" sz="5400" smtClean="0"/>
            </a:br>
            <a:r>
              <a:rPr lang="ru-RU" sz="5400" i="1" smtClean="0"/>
              <a:t>батюшка, родитель, папаша).</a:t>
            </a:r>
            <a:endParaRPr lang="ru-RU" sz="5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Словарно-лексическая работа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>
          <a:xfrm>
            <a:off x="500063" y="2000250"/>
            <a:ext cx="8258175" cy="3862388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5400" smtClean="0"/>
              <a:t>Почему же автор употребляет именно слово «папенька»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Словарно-лексическая работа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627" name="Содержимое 2"/>
          <p:cNvSpPr>
            <a:spLocks noGrp="1"/>
          </p:cNvSpPr>
          <p:nvPr>
            <p:ph idx="1"/>
          </p:nvPr>
        </p:nvSpPr>
        <p:spPr>
          <a:xfrm>
            <a:off x="500063" y="2500313"/>
            <a:ext cx="8258175" cy="3862387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5400" i="1" smtClean="0"/>
              <a:t>(Так раньше </a:t>
            </a:r>
          </a:p>
          <a:p>
            <a:pPr algn="ctr">
              <a:buFontTx/>
              <a:buNone/>
            </a:pPr>
            <a:r>
              <a:rPr lang="ru-RU" sz="5400" i="1" smtClean="0"/>
              <a:t>называли отца)</a:t>
            </a:r>
            <a:endParaRPr lang="ru-RU" sz="5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Работа над </a:t>
            </a:r>
            <a:b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пословицами и поговорками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651" name="Содержимое 2"/>
          <p:cNvSpPr>
            <a:spLocks noGrp="1"/>
          </p:cNvSpPr>
          <p:nvPr>
            <p:ph idx="1"/>
          </p:nvPr>
        </p:nvSpPr>
        <p:spPr>
          <a:xfrm>
            <a:off x="500063" y="2643188"/>
            <a:ext cx="8229600" cy="3886200"/>
          </a:xfrm>
        </p:spPr>
        <p:txBody>
          <a:bodyPr/>
          <a:lstStyle/>
          <a:p>
            <a:pPr>
              <a:buFontTx/>
              <a:buNone/>
            </a:pPr>
            <a:r>
              <a:rPr lang="ru-RU" sz="4800" smtClean="0"/>
              <a:t>Всякое дело человеком </a:t>
            </a:r>
            <a:r>
              <a:rPr lang="ru-RU" sz="4800" i="1" smtClean="0"/>
              <a:t>…, </a:t>
            </a:r>
          </a:p>
          <a:p>
            <a:pPr>
              <a:buFontTx/>
              <a:buNone/>
            </a:pPr>
            <a:r>
              <a:rPr lang="ru-RU" sz="4800" smtClean="0"/>
              <a:t>человеком и </a:t>
            </a:r>
            <a:r>
              <a:rPr lang="ru-RU" sz="4800" i="1" smtClean="0"/>
              <a:t>…</a:t>
            </a:r>
            <a:endParaRPr lang="ru-RU" sz="4800" smtClean="0"/>
          </a:p>
          <a:p>
            <a:pPr>
              <a:buFontTx/>
              <a:buNone/>
            </a:pPr>
            <a:endParaRPr lang="ru-RU" sz="4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Работа над </a:t>
            </a:r>
            <a:b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пословицами и поговорками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2428875"/>
            <a:ext cx="8229600" cy="857250"/>
          </a:xfrm>
        </p:spPr>
        <p:txBody>
          <a:bodyPr/>
          <a:lstStyle/>
          <a:p>
            <a:pPr>
              <a:buFontTx/>
              <a:buNone/>
            </a:pPr>
            <a:r>
              <a:rPr lang="ru-RU" sz="4800" smtClean="0"/>
              <a:t>Всякое дело человеком</a:t>
            </a:r>
            <a:endParaRPr lang="ru-RU" sz="4800" i="1" smtClean="0"/>
          </a:p>
          <a:p>
            <a:pPr>
              <a:buFontTx/>
              <a:buNone/>
            </a:pPr>
            <a:endParaRPr lang="ru-RU" sz="4800" smtClean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500063" y="4071938"/>
            <a:ext cx="82296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ru-RU" sz="4800" kern="0" dirty="0">
                <a:solidFill>
                  <a:schemeClr val="tx2"/>
                </a:solidFill>
                <a:latin typeface="+mn-lt"/>
              </a:rPr>
              <a:t>человеком и</a:t>
            </a:r>
            <a:endParaRPr lang="ru-RU" sz="4800" i="1" kern="0" dirty="0">
              <a:solidFill>
                <a:schemeClr val="tx2"/>
              </a:solidFill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ru-RU" sz="4800" kern="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4429125" y="5000625"/>
            <a:ext cx="3143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ru-RU" sz="4800" kern="0" dirty="0">
                <a:solidFill>
                  <a:schemeClr val="tx2"/>
                </a:solidFill>
                <a:latin typeface="+mn-lt"/>
              </a:rPr>
              <a:t>славится,</a:t>
            </a:r>
            <a:endParaRPr lang="ru-RU" sz="4800" i="1" kern="0" dirty="0">
              <a:solidFill>
                <a:schemeClr val="tx2"/>
              </a:solidFill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ru-RU" sz="4800" kern="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4929188" y="3214688"/>
            <a:ext cx="3143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ru-RU" sz="4800" kern="0" dirty="0">
                <a:solidFill>
                  <a:schemeClr val="tx2"/>
                </a:solidFill>
                <a:latin typeface="+mn-lt"/>
              </a:rPr>
              <a:t>ставится,</a:t>
            </a:r>
            <a:endParaRPr lang="ru-RU" sz="4800" i="1" kern="0" dirty="0">
              <a:solidFill>
                <a:schemeClr val="tx2"/>
              </a:solidFill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ru-RU" sz="4800" kern="0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Работа над </a:t>
            </a:r>
            <a:b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пословицами и поговорками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699" name="Содержимое 2"/>
          <p:cNvSpPr>
            <a:spLocks noGrp="1"/>
          </p:cNvSpPr>
          <p:nvPr>
            <p:ph idx="1"/>
          </p:nvPr>
        </p:nvSpPr>
        <p:spPr>
          <a:xfrm>
            <a:off x="857250" y="3143250"/>
            <a:ext cx="5229225" cy="857250"/>
          </a:xfrm>
        </p:spPr>
        <p:txBody>
          <a:bodyPr/>
          <a:lstStyle/>
          <a:p>
            <a:pPr>
              <a:buFontTx/>
              <a:buNone/>
            </a:pPr>
            <a:r>
              <a:rPr lang="ru-RU" sz="4800" smtClean="0"/>
              <a:t>Дело не комар: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Работа над </a:t>
            </a:r>
            <a:b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пословицами и поговорками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2428875"/>
            <a:ext cx="8229600" cy="857250"/>
          </a:xfrm>
        </p:spPr>
        <p:txBody>
          <a:bodyPr/>
          <a:lstStyle/>
          <a:p>
            <a:pPr>
              <a:buFontTx/>
              <a:buNone/>
            </a:pPr>
            <a:r>
              <a:rPr lang="ru-RU" sz="4800" smtClean="0"/>
              <a:t>Дело не комар: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714375" y="4143375"/>
            <a:ext cx="764381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ru-RU" sz="4800" dirty="0">
                <a:solidFill>
                  <a:schemeClr val="tx2"/>
                </a:solidFill>
              </a:rPr>
              <a:t>(от </a:t>
            </a:r>
            <a:r>
              <a:rPr lang="ru-RU" sz="4800" i="1" dirty="0">
                <a:solidFill>
                  <a:schemeClr val="tx2"/>
                </a:solidFill>
              </a:rPr>
              <a:t>него не отмахнешься)</a:t>
            </a:r>
            <a:endParaRPr lang="ru-RU" sz="4800" kern="0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Работа над </a:t>
            </a:r>
            <a:b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пословицами и поговорками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747" name="Содержимое 2"/>
          <p:cNvSpPr>
            <a:spLocks noGrp="1"/>
          </p:cNvSpPr>
          <p:nvPr>
            <p:ph idx="1"/>
          </p:nvPr>
        </p:nvSpPr>
        <p:spPr>
          <a:xfrm>
            <a:off x="500063" y="2643188"/>
            <a:ext cx="8229600" cy="3886200"/>
          </a:xfrm>
        </p:spPr>
        <p:txBody>
          <a:bodyPr/>
          <a:lstStyle/>
          <a:p>
            <a:pPr>
              <a:buFontTx/>
              <a:buNone/>
            </a:pPr>
            <a:r>
              <a:rPr lang="ru-RU" sz="4800" b="1" smtClean="0"/>
              <a:t> Доброе дело без...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428625" y="2143125"/>
            <a:ext cx="8229600" cy="38862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4400" smtClean="0"/>
              <a:t>Гусли-самогуды:</a:t>
            </a:r>
            <a:br>
              <a:rPr lang="ru-RU" sz="4400" smtClean="0"/>
            </a:br>
            <a:r>
              <a:rPr lang="ru-RU" sz="4400" smtClean="0"/>
              <a:t>сами заводятся, </a:t>
            </a:r>
            <a:br>
              <a:rPr lang="ru-RU" sz="4400" smtClean="0"/>
            </a:br>
            <a:r>
              <a:rPr lang="ru-RU" sz="4400" smtClean="0"/>
              <a:t>сами играют,</a:t>
            </a:r>
            <a:br>
              <a:rPr lang="ru-RU" sz="4400" smtClean="0"/>
            </a:br>
            <a:r>
              <a:rPr lang="ru-RU" sz="4400" smtClean="0"/>
              <a:t>сами пляшут, </a:t>
            </a:r>
            <a:br>
              <a:rPr lang="ru-RU" sz="4400" smtClean="0"/>
            </a:br>
            <a:r>
              <a:rPr lang="ru-RU" sz="4400" smtClean="0"/>
              <a:t>сами песни поют.</a:t>
            </a:r>
            <a:r>
              <a:rPr lang="ru-RU" sz="3200" smtClean="0"/>
              <a:t/>
            </a:r>
            <a:br>
              <a:rPr lang="ru-RU" sz="3200" smtClean="0"/>
            </a:br>
            <a:endParaRPr lang="ru-RU" smtClean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28625" y="928688"/>
            <a:ext cx="83581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tabLst>
                <a:tab pos="430213" algn="l"/>
              </a:tabLst>
              <a:defRPr/>
            </a:pPr>
            <a:r>
              <a:rPr lang="ru-RU" sz="3600" b="1" dirty="0"/>
              <a:t>Речевая разминка</a:t>
            </a:r>
          </a:p>
          <a:p>
            <a:pPr algn="ctr" eaLnBrk="0" hangingPunct="0">
              <a:tabLst>
                <a:tab pos="430213" algn="l"/>
              </a:tabLst>
              <a:defRPr/>
            </a:pPr>
            <a:r>
              <a:rPr lang="ru-RU" sz="3600" b="1" dirty="0">
                <a:solidFill>
                  <a:schemeClr val="accent4">
                    <a:lumMod val="75000"/>
                    <a:lumOff val="25000"/>
                  </a:schemeClr>
                </a:solidFill>
                <a:ea typeface="Times New Roman" pitchFamily="18" charset="0"/>
                <a:cs typeface="Tahoma" pitchFamily="34" charset="0"/>
              </a:rPr>
              <a:t>Прочитайте «птичьим базаром»</a:t>
            </a:r>
            <a:endParaRPr lang="ru-RU" sz="3600" b="1" dirty="0">
              <a:solidFill>
                <a:schemeClr val="accent4">
                  <a:lumMod val="75000"/>
                  <a:lumOff val="25000"/>
                </a:schemeClr>
              </a:solidFill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Работа над </a:t>
            </a:r>
            <a:b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пословицами и поговорками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2771" name="Содержимое 2"/>
          <p:cNvSpPr>
            <a:spLocks noGrp="1"/>
          </p:cNvSpPr>
          <p:nvPr>
            <p:ph idx="1"/>
          </p:nvPr>
        </p:nvSpPr>
        <p:spPr>
          <a:xfrm>
            <a:off x="714375" y="2643188"/>
            <a:ext cx="7458075" cy="1143000"/>
          </a:xfrm>
        </p:spPr>
        <p:txBody>
          <a:bodyPr/>
          <a:lstStyle/>
          <a:p>
            <a:pPr>
              <a:buFontTx/>
              <a:buNone/>
            </a:pPr>
            <a:r>
              <a:rPr lang="ru-RU" sz="4800" smtClean="0">
                <a:solidFill>
                  <a:schemeClr val="tx1"/>
                </a:solidFill>
              </a:rPr>
              <a:t> </a:t>
            </a:r>
            <a:r>
              <a:rPr lang="ru-RU" sz="4800" b="1" smtClean="0"/>
              <a:t> Доброе дело без... </a:t>
            </a:r>
          </a:p>
          <a:p>
            <a:pPr>
              <a:buFontTx/>
              <a:buNone/>
            </a:pPr>
            <a:endParaRPr lang="ru-RU" sz="4800" smtClean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2357438" y="4000500"/>
            <a:ext cx="56070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> награды не останется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Работа над </a:t>
            </a:r>
            <a:b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пословицами и поговорками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795" name="Содержимое 2"/>
          <p:cNvSpPr>
            <a:spLocks noGrp="1"/>
          </p:cNvSpPr>
          <p:nvPr>
            <p:ph idx="1"/>
          </p:nvPr>
        </p:nvSpPr>
        <p:spPr>
          <a:xfrm>
            <a:off x="571500" y="2786063"/>
            <a:ext cx="6543675" cy="952500"/>
          </a:xfrm>
        </p:spPr>
        <p:txBody>
          <a:bodyPr/>
          <a:lstStyle/>
          <a:p>
            <a:pPr>
              <a:buFontTx/>
              <a:buNone/>
            </a:pPr>
            <a:r>
              <a:rPr lang="ru-RU" sz="5400" smtClean="0">
                <a:solidFill>
                  <a:schemeClr val="tx1"/>
                </a:solidFill>
              </a:rPr>
              <a:t>  </a:t>
            </a:r>
            <a:r>
              <a:rPr lang="ru-RU" sz="5400" i="1" smtClean="0">
                <a:solidFill>
                  <a:schemeClr val="tx1"/>
                </a:solidFill>
              </a:rPr>
              <a:t> </a:t>
            </a:r>
            <a:r>
              <a:rPr lang="ru-RU" sz="5400" smtClean="0">
                <a:solidFill>
                  <a:schemeClr val="tx1"/>
                </a:solidFill>
              </a:rPr>
              <a:t>Суди о людях не по словам, ...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Работа над </a:t>
            </a:r>
            <a:b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пословицами и поговорками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819" name="Содержимое 2"/>
          <p:cNvSpPr>
            <a:spLocks noGrp="1"/>
          </p:cNvSpPr>
          <p:nvPr>
            <p:ph idx="1"/>
          </p:nvPr>
        </p:nvSpPr>
        <p:spPr>
          <a:xfrm>
            <a:off x="468313" y="2276475"/>
            <a:ext cx="8229600" cy="1023938"/>
          </a:xfrm>
        </p:spPr>
        <p:txBody>
          <a:bodyPr/>
          <a:lstStyle/>
          <a:p>
            <a:pPr>
              <a:buFontTx/>
              <a:buNone/>
            </a:pPr>
            <a:r>
              <a:rPr lang="ru-RU" sz="4800" b="1" smtClean="0">
                <a:solidFill>
                  <a:schemeClr val="tx1"/>
                </a:solidFill>
              </a:rPr>
              <a:t>  </a:t>
            </a:r>
            <a:r>
              <a:rPr lang="ru-RU" sz="4800" b="1" i="1" smtClean="0">
                <a:solidFill>
                  <a:schemeClr val="tx1"/>
                </a:solidFill>
              </a:rPr>
              <a:t> </a:t>
            </a:r>
            <a:r>
              <a:rPr lang="ru-RU" sz="4800" b="1" smtClean="0">
                <a:solidFill>
                  <a:schemeClr val="tx1"/>
                </a:solidFill>
              </a:rPr>
              <a:t>Суди о людях не по </a:t>
            </a:r>
            <a:r>
              <a:rPr lang="ru-RU" sz="4400" b="1" smtClean="0">
                <a:solidFill>
                  <a:schemeClr val="tx1"/>
                </a:solidFill>
              </a:rPr>
              <a:t>словам</a:t>
            </a:r>
            <a:r>
              <a:rPr lang="ru-RU" sz="4800" b="1" smtClean="0">
                <a:solidFill>
                  <a:schemeClr val="tx1"/>
                </a:solidFill>
              </a:rPr>
              <a:t>, ... 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857625" y="4286250"/>
            <a:ext cx="390842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 i="1"/>
              <a:t>(а по делам)</a:t>
            </a:r>
            <a:endParaRPr lang="ru-RU" sz="4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Содержимое 4"/>
          <p:cNvSpPr>
            <a:spLocks noGrp="1"/>
          </p:cNvSpPr>
          <p:nvPr>
            <p:ph idx="1"/>
          </p:nvPr>
        </p:nvSpPr>
        <p:spPr>
          <a:xfrm>
            <a:off x="928688" y="1428750"/>
            <a:ext cx="7372350" cy="3571875"/>
          </a:xfrm>
          <a:solidFill>
            <a:schemeClr val="accent2"/>
          </a:solidFill>
        </p:spPr>
        <p:txBody>
          <a:bodyPr/>
          <a:lstStyle/>
          <a:p>
            <a:pPr algn="ctr">
              <a:buFontTx/>
              <a:buNone/>
              <a:defRPr/>
            </a:pP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Петухова Г.В.</a:t>
            </a:r>
          </a:p>
          <a:p>
            <a:pPr algn="ctr">
              <a:buFontTx/>
              <a:buNone/>
              <a:defRPr/>
            </a:pP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учитель начальных классов</a:t>
            </a:r>
          </a:p>
          <a:p>
            <a:pPr algn="ctr">
              <a:buFontTx/>
              <a:buNone/>
              <a:defRPr/>
            </a:pP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МАОУ СОШ №5</a:t>
            </a:r>
          </a:p>
          <a:p>
            <a:pPr algn="ctr">
              <a:buFontTx/>
              <a:buNone/>
              <a:defRPr/>
            </a:pP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WWW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://</a:t>
            </a: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school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5-</a:t>
            </a: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lbt.ucoz.ru</a:t>
            </a:r>
            <a:endParaRPr lang="ru-RU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428625" y="2143125"/>
            <a:ext cx="8229600" cy="38862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4400" smtClean="0"/>
              <a:t>Гусли-самогуды:</a:t>
            </a:r>
            <a:br>
              <a:rPr lang="ru-RU" sz="4400" smtClean="0"/>
            </a:br>
            <a:r>
              <a:rPr lang="ru-RU" sz="4400" smtClean="0"/>
              <a:t>сами заводятся, </a:t>
            </a:r>
            <a:br>
              <a:rPr lang="ru-RU" sz="4400" smtClean="0"/>
            </a:br>
            <a:r>
              <a:rPr lang="ru-RU" sz="4400" smtClean="0"/>
              <a:t>сами играют,</a:t>
            </a:r>
            <a:br>
              <a:rPr lang="ru-RU" sz="4400" smtClean="0"/>
            </a:br>
            <a:r>
              <a:rPr lang="ru-RU" sz="4400" smtClean="0"/>
              <a:t>сами пляшут, </a:t>
            </a:r>
            <a:br>
              <a:rPr lang="ru-RU" sz="4400" smtClean="0"/>
            </a:br>
            <a:r>
              <a:rPr lang="ru-RU" sz="4400" smtClean="0"/>
              <a:t>сами песни поют.</a:t>
            </a:r>
            <a:r>
              <a:rPr lang="ru-RU" sz="3200" smtClean="0"/>
              <a:t/>
            </a:r>
            <a:br>
              <a:rPr lang="ru-RU" sz="3200" smtClean="0"/>
            </a:br>
            <a:endParaRPr lang="ru-RU" smtClean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42938" y="1143000"/>
            <a:ext cx="77152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3600" b="1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Прочитайте медленно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428625" y="2143125"/>
            <a:ext cx="8229600" cy="38862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4400" smtClean="0"/>
              <a:t>Гусли-самогуды:</a:t>
            </a:r>
            <a:br>
              <a:rPr lang="ru-RU" sz="4400" smtClean="0"/>
            </a:br>
            <a:r>
              <a:rPr lang="ru-RU" sz="4400" smtClean="0"/>
              <a:t>сами заводятся, </a:t>
            </a:r>
            <a:br>
              <a:rPr lang="ru-RU" sz="4400" smtClean="0"/>
            </a:br>
            <a:r>
              <a:rPr lang="ru-RU" sz="4400" smtClean="0"/>
              <a:t>сами играют,</a:t>
            </a:r>
            <a:br>
              <a:rPr lang="ru-RU" sz="4400" smtClean="0"/>
            </a:br>
            <a:r>
              <a:rPr lang="ru-RU" sz="4400" smtClean="0"/>
              <a:t>сами пляшут, </a:t>
            </a:r>
            <a:br>
              <a:rPr lang="ru-RU" sz="4400" smtClean="0"/>
            </a:br>
            <a:r>
              <a:rPr lang="ru-RU" sz="4400" smtClean="0"/>
              <a:t>сами песни поют.</a:t>
            </a:r>
            <a:r>
              <a:rPr lang="ru-RU" sz="3200" smtClean="0"/>
              <a:t/>
            </a:r>
            <a:br>
              <a:rPr lang="ru-RU" sz="3200" smtClean="0"/>
            </a:br>
            <a:endParaRPr lang="ru-RU" smtClean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42938" y="1143000"/>
            <a:ext cx="77152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3600" b="1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Прочитайте  с ускорением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428625" y="2143125"/>
            <a:ext cx="8229600" cy="38862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4400" smtClean="0"/>
              <a:t>Гусли-самогуды:</a:t>
            </a:r>
            <a:br>
              <a:rPr lang="ru-RU" sz="4400" smtClean="0"/>
            </a:br>
            <a:r>
              <a:rPr lang="ru-RU" sz="4400" smtClean="0"/>
              <a:t>сами заводятся, </a:t>
            </a:r>
            <a:br>
              <a:rPr lang="ru-RU" sz="4400" smtClean="0"/>
            </a:br>
            <a:r>
              <a:rPr lang="ru-RU" sz="4400" smtClean="0"/>
              <a:t>сами играют,</a:t>
            </a:r>
            <a:br>
              <a:rPr lang="ru-RU" sz="4400" smtClean="0"/>
            </a:br>
            <a:r>
              <a:rPr lang="ru-RU" sz="4400" smtClean="0"/>
              <a:t>сами пляшут, </a:t>
            </a:r>
            <a:br>
              <a:rPr lang="ru-RU" sz="4400" smtClean="0"/>
            </a:br>
            <a:r>
              <a:rPr lang="ru-RU" sz="4400" smtClean="0"/>
              <a:t>сами песни поют.</a:t>
            </a:r>
            <a:r>
              <a:rPr lang="ru-RU" sz="3200" smtClean="0"/>
              <a:t/>
            </a:r>
            <a:br>
              <a:rPr lang="ru-RU" sz="3200" smtClean="0"/>
            </a:br>
            <a:endParaRPr lang="ru-RU" smtClean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42938" y="571500"/>
            <a:ext cx="7715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3600" b="1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Прочитайте </a:t>
            </a:r>
          </a:p>
          <a:p>
            <a:pPr algn="ctr">
              <a:defRPr/>
            </a:pPr>
            <a:r>
              <a:rPr lang="ru-RU" sz="3600" b="1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с вопросительной интонацией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428625" y="2143125"/>
            <a:ext cx="8229600" cy="38862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4400" smtClean="0"/>
              <a:t>Гусли-самогуды:</a:t>
            </a:r>
            <a:br>
              <a:rPr lang="ru-RU" sz="4400" smtClean="0"/>
            </a:br>
            <a:r>
              <a:rPr lang="ru-RU" sz="4400" smtClean="0"/>
              <a:t>сами заводятся, </a:t>
            </a:r>
            <a:br>
              <a:rPr lang="ru-RU" sz="4400" smtClean="0"/>
            </a:br>
            <a:r>
              <a:rPr lang="ru-RU" sz="4400" smtClean="0"/>
              <a:t>сами играют,</a:t>
            </a:r>
            <a:br>
              <a:rPr lang="ru-RU" sz="4400" smtClean="0"/>
            </a:br>
            <a:r>
              <a:rPr lang="ru-RU" sz="4400" smtClean="0"/>
              <a:t>сами пляшут, </a:t>
            </a:r>
            <a:br>
              <a:rPr lang="ru-RU" sz="4400" smtClean="0"/>
            </a:br>
            <a:r>
              <a:rPr lang="ru-RU" sz="4400" smtClean="0"/>
              <a:t>сами песни поют.</a:t>
            </a:r>
            <a:r>
              <a:rPr lang="ru-RU" sz="3200" smtClean="0"/>
              <a:t/>
            </a:r>
            <a:br>
              <a:rPr lang="ru-RU" sz="3200" smtClean="0"/>
            </a:br>
            <a:endParaRPr lang="ru-RU" smtClean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42938" y="571500"/>
            <a:ext cx="7715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3600" b="1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Прочитайте </a:t>
            </a:r>
          </a:p>
          <a:p>
            <a:pPr algn="ctr">
              <a:defRPr/>
            </a:pPr>
            <a:r>
              <a:rPr lang="ru-RU" sz="3600" b="1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с утвердительной интонацией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28688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ru-RU" sz="36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Прочитайте </a:t>
            </a:r>
            <a:br>
              <a:rPr lang="ru-RU" sz="36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</a:br>
            <a:r>
              <a:rPr lang="ru-RU" sz="36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с веселой интонацией</a:t>
            </a:r>
            <a:r>
              <a:rPr lang="ru-RU" sz="4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/>
            </a:r>
            <a:br>
              <a:rPr lang="ru-RU" sz="4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</a:br>
            <a:endParaRPr lang="ru-RU" dirty="0"/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428625" y="2143125"/>
            <a:ext cx="8229600" cy="38862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4400" smtClean="0"/>
              <a:t>Гусли-самогуды:</a:t>
            </a:r>
            <a:br>
              <a:rPr lang="ru-RU" sz="4400" smtClean="0"/>
            </a:br>
            <a:r>
              <a:rPr lang="ru-RU" sz="4400" smtClean="0"/>
              <a:t>сами заводятся, </a:t>
            </a:r>
            <a:br>
              <a:rPr lang="ru-RU" sz="4400" smtClean="0"/>
            </a:br>
            <a:r>
              <a:rPr lang="ru-RU" sz="4400" smtClean="0"/>
              <a:t>сами играют,</a:t>
            </a:r>
            <a:br>
              <a:rPr lang="ru-RU" sz="4400" smtClean="0"/>
            </a:br>
            <a:r>
              <a:rPr lang="ru-RU" sz="4400" smtClean="0"/>
              <a:t>сами пляшут, </a:t>
            </a:r>
            <a:br>
              <a:rPr lang="ru-RU" sz="4400" smtClean="0"/>
            </a:br>
            <a:r>
              <a:rPr lang="ru-RU" sz="4400" smtClean="0"/>
              <a:t>сами песни поют.</a:t>
            </a:r>
            <a:r>
              <a:rPr lang="ru-RU" sz="3200" smtClean="0"/>
              <a:t/>
            </a:r>
            <a:br>
              <a:rPr lang="ru-RU" sz="3200" smtClean="0"/>
            </a:b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Заголовок 1"/>
          <p:cNvSpPr>
            <a:spLocks noGrp="1"/>
          </p:cNvSpPr>
          <p:nvPr>
            <p:ph type="ctrTitle"/>
          </p:nvPr>
        </p:nvSpPr>
        <p:spPr>
          <a:xfrm>
            <a:off x="285750" y="714375"/>
            <a:ext cx="7429500" cy="1714500"/>
          </a:xfrm>
        </p:spPr>
        <p:txBody>
          <a:bodyPr/>
          <a:lstStyle/>
          <a:p>
            <a:pPr algn="l">
              <a:buFont typeface="Wingdings" pitchFamily="2" charset="2"/>
              <a:buChar char="Ø"/>
            </a:pPr>
            <a:r>
              <a:rPr lang="ru-RU" sz="4000" smtClean="0">
                <a:solidFill>
                  <a:schemeClr val="tx1"/>
                </a:solidFill>
              </a:rPr>
              <a:t>О чем эта присказка?</a:t>
            </a: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/>
              <a:t/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428625" y="2071688"/>
            <a:ext cx="828675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000"/>
              <a:t>Как понимаете «гусли-самогуды»?</a:t>
            </a:r>
            <a:br>
              <a:rPr lang="ru-RU" sz="4000"/>
            </a:br>
            <a:r>
              <a:rPr lang="ru-RU" sz="4000"/>
              <a:t/>
            </a:r>
            <a:br>
              <a:rPr lang="ru-RU" sz="4000"/>
            </a:br>
            <a:endParaRPr lang="ru-RU" sz="400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500063" y="4214813"/>
            <a:ext cx="82867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000"/>
              <a:t>Как образовалось слово «самогуды»?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В.Ф. Одоевский </a:t>
            </a:r>
            <a:br>
              <a:rPr lang="ru-RU" smtClean="0"/>
            </a:br>
            <a:r>
              <a:rPr lang="ru-RU" smtClean="0"/>
              <a:t>«Городок в табакерке»</a:t>
            </a:r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рбита">
  <a:themeElements>
    <a:clrScheme name="Office Theme 13">
      <a:dk1>
        <a:srgbClr val="003300"/>
      </a:dk1>
      <a:lt1>
        <a:srgbClr val="FFFFFF"/>
      </a:lt1>
      <a:dk2>
        <a:srgbClr val="3A566E"/>
      </a:dk2>
      <a:lt2>
        <a:srgbClr val="808080"/>
      </a:lt2>
      <a:accent1>
        <a:srgbClr val="A6BF73"/>
      </a:accent1>
      <a:accent2>
        <a:srgbClr val="FFFFCC"/>
      </a:accent2>
      <a:accent3>
        <a:srgbClr val="FFFFFF"/>
      </a:accent3>
      <a:accent4>
        <a:srgbClr val="002A00"/>
      </a:accent4>
      <a:accent5>
        <a:srgbClr val="D0DCBC"/>
      </a:accent5>
      <a:accent6>
        <a:srgbClr val="E7E7B9"/>
      </a:accent6>
      <a:hlink>
        <a:srgbClr val="7EA0BC"/>
      </a:hlink>
      <a:folHlink>
        <a:srgbClr val="BF848A"/>
      </a:folHlink>
    </a:clrScheme>
    <a:fontScheme name="Тема Off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3300"/>
        </a:dk1>
        <a:lt1>
          <a:srgbClr val="FFFFFF"/>
        </a:lt1>
        <a:dk2>
          <a:srgbClr val="3A566E"/>
        </a:dk2>
        <a:lt2>
          <a:srgbClr val="808080"/>
        </a:lt2>
        <a:accent1>
          <a:srgbClr val="A6BF73"/>
        </a:accent1>
        <a:accent2>
          <a:srgbClr val="FFFFCC"/>
        </a:accent2>
        <a:accent3>
          <a:srgbClr val="FFFFFF"/>
        </a:accent3>
        <a:accent4>
          <a:srgbClr val="002A00"/>
        </a:accent4>
        <a:accent5>
          <a:srgbClr val="D0DCBC"/>
        </a:accent5>
        <a:accent6>
          <a:srgbClr val="E7E7B9"/>
        </a:accent6>
        <a:hlink>
          <a:srgbClr val="7EA0BC"/>
        </a:hlink>
        <a:folHlink>
          <a:srgbClr val="BF848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Орбита</Template>
  <TotalTime>367</TotalTime>
  <Words>209</Words>
  <Application>Microsoft Office PowerPoint</Application>
  <PresentationFormat>Экран (4:3)</PresentationFormat>
  <Paragraphs>59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Tahoma</vt:lpstr>
      <vt:lpstr>Arial</vt:lpstr>
      <vt:lpstr>Calibri</vt:lpstr>
      <vt:lpstr>Times New Roman</vt:lpstr>
      <vt:lpstr>Wingdings</vt:lpstr>
      <vt:lpstr>Орбита</vt:lpstr>
      <vt:lpstr>ЛИТЕРАТУРНЫЕ СКАЗКИ В.Ф. Одоевский  «Городок в Табакерке»</vt:lpstr>
      <vt:lpstr>Слайд 2</vt:lpstr>
      <vt:lpstr>Слайд 3</vt:lpstr>
      <vt:lpstr>Слайд 4</vt:lpstr>
      <vt:lpstr>Слайд 5</vt:lpstr>
      <vt:lpstr>Слайд 6</vt:lpstr>
      <vt:lpstr>Прочитайте  с веселой интонацией </vt:lpstr>
      <vt:lpstr>О чем эта присказка?  </vt:lpstr>
      <vt:lpstr>В.Ф. Одоевский  «Городок в табакерке»</vt:lpstr>
      <vt:lpstr>музыкальные шкатулки</vt:lpstr>
      <vt:lpstr>Словарно-лексическая работа</vt:lpstr>
      <vt:lpstr>Словарно-лексическая работа</vt:lpstr>
      <vt:lpstr>Словарно-лексическая работа</vt:lpstr>
      <vt:lpstr>Словарно-лексическая работа</vt:lpstr>
      <vt:lpstr>Работа над  пословицами и поговорками</vt:lpstr>
      <vt:lpstr>Работа над  пословицами и поговорками</vt:lpstr>
      <vt:lpstr>Работа над  пословицами и поговорками</vt:lpstr>
      <vt:lpstr>Работа над  пословицами и поговорками</vt:lpstr>
      <vt:lpstr>Работа над  пословицами и поговорками</vt:lpstr>
      <vt:lpstr>Работа над  пословицами и поговорками</vt:lpstr>
      <vt:lpstr>Работа над  пословицами и поговорками</vt:lpstr>
      <vt:lpstr>Работа над  пословицами и поговорками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Биография Бальмонта</dc:title>
  <dc:creator>Денис</dc:creator>
  <cp:lastModifiedBy>Admin</cp:lastModifiedBy>
  <cp:revision>38</cp:revision>
  <dcterms:created xsi:type="dcterms:W3CDTF">2009-11-02T17:36:00Z</dcterms:created>
  <dcterms:modified xsi:type="dcterms:W3CDTF">2012-05-25T10:35:54Z</dcterms:modified>
</cp:coreProperties>
</file>