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69" r:id="rId3"/>
    <p:sldId id="270" r:id="rId4"/>
    <p:sldId id="271" r:id="rId5"/>
    <p:sldId id="273" r:id="rId6"/>
    <p:sldId id="274" r:id="rId7"/>
    <p:sldId id="277" r:id="rId8"/>
    <p:sldId id="278" r:id="rId9"/>
    <p:sldId id="286" r:id="rId10"/>
    <p:sldId id="289" r:id="rId11"/>
    <p:sldId id="285" r:id="rId12"/>
    <p:sldId id="288" r:id="rId13"/>
    <p:sldId id="290" r:id="rId14"/>
    <p:sldId id="29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95862" autoAdjust="0"/>
  </p:normalViewPr>
  <p:slideViewPr>
    <p:cSldViewPr>
      <p:cViewPr>
        <p:scale>
          <a:sx n="66" d="100"/>
          <a:sy n="66" d="100"/>
        </p:scale>
        <p:origin x="-2922" y="-10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811F62-DA2A-4982-88ED-2808E08DDFCF}" type="datetimeFigureOut">
              <a:rPr lang="ru-RU" smtClean="0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9DBB25-A779-4BEF-8E5B-E9F0E12BF9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A4829F-66B6-4FE2-B599-476C30104C60}" type="datetimeFigureOut">
              <a:rPr lang="ru-RU" smtClean="0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35549-199F-4FDA-82B2-7C90435CBC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FB5CB-876F-4890-A5FF-4AF1A4CEE6C9}" type="datetimeFigureOut">
              <a:rPr lang="ru-RU" smtClean="0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0E055-9A8A-4379-9EC4-E10003B38A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C0A3AE2-6E8D-44EB-A61B-1CD9F21AE0C7}" type="datetimeFigureOut">
              <a:rPr lang="ru-RU" smtClean="0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649C66F-D85A-44C6-BE3B-DB0C1D4F66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006B17-A103-44EA-B12C-3729976D7D1F}" type="datetimeFigureOut">
              <a:rPr lang="ru-RU" smtClean="0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6236C0-4111-4BF9-A982-2B35560693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EB2A6C-6AE9-463F-A163-8CFDBEB24A91}" type="datetimeFigureOut">
              <a:rPr lang="ru-RU" smtClean="0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1D08C-2046-42DB-BE7A-B783C60B5C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47348-1172-4B78-854F-C3CF49A455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0E4893-D84D-4F64-9093-FD1D6A5542AE}" type="datetimeFigureOut">
              <a:rPr lang="ru-RU" smtClean="0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504282-F9D0-46F6-ADFD-5EC51F0F6C06}" type="datetimeFigureOut">
              <a:rPr lang="ru-RU" smtClean="0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9A714-87EB-4C12-878A-F789631606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C1F599-845A-427E-8062-507D0DFDEDAC}" type="datetimeFigureOut">
              <a:rPr lang="ru-RU" smtClean="0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7C187-1794-4F71-89D2-CCB69F9DF0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5F6A14E-07EB-415B-BA93-DD353DF3B015}" type="datetimeFigureOut">
              <a:rPr lang="ru-RU" smtClean="0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79E2318-B339-4E0D-9648-5000EAAFEA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1031AA-CD57-4652-ADE9-5D64A9943D0D}" type="datetimeFigureOut">
              <a:rPr lang="ru-RU" smtClean="0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8F8747-FCCC-4475-9E3B-0E32538AF6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301408-8E4E-45D4-A81D-C4D6A97C006B}" type="datetimeFigureOut">
              <a:rPr lang="ru-RU" smtClean="0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9ED7F5-732D-4420-82E1-5E385E6E66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1928813" y="107156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Arial" charset="0"/>
              </a:rPr>
              <a:t>МДОУ </a:t>
            </a:r>
            <a:r>
              <a:rPr lang="ru-RU" b="1" dirty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Arial" charset="0"/>
              </a:rPr>
              <a:t>№ </a:t>
            </a:r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Arial" charset="0"/>
              </a:rPr>
              <a:t>56</a:t>
            </a:r>
            <a:endParaRPr lang="ru-RU" dirty="0">
              <a:solidFill>
                <a:srgbClr val="FFFF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1357313" y="1428750"/>
            <a:ext cx="63579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dirty="0">
                <a:solidFill>
                  <a:srgbClr val="FFFF00"/>
                </a:solidFill>
                <a:latin typeface="Arial Black" pitchFamily="34" charset="0"/>
              </a:rPr>
              <a:t>Проект</a:t>
            </a:r>
          </a:p>
          <a:p>
            <a:pPr algn="ctr"/>
            <a:r>
              <a:rPr lang="ru-RU" sz="4000" dirty="0">
                <a:solidFill>
                  <a:srgbClr val="FFFF00"/>
                </a:solidFill>
                <a:latin typeface="Arial Black" pitchFamily="34" charset="0"/>
              </a:rPr>
              <a:t>«Малые зимние Олимпийские игры»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2428860" y="3571874"/>
            <a:ext cx="57150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FFFF00"/>
                </a:solidFill>
                <a:cs typeface="Arial" charset="0"/>
              </a:rPr>
              <a:t>Составители:</a:t>
            </a:r>
          </a:p>
          <a:p>
            <a:pPr algn="r"/>
            <a:r>
              <a:rPr lang="ru-RU" sz="1400" b="1" dirty="0" err="1" smtClean="0">
                <a:solidFill>
                  <a:srgbClr val="FFFF00"/>
                </a:solidFill>
                <a:cs typeface="Arial" charset="0"/>
              </a:rPr>
              <a:t>Павшик</a:t>
            </a:r>
            <a:r>
              <a:rPr lang="ru-RU" sz="1400" b="1" dirty="0" smtClean="0">
                <a:solidFill>
                  <a:srgbClr val="FFFF00"/>
                </a:solidFill>
                <a:cs typeface="Arial" charset="0"/>
              </a:rPr>
              <a:t> О.В. </a:t>
            </a:r>
          </a:p>
          <a:p>
            <a:pPr algn="r"/>
            <a:r>
              <a:rPr lang="ru-RU" sz="1400" b="1" dirty="0" smtClean="0">
                <a:solidFill>
                  <a:srgbClr val="FFFF00"/>
                </a:solidFill>
                <a:cs typeface="Arial" charset="0"/>
              </a:rPr>
              <a:t>Инструктор по физической культуре,</a:t>
            </a:r>
          </a:p>
          <a:p>
            <a:pPr algn="r"/>
            <a:r>
              <a:rPr lang="ru-RU" sz="1400" b="1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ru-RU" sz="1400" b="1" dirty="0" err="1" smtClean="0">
                <a:solidFill>
                  <a:srgbClr val="FFFF00"/>
                </a:solidFill>
                <a:cs typeface="Arial" charset="0"/>
              </a:rPr>
              <a:t>Огурцова</a:t>
            </a:r>
            <a:r>
              <a:rPr lang="ru-RU" sz="1400" b="1" dirty="0" smtClean="0">
                <a:solidFill>
                  <a:srgbClr val="FFFF00"/>
                </a:solidFill>
                <a:cs typeface="Arial" charset="0"/>
              </a:rPr>
              <a:t> Ю.С. воспитатель</a:t>
            </a:r>
            <a:endParaRPr lang="ru-RU" sz="14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3821928" y="5500688"/>
            <a:ext cx="22199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Г.о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r>
              <a:rPr lang="ru-RU" dirty="0" smtClean="0">
                <a:solidFill>
                  <a:srgbClr val="FFFF00"/>
                </a:solidFill>
              </a:rPr>
              <a:t> Электросталь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Февраль </a:t>
            </a:r>
            <a:r>
              <a:rPr lang="ru-RU" dirty="0" smtClean="0">
                <a:solidFill>
                  <a:srgbClr val="FFFF00"/>
                </a:solidFill>
              </a:rPr>
              <a:t>2014г</a:t>
            </a:r>
            <a:r>
              <a:rPr lang="ru-RU" dirty="0" smtClean="0">
                <a:solidFill>
                  <a:srgbClr val="FFFF00"/>
                </a:solidFill>
              </a:rPr>
              <a:t>. 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78581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Олимпийцы готовятся к старту лыжных гонок</a:t>
            </a:r>
            <a:endParaRPr lang="ru-RU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 descr="L:\ЮЛЯ\ФОТКИ\Зимняя Олимпиада 2013\DSCN0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4688664" cy="4230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78581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Санный спорт</a:t>
            </a:r>
            <a:endParaRPr lang="ru-RU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L:\ЮЛЯ\ФОТКИ\Зимняя Олимпиада 2013\DSCN0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16832"/>
            <a:ext cx="4760911" cy="3570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78581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Бобслей</a:t>
            </a:r>
            <a:endParaRPr lang="ru-RU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L:\ЮЛЯ\ФОТКИ\Зимняя Олимпиада 2013\DSCN0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72816"/>
            <a:ext cx="4760911" cy="3570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L:\ЮЛЯ\ФОТКИ\Зимняя Олимпиада 2013\DSCN03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4903787" cy="367764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78581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Хоккей</a:t>
            </a:r>
            <a:endParaRPr lang="ru-RU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:\ЮЛЯ\ФОТКИ\Зимняя Олимпиада 2013\DSCN0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72816"/>
            <a:ext cx="5191460" cy="38933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78581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Победила Дружба</a:t>
            </a:r>
            <a:endParaRPr lang="ru-RU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57158" y="428605"/>
            <a:ext cx="8501122" cy="635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000" b="1" u="sng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Проблема:</a:t>
            </a:r>
            <a:endParaRPr lang="ru-RU" sz="900" dirty="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u="sng" dirty="0">
                <a:ea typeface="Calibri" pitchFamily="34" charset="0"/>
                <a:cs typeface="Times New Roman" pitchFamily="18" charset="0"/>
              </a:rPr>
              <a:t>* Что такое Олимпиада? История возникновения Олимпийских игр?</a:t>
            </a:r>
            <a:br>
              <a:rPr lang="ru-RU" u="sng" dirty="0">
                <a:ea typeface="Calibri" pitchFamily="34" charset="0"/>
                <a:cs typeface="Times New Roman" pitchFamily="18" charset="0"/>
              </a:rPr>
            </a:br>
            <a:r>
              <a:rPr lang="ru-RU" u="sng" dirty="0">
                <a:ea typeface="Calibri" pitchFamily="34" charset="0"/>
                <a:cs typeface="Times New Roman" pitchFamily="18" charset="0"/>
              </a:rPr>
              <a:t>* Что значит малые зимние Олимпийские игры?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u="sng" dirty="0">
                <a:ea typeface="Calibri" pitchFamily="34" charset="0"/>
                <a:cs typeface="Times New Roman" pitchFamily="18" charset="0"/>
              </a:rPr>
              <a:t>* Что нужно делать, чтобы стать Олимпийцем?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 i="1" dirty="0" smtClean="0">
                <a:ea typeface="Calibri" pitchFamily="34" charset="0"/>
                <a:cs typeface="Times New Roman" pitchFamily="18" charset="0"/>
              </a:rPr>
              <a:t>Недостаточная информированность </a:t>
            </a:r>
            <a:r>
              <a:rPr lang="ru-RU" b="1" i="1" dirty="0">
                <a:ea typeface="Calibri" pitchFamily="34" charset="0"/>
                <a:cs typeface="Times New Roman" pitchFamily="18" charset="0"/>
              </a:rPr>
              <a:t>детей об олимпийских     играх и их возникновении, о зимних видах спорта.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u="sng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Актуальность проблемы:</a:t>
            </a:r>
            <a:endParaRPr lang="ru-RU" sz="900" dirty="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i="1" dirty="0">
                <a:ea typeface="Calibri" pitchFamily="34" charset="0"/>
                <a:cs typeface="Times New Roman" pitchFamily="18" charset="0"/>
              </a:rPr>
              <a:t>Проблема ухудшения здоровья подрастающего поколения  приобретает все большую актуальность.</a:t>
            </a:r>
            <a:br>
              <a:rPr lang="ru-RU" i="1" dirty="0">
                <a:ea typeface="Calibri" pitchFamily="34" charset="0"/>
                <a:cs typeface="Times New Roman" pitchFamily="18" charset="0"/>
              </a:rPr>
            </a:br>
            <a:r>
              <a:rPr lang="ru-RU" i="1" dirty="0">
                <a:ea typeface="Calibri" pitchFamily="34" charset="0"/>
                <a:cs typeface="Times New Roman" pitchFamily="18" charset="0"/>
              </a:rPr>
              <a:t> В  настоящее время в России  ежегодно общий уровень отклонения в состоянии здоровья детей  возрастает на 6,7 %.  Из-за образа современной жизни у  большинства взрослых слабый мотивационный аспект двигательной активности и  низкий уровень представлений о здоровом образе жизни, </a:t>
            </a:r>
            <a:br>
              <a:rPr lang="ru-RU" i="1" dirty="0">
                <a:ea typeface="Calibri" pitchFamily="34" charset="0"/>
                <a:cs typeface="Times New Roman" pitchFamily="18" charset="0"/>
              </a:rPr>
            </a:br>
            <a:r>
              <a:rPr lang="ru-RU" i="1" dirty="0">
                <a:ea typeface="Calibri" pitchFamily="34" charset="0"/>
                <a:cs typeface="Times New Roman" pitchFamily="18" charset="0"/>
              </a:rPr>
              <a:t>о спорте и олимпийском движении, о зимних видах спорта.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b="1" u="sng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Цель проекта:</a:t>
            </a:r>
            <a:endParaRPr lang="ru-RU" sz="900" dirty="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i="1" dirty="0">
                <a:ea typeface="Calibri" pitchFamily="34" charset="0"/>
                <a:cs typeface="Times New Roman" pitchFamily="18" charset="0"/>
              </a:rPr>
              <a:t>Формирование социальной и личностной мотивации детей старшего дошкольного возраста на сохранение и укрепление своего здоровья и воспитания социально значимых личностных качеств посредством знакомства с зимними Олимпийскими играми</a:t>
            </a:r>
            <a:r>
              <a:rPr lang="ru-RU" sz="1600" i="1" dirty="0">
                <a:ea typeface="Calibri" pitchFamily="34" charset="0"/>
                <a:cs typeface="Times New Roman" pitchFamily="18" charset="0"/>
              </a:rPr>
              <a:t>.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>
                <a:ea typeface="Calibri" pitchFamily="34" charset="0"/>
                <a:cs typeface="Times New Roman" pitchFamily="18" charset="0"/>
              </a:rPr>
            </a:br>
            <a:r>
              <a:rPr lang="ru-RU" sz="1400" dirty="0"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>
                <a:ea typeface="Calibri" pitchFamily="34" charset="0"/>
                <a:cs typeface="Times New Roman" pitchFamily="18" charset="0"/>
              </a:rPr>
            </a:b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2857500" y="1500188"/>
            <a:ext cx="3857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428596" y="357167"/>
            <a:ext cx="821537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000" b="1" u="sng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Задачи проекта:</a:t>
            </a:r>
            <a:endParaRPr lang="ru-RU" sz="900" dirty="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 i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400" b="1" i="1" u="sng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u="sng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ДЛЯ ДЕТЕЙ: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dirty="0">
                <a:ea typeface="Calibri" pitchFamily="34" charset="0"/>
                <a:cs typeface="Times New Roman" pitchFamily="18" charset="0"/>
              </a:rPr>
              <a:t>1. Формировать у детей представления об Олимпийских играх, как мирном соревновании с целью физического и социально-нравственного совершенствования людей.</a:t>
            </a:r>
          </a:p>
          <a:p>
            <a:pPr eaLnBrk="0" hangingPunct="0"/>
            <a:r>
              <a:rPr lang="ru-RU" dirty="0">
                <a:ea typeface="Calibri" pitchFamily="34" charset="0"/>
                <a:cs typeface="Times New Roman" pitchFamily="18" charset="0"/>
              </a:rPr>
              <a:t> 2. Развивать у детей интерес к занятиям физической культурой и спортом, умения и навыки сотрудничества через нравственный и эстетический опыт Олимпиад.</a:t>
            </a:r>
            <a:br>
              <a:rPr lang="ru-RU" dirty="0">
                <a:ea typeface="Calibri" pitchFamily="34" charset="0"/>
                <a:cs typeface="Times New Roman" pitchFamily="18" charset="0"/>
              </a:rPr>
            </a:br>
            <a:r>
              <a:rPr lang="ru-RU" dirty="0">
                <a:ea typeface="Calibri" pitchFamily="34" charset="0"/>
                <a:cs typeface="Times New Roman" pitchFamily="18" charset="0"/>
              </a:rPr>
              <a:t>3. Развивать у детей стремление к  укреплению и сохранению своего собственного   здоровья посредством занятий физической культурой.</a:t>
            </a:r>
          </a:p>
          <a:p>
            <a:pPr eaLnBrk="0" hangingPunct="0"/>
            <a:r>
              <a:rPr lang="ru-RU" dirty="0">
                <a:ea typeface="Calibri" pitchFamily="34" charset="0"/>
                <a:cs typeface="Times New Roman" pitchFamily="18" charset="0"/>
              </a:rPr>
              <a:t>4. Оздоровительные: развивать силу, ловкость, быстроту, меткость, умение применять накопленные знания  и умения в практической деятельности.</a:t>
            </a:r>
            <a:br>
              <a:rPr lang="ru-RU" dirty="0">
                <a:ea typeface="Calibri" pitchFamily="34" charset="0"/>
                <a:cs typeface="Times New Roman" pitchFamily="18" charset="0"/>
              </a:rPr>
            </a:br>
            <a:r>
              <a:rPr lang="ru-RU" dirty="0">
                <a:ea typeface="Calibri" pitchFamily="34" charset="0"/>
                <a:cs typeface="Times New Roman" pitchFamily="18" charset="0"/>
              </a:rPr>
              <a:t>5. Воспитывать у детей  целеустремленность, организованность, инициативность, трудолюбие, взаимовыручку,  смелость и отвагу.</a:t>
            </a:r>
          </a:p>
          <a:p>
            <a:pPr eaLnBrk="0" hangingPunct="0"/>
            <a:r>
              <a:rPr lang="ru-RU" b="1" i="1" dirty="0">
                <a:ea typeface="Calibri" pitchFamily="34" charset="0"/>
                <a:cs typeface="Times New Roman" pitchFamily="18" charset="0"/>
              </a:rPr>
              <a:t>    </a:t>
            </a:r>
            <a:r>
              <a:rPr lang="ru-RU" b="1" i="1" u="sng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ДЛЯ ПЕДАГОГОВ: </a:t>
            </a:r>
            <a: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dirty="0">
                <a:ea typeface="Calibri" pitchFamily="34" charset="0"/>
                <a:cs typeface="Times New Roman" pitchFamily="18" charset="0"/>
              </a:rPr>
              <a:t> 1. Создать информационную  базу.</a:t>
            </a:r>
          </a:p>
          <a:p>
            <a:pPr eaLnBrk="0" hangingPunct="0"/>
            <a:r>
              <a:rPr lang="ru-RU" dirty="0">
                <a:ea typeface="Calibri" pitchFamily="34" charset="0"/>
                <a:cs typeface="Times New Roman" pitchFamily="18" charset="0"/>
              </a:rPr>
              <a:t> 2. Создать условия для  благополучного и комфортного  состояния детей на спортивных мероприятиях.</a:t>
            </a:r>
          </a:p>
          <a:p>
            <a:pPr eaLnBrk="0" hangingPunct="0"/>
            <a:r>
              <a:rPr lang="ru-RU" b="1" i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</a:t>
            </a:r>
            <a:r>
              <a:rPr lang="ru-RU" b="1" i="1" u="sng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ДЛЯ РОДИТЕЛЕЙ: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i="1" dirty="0">
                <a:ea typeface="Calibri" pitchFamily="34" charset="0"/>
                <a:cs typeface="Times New Roman" pitchFamily="18" charset="0"/>
              </a:rPr>
              <a:t>    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Развивать творческие и физические способности  в спортивной  деятельности. Приобщать к здоровому образу жизни.</a:t>
            </a:r>
          </a:p>
          <a:p>
            <a:pPr eaLnBrk="0" hangingPunct="0"/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071562" y="571481"/>
            <a:ext cx="71437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b="1" u="sng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Первый </a:t>
            </a:r>
            <a:r>
              <a:rPr lang="ru-RU" b="1" u="sng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этап</a:t>
            </a:r>
          </a:p>
          <a:p>
            <a:pPr eaLnBrk="0" hangingPunct="0"/>
            <a:r>
              <a:rPr lang="ru-RU" b="1" u="sng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 dirty="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ru-RU" dirty="0">
                <a:latin typeface="Arial" pitchFamily="34" charset="0"/>
                <a:ea typeface="Calibri" pitchFamily="34" charset="0"/>
                <a:cs typeface="Arial" pitchFamily="34" charset="0"/>
              </a:rPr>
              <a:t>Постановка проблемы, определение цели и задач исследовательской деятельности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eaLnBrk="0" hangingPunct="0"/>
            <a:endParaRPr lang="ru-RU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Организовать </a:t>
            </a:r>
            <a:r>
              <a:rPr lang="ru-RU" dirty="0">
                <a:latin typeface="Arial" pitchFamily="34" charset="0"/>
                <a:ea typeface="Calibri" pitchFamily="34" charset="0"/>
                <a:cs typeface="Arial" pitchFamily="34" charset="0"/>
              </a:rPr>
              <a:t>пространство, скорректировать деятельность воспитателей, специалистов и сотрудников детского сада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eaLnBrk="0" hangingPunct="0"/>
            <a:endParaRPr lang="ru-RU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ru-RU" dirty="0">
                <a:latin typeface="Arial" pitchFamily="34" charset="0"/>
                <a:ea typeface="Calibri" pitchFamily="34" charset="0"/>
                <a:cs typeface="Arial" pitchFamily="34" charset="0"/>
              </a:rPr>
              <a:t>Разработать сценарий спортивного праздника «Малые зимние Олимпийские игры»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785786" y="1000108"/>
            <a:ext cx="7858179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b="1" i="1" u="sng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Продуктивная деятельность для </a:t>
            </a:r>
            <a:r>
              <a:rPr lang="ru-RU" b="1" i="1" u="sng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детей: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dirty="0">
                <a:ea typeface="Calibri" pitchFamily="34" charset="0"/>
                <a:cs typeface="Times New Roman" pitchFamily="18" charset="0"/>
              </a:rPr>
              <a:t>Фотоальбом  «Мы спортсмены».</a:t>
            </a:r>
          </a:p>
          <a:p>
            <a:pPr eaLnBrk="0" hangingPunct="0">
              <a:buFontTx/>
              <a:buChar char="•"/>
            </a:pPr>
            <a:r>
              <a:rPr lang="ru-RU" dirty="0" err="1">
                <a:ea typeface="Calibri" pitchFamily="34" charset="0"/>
                <a:cs typeface="Times New Roman" pitchFamily="18" charset="0"/>
              </a:rPr>
              <a:t>Д\и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« Спортивное оборудование», «Виды спорта».</a:t>
            </a:r>
          </a:p>
          <a:p>
            <a:pPr eaLnBrk="0" hangingPunct="0">
              <a:buFontTx/>
              <a:buChar char="•"/>
            </a:pPr>
            <a:r>
              <a:rPr lang="ru-RU" dirty="0">
                <a:ea typeface="Calibri" pitchFamily="34" charset="0"/>
                <a:cs typeface="Times New Roman" pitchFamily="18" charset="0"/>
              </a:rPr>
              <a:t>Выставка работ «Талисман Олимпиады».</a:t>
            </a:r>
          </a:p>
          <a:p>
            <a:pPr eaLnBrk="0" hangingPunct="0">
              <a:buFontTx/>
              <a:buChar char="•"/>
            </a:pPr>
            <a:r>
              <a:rPr lang="ru-RU" dirty="0">
                <a:ea typeface="Calibri" pitchFamily="34" charset="0"/>
                <a:cs typeface="Times New Roman" pitchFamily="18" charset="0"/>
              </a:rPr>
              <a:t>Спортивный праздник «Малые зимние Олимпийские  игры».</a:t>
            </a:r>
          </a:p>
          <a:p>
            <a:pPr eaLnBrk="0" hangingPunct="0"/>
            <a:r>
              <a:rPr lang="ru-RU" b="1" i="1" u="sng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Продуктивная деятельность </a:t>
            </a:r>
            <a:r>
              <a:rPr lang="ru-RU" b="1" i="1" u="sng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для педагогов: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dirty="0">
                <a:ea typeface="Calibri" pitchFamily="34" charset="0"/>
                <a:cs typeface="Times New Roman" pitchFamily="18" charset="0"/>
              </a:rPr>
              <a:t>Конспекты по теме проекта.</a:t>
            </a:r>
          </a:p>
          <a:p>
            <a:pPr eaLnBrk="0" hangingPunct="0">
              <a:buFontTx/>
              <a:buChar char="•"/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Подбор литературы 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по теме проекта.</a:t>
            </a:r>
          </a:p>
          <a:p>
            <a:pPr eaLnBrk="0" hangingPunct="0">
              <a:buFontTx/>
              <a:buChar char="•"/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Презентация 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проекта.</a:t>
            </a:r>
          </a:p>
          <a:p>
            <a:pPr eaLnBrk="0" hangingPunct="0">
              <a:buFontTx/>
              <a:buChar char="•"/>
            </a:pPr>
            <a:r>
              <a:rPr lang="ru-RU" dirty="0">
                <a:ea typeface="Calibri" pitchFamily="34" charset="0"/>
                <a:cs typeface="Times New Roman" pitchFamily="18" charset="0"/>
              </a:rPr>
              <a:t>Планирование по данной теме.</a:t>
            </a:r>
          </a:p>
          <a:p>
            <a:pPr eaLnBrk="0" hangingPunct="0">
              <a:buFontTx/>
              <a:buChar char="•"/>
            </a:pPr>
            <a:r>
              <a:rPr lang="ru-RU" dirty="0">
                <a:ea typeface="Calibri" pitchFamily="34" charset="0"/>
                <a:cs typeface="Times New Roman" pitchFamily="18" charset="0"/>
              </a:rPr>
              <a:t>Подготовка эмблем, названий команд, девиза и стихов -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кричалок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 для 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болельщиков вместе с детьми.</a:t>
            </a:r>
          </a:p>
          <a:p>
            <a:pPr eaLnBrk="0" hangingPunct="0">
              <a:buFontTx/>
              <a:buChar char="•"/>
            </a:pPr>
            <a:r>
              <a:rPr lang="ru-RU" dirty="0">
                <a:ea typeface="Calibri" pitchFamily="34" charset="0"/>
                <a:cs typeface="Times New Roman" pitchFamily="18" charset="0"/>
              </a:rPr>
              <a:t>Оформление физкультурного уголка в группе.</a:t>
            </a:r>
          </a:p>
          <a:p>
            <a:pPr eaLnBrk="0" hangingPunct="0"/>
            <a:r>
              <a:rPr lang="ru-RU" b="1" i="1" u="sng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Продуктивная деятельность </a:t>
            </a:r>
            <a:r>
              <a:rPr lang="ru-RU" b="1" i="1" u="sng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для родителей: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dirty="0">
                <a:ea typeface="Calibri" pitchFamily="34" charset="0"/>
                <a:cs typeface="Times New Roman" pitchFamily="18" charset="0"/>
              </a:rPr>
              <a:t>Презентация проекта на собрании.</a:t>
            </a:r>
          </a:p>
          <a:p>
            <a:pPr eaLnBrk="0" hangingPunct="0">
              <a:buFontTx/>
              <a:buChar char="•"/>
            </a:pPr>
            <a:r>
              <a:rPr lang="ru-RU" dirty="0">
                <a:ea typeface="Calibri" pitchFamily="34" charset="0"/>
                <a:cs typeface="Times New Roman" pitchFamily="18" charset="0"/>
              </a:rPr>
              <a:t>Консультации «Роль семьи в физическом воспитании ребёнка», «Пропаганда здорового образа жизни в семье».</a:t>
            </a:r>
          </a:p>
          <a:p>
            <a:pPr eaLnBrk="0" hangingPunct="0">
              <a:buFontTx/>
              <a:buChar char="•"/>
            </a:pPr>
            <a:r>
              <a:rPr lang="ru-RU" dirty="0">
                <a:ea typeface="Calibri" pitchFamily="34" charset="0"/>
                <a:cs typeface="Times New Roman" pitchFamily="18" charset="0"/>
              </a:rPr>
              <a:t>Совместное творчество с детьми.</a:t>
            </a:r>
          </a:p>
          <a:p>
            <a:pPr eaLnBrk="0" hangingPunct="0">
              <a:buFontTx/>
              <a:buChar char="•"/>
            </a:pPr>
            <a:r>
              <a:rPr lang="ru-RU" dirty="0">
                <a:ea typeface="Calibri" pitchFamily="34" charset="0"/>
                <a:cs typeface="Times New Roman" pitchFamily="18" charset="0"/>
              </a:rPr>
              <a:t> изготовление атрибутов к празднику.</a:t>
            </a:r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1285852" y="428604"/>
            <a:ext cx="714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u="sng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Второй этап</a:t>
            </a:r>
            <a:r>
              <a:rPr lang="ru-RU" b="1" u="sng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. </a:t>
            </a:r>
            <a:endParaRPr lang="ru-RU" dirty="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b="1" i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Организация деятельности </a:t>
            </a:r>
            <a:r>
              <a:rPr lang="ru-RU" b="1" i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в </a:t>
            </a:r>
            <a:r>
              <a:rPr lang="ru-RU" b="1" i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рамках проекта.</a:t>
            </a:r>
            <a:endParaRPr lang="ru-RU" dirty="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357158" y="428604"/>
            <a:ext cx="8286807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ru-RU" b="1" u="sng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Третий этап</a:t>
            </a:r>
            <a:r>
              <a:rPr lang="ru-RU" b="1" u="sng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:</a:t>
            </a:r>
            <a:endParaRPr lang="ru-RU" dirty="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b="1" dirty="0">
                <a:ea typeface="Calibri" pitchFamily="34" charset="0"/>
                <a:cs typeface="Times New Roman" pitchFamily="18" charset="0"/>
              </a:rPr>
              <a:t>Презентация материалов 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проект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а</a:t>
            </a:r>
          </a:p>
          <a:p>
            <a:pPr eaLnBrk="0" hangingPunct="0">
              <a:tabLst>
                <a:tab pos="457200" algn="l"/>
              </a:tabLst>
            </a:pP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dirty="0">
                <a:ea typeface="Calibri" pitchFamily="34" charset="0"/>
                <a:cs typeface="Times New Roman" pitchFamily="18" charset="0"/>
              </a:rPr>
              <a:t>1.Выставка рисунков детей на тему «Талисман Олимпиады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»;</a:t>
            </a:r>
          </a:p>
          <a:p>
            <a:pPr eaLnBrk="0" hangingPunct="0">
              <a:tabLst>
                <a:tab pos="457200" algn="l"/>
              </a:tabLst>
            </a:pP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dirty="0">
                <a:ea typeface="Calibri" pitchFamily="34" charset="0"/>
                <a:cs typeface="Times New Roman" pitchFamily="18" charset="0"/>
              </a:rPr>
              <a:t>2.Сборник стихов, загадок о разных видах спорта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(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при участии родителей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);</a:t>
            </a:r>
          </a:p>
          <a:p>
            <a:pPr eaLnBrk="0" hangingPunct="0">
              <a:tabLst>
                <a:tab pos="457200" algn="l"/>
              </a:tabLst>
            </a:pP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dirty="0">
                <a:ea typeface="Calibri" pitchFamily="34" charset="0"/>
                <a:cs typeface="Times New Roman" pitchFamily="18" charset="0"/>
              </a:rPr>
              <a:t>4. Изготовление фотоальбома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;</a:t>
            </a:r>
          </a:p>
          <a:p>
            <a:pPr eaLnBrk="0" hangingPunct="0">
              <a:tabLst>
                <a:tab pos="457200" algn="l"/>
              </a:tabLst>
            </a:pP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dirty="0">
                <a:ea typeface="Calibri" pitchFamily="34" charset="0"/>
                <a:cs typeface="Times New Roman" pitchFamily="18" charset="0"/>
              </a:rPr>
              <a:t>5. Презентация проекта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.</a:t>
            </a:r>
          </a:p>
          <a:p>
            <a:pPr eaLnBrk="0" hangingPunct="0">
              <a:tabLst>
                <a:tab pos="457200" algn="l"/>
              </a:tabLst>
            </a:pP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dirty="0">
                <a:ea typeface="Calibri" pitchFamily="34" charset="0"/>
                <a:cs typeface="Times New Roman" pitchFamily="18" charset="0"/>
              </a:rPr>
              <a:t>6. Спортивный праздник «Малые зимние Олимпийские игры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».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.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642918"/>
            <a:ext cx="7643866" cy="5116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ru-RU" sz="2800" b="1" u="sng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Четвёртый этап:</a:t>
            </a:r>
            <a:endParaRPr lang="ru-RU" sz="1050" dirty="0" smtClean="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b="1" u="sng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Ожидаемые результаты проекта</a:t>
            </a:r>
            <a:r>
              <a:rPr lang="ru-RU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:</a:t>
            </a:r>
            <a:endParaRPr lang="ru-RU" sz="1050" dirty="0" smtClean="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Для детей:</a:t>
            </a:r>
            <a:endParaRPr lang="ru-RU" sz="1050" dirty="0" smtClean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Сформированность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 знаний  детей об истории Олимпийских игр, зимних видах спорта.</a:t>
            </a:r>
            <a:endParaRPr lang="ru-RU" sz="1050" dirty="0" smtClean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Пополнение словарного запаса детей спортивной терминологией;</a:t>
            </a:r>
            <a:endParaRPr lang="ru-RU" sz="1050" dirty="0" smtClean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b="1" dirty="0" smtClean="0">
                <a:ea typeface="Calibri" pitchFamily="34" charset="0"/>
                <a:cs typeface="Times New Roman" pitchFamily="18" charset="0"/>
              </a:rPr>
              <a:t>   </a:t>
            </a:r>
            <a:endParaRPr lang="ru-RU" sz="1050" dirty="0" smtClean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Для педагогов:</a:t>
            </a:r>
            <a:endParaRPr lang="ru-RU" sz="1050" dirty="0" smtClean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Сформированность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 осознанного отношения к своему собственному здоровью;</a:t>
            </a:r>
            <a:endParaRPr lang="ru-RU" sz="1050" dirty="0" smtClean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Пополнение знаний  об истории Олимпийских игр и зимних видах спорта.</a:t>
            </a:r>
            <a:endParaRPr lang="ru-RU" sz="1050" dirty="0" smtClean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Накопление наглядного материала, стихов и загадок о зимних видах спорта и Олимпиаде.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1050" dirty="0" smtClean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Для родителей:</a:t>
            </a:r>
            <a:endParaRPr lang="ru-RU" sz="1050" dirty="0" smtClean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 Информированность  об истории Олимпийских игр;</a:t>
            </a:r>
            <a:endParaRPr lang="ru-RU" sz="1050" dirty="0" smtClean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Проявление интереса к занятиям физкультурой и спортом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92869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Олимпийцы горячо приветствуют Снеговика - символ детских Малых Олимпийских игр</a:t>
            </a:r>
            <a:endParaRPr lang="ru-RU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L:\ЮЛЯ\ФОТКИ\Зимняя Олимпиада 2013\DSCN0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143504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50006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Эстафета передачи олимпийского огня</a:t>
            </a:r>
            <a:endParaRPr lang="ru-RU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L:\ЮЛЯ\ФОТКИ\Зимняя Олимпиада 2013\DSCN0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44824"/>
            <a:ext cx="4714876" cy="3536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377</TotalTime>
  <Words>372</Words>
  <Application>Microsoft Office PowerPoint</Application>
  <PresentationFormat>Экран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Лёха</cp:lastModifiedBy>
  <cp:revision>80</cp:revision>
  <dcterms:created xsi:type="dcterms:W3CDTF">2010-11-11T14:55:56Z</dcterms:created>
  <dcterms:modified xsi:type="dcterms:W3CDTF">2014-04-14T15:46:58Z</dcterms:modified>
</cp:coreProperties>
</file>