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8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5" r:id="rId10"/>
    <p:sldId id="266" r:id="rId11"/>
    <p:sldId id="267" r:id="rId12"/>
    <p:sldId id="268" r:id="rId13"/>
    <p:sldId id="264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1"/>
          <p:cNvSpPr>
            <a:spLocks noChangeArrowheads="1"/>
          </p:cNvSpPr>
          <p:nvPr/>
        </p:nvSpPr>
        <p:spPr bwMode="auto">
          <a:xfrm>
            <a:off x="0" y="285728"/>
            <a:ext cx="8001024" cy="126188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Консультация для воспитателей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b="1" dirty="0" smtClean="0">
              <a:solidFill>
                <a:srgbClr val="444444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857364"/>
            <a:ext cx="8429684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8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«Формы организации  двигательной активности детей»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Рисунок 3" descr="body_builder_-_eagl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4071942"/>
            <a:ext cx="2619376" cy="2426932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8215338" cy="11734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i="1" cap="none" dirty="0">
                <a:ln w="17780" cmpd="sng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Формы организации </a:t>
            </a:r>
            <a:r>
              <a:rPr sz="4000" i="1" cap="none" dirty="0" smtClean="0">
                <a:ln w="17780" cmpd="sng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sz="4000" i="1" cap="none" dirty="0" smtClean="0">
                <a:ln w="17780" cmpd="sng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4000" i="1" cap="none" dirty="0" smtClean="0">
                <a:ln w="17780" cmpd="sng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утренней </a:t>
            </a:r>
            <a:r>
              <a:rPr lang="ru-RU" sz="4000" i="1" cap="none" dirty="0">
                <a:ln w="17780" cmpd="sng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гимнастики</a:t>
            </a:r>
            <a:r>
              <a:rPr lang="ru-RU" cap="none" dirty="0">
                <a:ln w="17780" cmpd="sng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cap="none" dirty="0">
                <a:ln w="17780" cmpd="sng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endParaRPr lang="ru-RU" cap="none" dirty="0">
              <a:ln w="17780" cmpd="sng">
                <a:solidFill>
                  <a:schemeClr val="bg2">
                    <a:lumMod val="5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14282" y="1357298"/>
            <a:ext cx="7929618" cy="4371752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 smtClean="0"/>
              <a:t>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Традиционный комплекс утренней гимнастики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Утренняя гимнастика в игровой форме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С использованием полосы препятствий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С включением оздоровительных пробежек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С использованием простейших тренажеров.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5" name="Рисунок 4" descr="morninggym4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4929198"/>
            <a:ext cx="2950471" cy="1928802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0298" y="285728"/>
            <a:ext cx="5929354" cy="1466840"/>
          </a:xfrm>
        </p:spPr>
        <p:txBody>
          <a:bodyPr/>
          <a:lstStyle/>
          <a:p>
            <a:pPr algn="ctr"/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400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sz="4000" cap="none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6050" y="1857364"/>
            <a:ext cx="6215106" cy="4429156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800" i="1" dirty="0" smtClean="0"/>
              <a:t>Варианты гимнастики после дневного сна</a:t>
            </a:r>
            <a:endParaRPr lang="ru-RU" sz="800" dirty="0" smtClean="0"/>
          </a:p>
          <a:p>
            <a:pPr algn="l"/>
            <a:r>
              <a:rPr lang="ru-RU" sz="12800" i="1" dirty="0" smtClean="0">
                <a:cs typeface="Arial" pitchFamily="34" charset="0"/>
              </a:rPr>
              <a:t>Варианты гимнастики после дневного сна</a:t>
            </a:r>
            <a:endParaRPr lang="en-US" sz="12800" i="1" dirty="0" smtClean="0">
              <a:solidFill>
                <a:schemeClr val="bg1"/>
              </a:solidFill>
              <a:cs typeface="Arial" pitchFamily="34" charset="0"/>
            </a:endParaRPr>
          </a:p>
          <a:p>
            <a:pPr algn="l"/>
            <a:r>
              <a:rPr lang="en-US" sz="12800" i="1" dirty="0" smtClean="0">
                <a:solidFill>
                  <a:schemeClr val="bg1"/>
                </a:solidFill>
              </a:rPr>
              <a:t>- </a:t>
            </a:r>
            <a:r>
              <a:rPr lang="ru-RU" sz="12800" i="1" dirty="0" smtClean="0">
                <a:solidFill>
                  <a:schemeClr val="bg1"/>
                </a:solidFill>
              </a:rPr>
              <a:t>разминка в постели и </a:t>
            </a:r>
            <a:r>
              <a:rPr lang="ru-RU" sz="12800" i="1" dirty="0" err="1" smtClean="0">
                <a:solidFill>
                  <a:schemeClr val="bg1"/>
                </a:solidFill>
              </a:rPr>
              <a:t>самомассаж</a:t>
            </a:r>
            <a:r>
              <a:rPr lang="ru-RU" sz="12800" i="1" dirty="0" smtClean="0">
                <a:solidFill>
                  <a:schemeClr val="bg1"/>
                </a:solidFill>
              </a:rPr>
              <a:t>;</a:t>
            </a:r>
            <a:endParaRPr lang="ru-RU" sz="4800" dirty="0" smtClean="0">
              <a:solidFill>
                <a:schemeClr val="bg1"/>
              </a:solidFill>
            </a:endParaRPr>
          </a:p>
          <a:p>
            <a:pPr algn="l"/>
            <a:r>
              <a:rPr lang="en-US" sz="12800" i="1" dirty="0" smtClean="0"/>
              <a:t>- </a:t>
            </a:r>
            <a:r>
              <a:rPr lang="ru-RU" sz="12800" i="1" dirty="0" smtClean="0"/>
              <a:t>гимнастика игрового характера;</a:t>
            </a:r>
            <a:endParaRPr lang="ru-RU" sz="4800" dirty="0" smtClean="0"/>
          </a:p>
          <a:p>
            <a:pPr algn="l"/>
            <a:r>
              <a:rPr lang="en-US" sz="12800" i="1" dirty="0" smtClean="0"/>
              <a:t>- </a:t>
            </a:r>
            <a:r>
              <a:rPr lang="ru-RU" sz="12800" i="1" dirty="0" smtClean="0"/>
              <a:t>с использованием тренажеров или спортивного комплекса;</a:t>
            </a:r>
            <a:endParaRPr lang="ru-RU" sz="4800" dirty="0" smtClean="0"/>
          </a:p>
          <a:p>
            <a:pPr algn="l"/>
            <a:r>
              <a:rPr lang="ru-RU" sz="12800" i="1" dirty="0" smtClean="0"/>
              <a:t>- пробежки по массажным дорожкам.</a:t>
            </a:r>
            <a:endParaRPr lang="ru-RU" sz="12800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214290"/>
            <a:ext cx="864399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Гимнастика после дневного сна</a:t>
            </a:r>
            <a:endParaRPr lang="ru-RU" sz="4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214290"/>
            <a:ext cx="807249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0" lang="ru-RU" sz="3200" b="1" i="1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Подвижные игры и физические упражнения на прогулке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14282" y="1217669"/>
            <a:ext cx="7715304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sng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Основными задачами проведения подвижных игр  и физических упражнений на прогулке, являются:</a:t>
            </a:r>
            <a:endParaRPr kumimoji="0" lang="en-US" sz="2400" b="1" i="1" u="sng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дальнейшее расширение двигательного опыта детей, обогащение его новыми, более сложными движениями;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совершенствование, имеющихся у детей  навыков с основных видах движений, путем применения их в изменяющихся игровых ситуациях;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 descr="0_1bab1_45926e19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143380"/>
            <a:ext cx="3619493" cy="271462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571868" y="4143380"/>
            <a:ext cx="45720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 развитие двигательных качеств: быстроты, выносливости, ловкости;</a:t>
            </a:r>
            <a:endParaRPr lang="ru-RU" sz="2000" b="1" i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воспитание самостоятельности, активности, положительных взаимоотношений со сверстниками.</a:t>
            </a:r>
            <a:endParaRPr lang="ru-RU" sz="2000" b="1" i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361666" y="0"/>
            <a:ext cx="67764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ru-RU" sz="5400" b="1" i="1" u="none" strike="noStrike" normalizeH="0" baseline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Физкультминутка</a:t>
            </a:r>
            <a:endParaRPr lang="ru-RU" sz="54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14942" y="1142984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8" name="Рисунок 7" descr="information_items_136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9" b="19"/>
          <a:stretch>
            <a:fillRect/>
          </a:stretch>
        </p:blipFill>
        <p:spPr/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72066" y="871746"/>
            <a:ext cx="4071934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Физкультминутка </a:t>
            </a:r>
            <a:r>
              <a:rPr lang="ru-RU" dirty="0" smtClean="0"/>
              <a:t>(кратковременные физические упражнения) проводятся в средней, старшей и подготовительной группах в перерывах между занятиями, а также в процессе самого занятия</a:t>
            </a:r>
            <a:r>
              <a:rPr lang="ru-RU" dirty="0" smtClean="0"/>
              <a:t>.</a:t>
            </a:r>
            <a:endParaRPr lang="en-US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chemeClr val="bg1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Цель:</a:t>
            </a:r>
            <a:endParaRPr kumimoji="0" lang="ru-RU" sz="2000" b="1" i="0" u="sng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-  повысить или удержать умственную работоспособность детей на занятия</a:t>
            </a:r>
            <a:endParaRPr kumimoji="0" lang="ru-RU" sz="20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-  обеспечить кратковременный активный отдых детей во время занятий, когда значительную нагрузку испытывают органы зрения и слуха, мышцы туловища. </a:t>
            </a:r>
            <a:endParaRPr kumimoji="0" lang="ru-RU" sz="20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85728"/>
            <a:ext cx="8365159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Дополнительные виды занятий двигательного характера</a:t>
            </a:r>
            <a:endParaRPr lang="ru-RU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42844" y="1315508"/>
            <a:ext cx="814393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оздорови тельный бег на воздухе; </a:t>
            </a:r>
            <a:endParaRPr lang="en-US" sz="24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пробежки по массажным дорожкам в сочетании с воздушными ваннами; </a:t>
            </a:r>
            <a:endParaRPr lang="en-US" sz="24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двигательная разминка во время перерыва между занятиями; </a:t>
            </a:r>
            <a:endParaRPr lang="en-US" sz="24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индивидуальная работа с детьми по развитию движений и регулированию ДА детей на вечерней прогулке; </a:t>
            </a:r>
            <a:endParaRPr lang="en-US" sz="24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прогулки-походы в парк; </a:t>
            </a:r>
            <a:endParaRPr lang="en-US" sz="24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корригирующая гимнастика в сочетании с гидромассажем и сухим массажем тела; </a:t>
            </a:r>
            <a:endParaRPr lang="en-US" sz="24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использование сауны с контрастным обливанием тела и сухим массажем, а также с последующими играми в бассейне.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226" y="214290"/>
            <a:ext cx="9103774" cy="646331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i="1" cap="none" spc="0" dirty="0" smtClean="0">
                <a:ln w="1016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Способы увеличения ДА во время НОД:</a:t>
            </a:r>
            <a:endParaRPr lang="ru-RU" sz="3600" b="1" cap="none" spc="0" dirty="0">
              <a:ln w="10160">
                <a:solidFill>
                  <a:schemeClr val="bg2">
                    <a:lumMod val="1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714612" y="1076615"/>
            <a:ext cx="6215106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водной части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занятий нужно не допускать бесцельных двигательных движений, продумать музыкальное сопровождение для поднятия настроения, создания положительных эмоций.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 организации О.Р.У.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важен подбор упражнений, смена исходных положений, использование мелких пособий позволяет повысить интерес детей к выполнению упражнений и увеличить нагрузку. И, конечно, использование музыки. Она задаёт ритм, темп упражнений, может объединить их в единый сюжет.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Упражнения в основных видах движений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разной степени интенсивности нужно сочетать следующем образом: упражнения высокой степени интенсивности с упражнениями с низкой нагрузкой. Например: бег за мячом и ведение мяча правой и левой рукой на месте.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Основная часть занятия заканчивается общей подвижной игрой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которая носит вариативный характер. </a:t>
            </a:r>
            <a:endParaRPr kumimoji="0" lang="en-US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lang="ru-RU" b="1" i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заключительной части занятия</a:t>
            </a:r>
            <a:r>
              <a:rPr lang="ru-RU" i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необходимы упражнения на восстановление дыхания</a:t>
            </a:r>
            <a:endParaRPr kumimoji="0" lang="en-US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85720" y="285728"/>
            <a:ext cx="7786742" cy="378565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Круговая тренировка -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серийное (слитное или с интервалами) повторение нескольких видов физических упражнений, подобранных и объединённых в комплекс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Упражнения обычно выполняются в порядке последовательного прохождения 4-5 "станций",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которые расположены в зале или на площадке по кругу.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Используя метод круговой тренировки можно оказывать разностороннее воздействие на организм занимающегося, развивать его двигательные качества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 descr="SetHeight650-Mini-Volleyb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3786190"/>
            <a:ext cx="2890840" cy="2656000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14282" y="117693"/>
            <a:ext cx="7929618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Примерные комплексы прохождения "станций"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Комплекс №1</a:t>
            </a: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1.Пролезание под дугами.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2.Прыжки из обруча в обруч.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3.Ходьба по канату, лежащем на полу.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4.Метание мяча в цель.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Комплекс №2</a:t>
            </a: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1.Ходьба по ребристой доске.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2.Прыжки через скакалку.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3.Подтягивание на руках, лёжа на лавочке, с продвижением вперёд.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4.Подбрасывание мяча вверх с ловлей ( различные варианты)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Комплекс №3</a:t>
            </a: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1.Ходьба по скамейке( разные варианты)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2.Прыжки с ноги на ногу с продвижением вперёд.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3.Передача мяча в парах.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4.Бег "змейкой" между предметов.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Rectangle 1"/>
          <p:cNvSpPr>
            <a:spLocks noChangeArrowheads="1"/>
          </p:cNvSpPr>
          <p:nvPr/>
        </p:nvSpPr>
        <p:spPr bwMode="auto">
          <a:xfrm>
            <a:off x="214282" y="214290"/>
            <a:ext cx="7858180" cy="649408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Цель: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совершенствовать работу в ДОУ по физическому  развитию, стимулировать потребность у педагогов в познании двигательной активности детей.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Задачи: </a:t>
            </a:r>
            <a:endParaRPr kumimoji="0" lang="ru-RU" sz="2800" b="1" i="0" u="sng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Формировать преставление педагогов о понятии «двигательная активность».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2.Формы организации двигательной активности.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Способы повышения двигательной активности детей старшего возраста на занятиях по физической культуре.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i="1" dirty="0" smtClean="0">
              <a:solidFill>
                <a:srgbClr val="444444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0" y="357166"/>
            <a:ext cx="8143900" cy="62865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553" name="Rectangle 1"/>
          <p:cNvSpPr>
            <a:spLocks noChangeArrowheads="1"/>
          </p:cNvSpPr>
          <p:nvPr/>
        </p:nvSpPr>
        <p:spPr bwMode="auto">
          <a:xfrm>
            <a:off x="214282" y="601128"/>
            <a:ext cx="800102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Основные признаки утомления (по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Н.Аксариной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1.нарушение недавно сформированных умений;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2.нарушение координации мелких движений, замедленность их;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3.длительные отвлечения;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4.примитивные манипуляции (накладывание, постукивание, бросание предметов и др.);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5.появление ранее существовавших, но уже изжитых автоматических движений, например, сосание пальцев, раскачивание;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6.повышенная раздражительность;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7.зевота.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4290"/>
            <a:ext cx="2714612" cy="2786058"/>
          </a:xfrm>
          <a:prstGeom prst="rect">
            <a:avLst/>
          </a:prstGeom>
        </p:spPr>
      </p:pic>
      <p:sp>
        <p:nvSpPr>
          <p:cNvPr id="150529" name="Rectangle 1"/>
          <p:cNvSpPr>
            <a:spLocks noChangeArrowheads="1"/>
          </p:cNvSpPr>
          <p:nvPr/>
        </p:nvSpPr>
        <p:spPr bwMode="auto">
          <a:xfrm>
            <a:off x="285720" y="3929066"/>
            <a:ext cx="7786742" cy="181588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Двигательная активность (ДА) - </a:t>
            </a: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суммарное количество двигательных действий, выполняемых человеком в процессе повседневной жизни.</a:t>
            </a:r>
            <a:endParaRPr kumimoji="0" lang="ru-RU" sz="2800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285728"/>
            <a:ext cx="61436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Движение является средством познания окружающего мира, удовлетворения биологических потребностей организма. Трудно переоценить роль двигательной активности в расширении функциональных возможностей развивающего организма, в совершенствовании двигательной деятельности.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Rectangle 1"/>
          <p:cNvSpPr>
            <a:spLocks noChangeArrowheads="1"/>
          </p:cNvSpPr>
          <p:nvPr/>
        </p:nvSpPr>
        <p:spPr bwMode="auto">
          <a:xfrm>
            <a:off x="0" y="-188727"/>
            <a:ext cx="8143900" cy="71096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01" name="Rectangle 1"/>
          <p:cNvSpPr>
            <a:spLocks noChangeArrowheads="1"/>
          </p:cNvSpPr>
          <p:nvPr/>
        </p:nvSpPr>
        <p:spPr bwMode="auto">
          <a:xfrm>
            <a:off x="285720" y="214290"/>
            <a:ext cx="750099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теории и методике физического воспитания выделяют: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20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регламентированную ДА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20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частично – регламентированную ДА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ru-RU" sz="3200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нерегламентированную ДА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 descr="krushok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2198" y="4966890"/>
            <a:ext cx="2038349" cy="189111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1"/>
          <p:cNvSpPr>
            <a:spLocks noChangeArrowheads="1"/>
          </p:cNvSpPr>
          <p:nvPr/>
        </p:nvSpPr>
        <p:spPr bwMode="auto">
          <a:xfrm>
            <a:off x="214282" y="285728"/>
            <a:ext cx="7786742" cy="378565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Регламентированная двигательная активность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- суммарный объем специально избираемых и направленно воздействующих на организм дошкольников физических упражнений и двигательных действий.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Частично-регламентированная двигательная активность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это объём двигательных действий, возникающих по ходу решения двигательных задач (например, во время выполнения подвижных игр).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 descr="information_items_13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45284" y="3857628"/>
            <a:ext cx="3131980" cy="300037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14282" y="4286256"/>
            <a:ext cx="52864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Нерегламентированная двигательная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активность  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объём спонтанно выполняемых двигательных действий (например, в быту).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Rectangle 1"/>
          <p:cNvSpPr>
            <a:spLocks noChangeArrowheads="1"/>
          </p:cNvSpPr>
          <p:nvPr/>
        </p:nvSpPr>
        <p:spPr bwMode="auto">
          <a:xfrm>
            <a:off x="214282" y="285728"/>
            <a:ext cx="7929618" cy="63709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4625" name="Rectangle 1"/>
          <p:cNvSpPr>
            <a:spLocks noChangeArrowheads="1"/>
          </p:cNvSpPr>
          <p:nvPr/>
        </p:nvSpPr>
        <p:spPr bwMode="auto">
          <a:xfrm>
            <a:off x="357158" y="315376"/>
            <a:ext cx="764386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Повышение  двигательной активности в течение дня способствует удовлетворению потребностей ребенка в движении. Это условие требует от педагога детальной  продуманности, четкой организации режима детей: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чередование  активной и пассивной деятельности; </a:t>
            </a:r>
            <a:endParaRPr lang="ru-RU" sz="2400" dirty="0" smtClean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1" u="none" strike="noStrike" cap="none" normalizeH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увеличение общей и моторной плотности всех форм физического воспитания;</a:t>
            </a:r>
            <a:endParaRPr lang="ru-RU" sz="2400" dirty="0" smtClean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1" u="none" strike="noStrike" cap="none" normalizeH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использование организованных, индивидуальных, самостоятельных занятий по физическому  воспитанию. </a:t>
            </a:r>
            <a:endParaRPr lang="ru-RU" sz="2400" dirty="0" smtClean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1" u="none" strike="noStrike" cap="none" normalizeH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отсутствие творчества в двигательной  деятельности.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 descr="fiz-ra.jp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4357694"/>
            <a:ext cx="1814514" cy="1962151"/>
          </a:xfrm>
          <a:prstGeom prst="rect">
            <a:avLst/>
          </a:prstGeo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1785926"/>
            <a:ext cx="7715304" cy="446276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повышению устойчивости организма к различным заболеваниям; </a:t>
            </a:r>
            <a:endParaRPr kumimoji="0" lang="en-US" sz="2800" b="0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росту физической работоспособности; </a:t>
            </a:r>
            <a:endParaRPr kumimoji="0" lang="en-US" sz="2800" b="0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нормализации деятельности отдельных органов и функциональных систем; </a:t>
            </a:r>
            <a:endParaRPr kumimoji="0" lang="en-US" sz="2800" b="0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появлению положительных эмоций, способствующих укреплению психического здоровья.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85728"/>
            <a:ext cx="7643866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Двигательная активность способствует:</a:t>
            </a:r>
            <a:endParaRPr lang="ru-RU" sz="3600" dirty="0" smtClean="0">
              <a:latin typeface="Arial" pitchFamily="34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714612" y="428604"/>
            <a:ext cx="6429388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1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Первое место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в двигательном режиме детей  принадлежит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физкультурно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– оздоровительным занятиям: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- утренняя гимнастика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- гимнастика после дневного сна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- подвижные игры и физические упражнения во время прогулок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- физкультминутки на занятиях с умственной нагрузкой </a:t>
            </a:r>
            <a:endParaRPr kumimoji="0" lang="en-US" sz="20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Второе место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в двигательном режиме детей занимают учебные занятия по физической культуре – как основная форма обучения двигательным навыкам и развития оптимальной ДА детей.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Третье место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отводится самостоятельной двигательной деятельности, возникающей по инициативе детей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pic>
        <p:nvPicPr>
          <p:cNvPr id="8" name="Рисунок 7" descr="15595651.57352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990310"/>
            <a:ext cx="2714612" cy="386769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584</TotalTime>
  <Words>997</Words>
  <PresentationFormat>Экран (4:3)</PresentationFormat>
  <Paragraphs>149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Формы организации  утренней гимнастики </vt:lpstr>
      <vt:lpstr>         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Гость</cp:lastModifiedBy>
  <cp:revision>30</cp:revision>
  <dcterms:modified xsi:type="dcterms:W3CDTF">2012-10-23T08:45:55Z</dcterms:modified>
</cp:coreProperties>
</file>