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9" r:id="rId5"/>
    <p:sldId id="258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12120-CFC3-44C0-814E-57678DA323C5}" type="datetimeFigureOut">
              <a:rPr lang="ru-RU" smtClean="0"/>
              <a:pPr/>
              <a:t>25.11.2013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D94D9-8435-42BC-99EE-AAA4B6E352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224135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Государственное бюджетное общеобразовательное учреждение средняя общеобразовательная школа №1279 с углублённым изучением английского языка ЮЗАО города Москвы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92896"/>
            <a:ext cx="6400800" cy="314590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Букварный период. Чтение йотированных гласных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sz="2200" dirty="0" smtClean="0">
                <a:solidFill>
                  <a:schemeClr val="tx1"/>
                </a:solidFill>
              </a:rPr>
              <a:t>Презентация подготовлена учителем начальных классов Савиной Еленой Сергеевной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25202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728192"/>
          </a:xfrm>
          <a:scene3d>
            <a:camera prst="perspectiveBelow"/>
            <a:lightRig rig="threePt" dir="t"/>
          </a:scene3d>
        </p:spPr>
        <p:txBody>
          <a:bodyPr>
            <a:normAutofit fontScale="92500" lnSpcReduction="10000"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sz="4400" dirty="0" smtClean="0">
                <a:solidFill>
                  <a:srgbClr val="FF0000"/>
                </a:solidFill>
                <a:latin typeface="Comic Sans MS" pitchFamily="66" charset="0"/>
              </a:rPr>
              <a:t>таблицы</a:t>
            </a:r>
            <a:endParaRPr lang="ru-RU" sz="4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9399" y="1340768"/>
            <a:ext cx="8465202" cy="3416320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perspectiveBelow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Чтение йотированных </a:t>
            </a:r>
            <a:r>
              <a:rPr lang="ru-RU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mic Sans MS" pitchFamily="66" charset="0"/>
              </a:rPr>
              <a:t>гласных</a:t>
            </a:r>
            <a:endParaRPr lang="ru-RU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>
                  <a:solidFill>
                    <a:srgbClr val="FF0000"/>
                  </a:solidFill>
                </a:ln>
                <a:latin typeface="Comic Sans MS" pitchFamily="66" charset="0"/>
              </a:rPr>
              <a:t>Таблица гласных букв</a:t>
            </a:r>
            <a:endParaRPr lang="ru-RU" dirty="0">
              <a:ln>
                <a:solidFill>
                  <a:srgbClr val="FF0000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569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778496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1778496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27584" y="1628800"/>
            <a:ext cx="10801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/>
              <a:t>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83768" y="1628800"/>
            <a:ext cx="12196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О</a:t>
            </a:r>
            <a:endParaRPr lang="ru-RU" sz="8800" dirty="0"/>
          </a:p>
        </p:txBody>
      </p:sp>
      <p:sp>
        <p:nvSpPr>
          <p:cNvPr id="16" name="TextBox 15"/>
          <p:cNvSpPr txBox="1"/>
          <p:nvPr/>
        </p:nvSpPr>
        <p:spPr>
          <a:xfrm>
            <a:off x="4139952" y="1628800"/>
            <a:ext cx="11394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У</a:t>
            </a:r>
            <a:endParaRPr lang="ru-RU" sz="8800" dirty="0"/>
          </a:p>
        </p:txBody>
      </p:sp>
      <p:sp>
        <p:nvSpPr>
          <p:cNvPr id="17" name="TextBox 16"/>
          <p:cNvSpPr txBox="1"/>
          <p:nvPr/>
        </p:nvSpPr>
        <p:spPr>
          <a:xfrm>
            <a:off x="5724128" y="1628800"/>
            <a:ext cx="1043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Ы</a:t>
            </a:r>
            <a:endParaRPr lang="ru-RU" sz="8800" dirty="0"/>
          </a:p>
        </p:txBody>
      </p:sp>
      <p:sp>
        <p:nvSpPr>
          <p:cNvPr id="18" name="TextBox 17"/>
          <p:cNvSpPr txBox="1"/>
          <p:nvPr/>
        </p:nvSpPr>
        <p:spPr>
          <a:xfrm>
            <a:off x="7524328" y="1628800"/>
            <a:ext cx="10194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Э</a:t>
            </a:r>
            <a:endParaRPr lang="ru-RU" sz="8800" dirty="0"/>
          </a:p>
        </p:txBody>
      </p:sp>
      <p:sp>
        <p:nvSpPr>
          <p:cNvPr id="19" name="TextBox 18"/>
          <p:cNvSpPr txBox="1"/>
          <p:nvPr/>
        </p:nvSpPr>
        <p:spPr>
          <a:xfrm>
            <a:off x="467545" y="3501008"/>
            <a:ext cx="288031" cy="4001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ru-RU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2483768" y="3356992"/>
            <a:ext cx="11681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Ё</a:t>
            </a:r>
            <a:endParaRPr lang="ru-RU" sz="8800" dirty="0"/>
          </a:p>
        </p:txBody>
      </p:sp>
      <p:sp>
        <p:nvSpPr>
          <p:cNvPr id="21" name="TextBox 20"/>
          <p:cNvSpPr txBox="1"/>
          <p:nvPr/>
        </p:nvSpPr>
        <p:spPr>
          <a:xfrm>
            <a:off x="4067944" y="3356992"/>
            <a:ext cx="17529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Ю</a:t>
            </a:r>
            <a:endParaRPr lang="ru-RU" sz="8800" dirty="0"/>
          </a:p>
        </p:txBody>
      </p:sp>
      <p:sp>
        <p:nvSpPr>
          <p:cNvPr id="22" name="TextBox 21"/>
          <p:cNvSpPr txBox="1"/>
          <p:nvPr/>
        </p:nvSpPr>
        <p:spPr>
          <a:xfrm>
            <a:off x="5724128" y="3356992"/>
            <a:ext cx="141327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И</a:t>
            </a:r>
            <a:endParaRPr lang="ru-RU" sz="8800" dirty="0"/>
          </a:p>
        </p:txBody>
      </p:sp>
      <p:sp>
        <p:nvSpPr>
          <p:cNvPr id="23" name="TextBox 22"/>
          <p:cNvSpPr txBox="1"/>
          <p:nvPr/>
        </p:nvSpPr>
        <p:spPr>
          <a:xfrm>
            <a:off x="7452320" y="3356992"/>
            <a:ext cx="9361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/>
              <a:t>Е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592" y="3356992"/>
            <a:ext cx="12961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/>
              <a:t>Я</a:t>
            </a:r>
          </a:p>
        </p:txBody>
      </p:sp>
      <p:sp>
        <p:nvSpPr>
          <p:cNvPr id="29" name="Овал 28"/>
          <p:cNvSpPr/>
          <p:nvPr/>
        </p:nvSpPr>
        <p:spPr>
          <a:xfrm>
            <a:off x="467544" y="4437112"/>
            <a:ext cx="720080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123728" y="4437112"/>
            <a:ext cx="720080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779912" y="4437112"/>
            <a:ext cx="720080" cy="7200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7092280" y="4509120"/>
            <a:ext cx="720080" cy="64807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3928" y="548680"/>
            <a:ext cx="7200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>
                <a:solidFill>
                  <a:srgbClr val="FF0000"/>
                </a:solidFill>
              </a:rPr>
              <a:t>Е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699792" y="1700808"/>
            <a:ext cx="1296144" cy="108012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572000" y="1700808"/>
            <a:ext cx="1224136" cy="108012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87624" y="2708920"/>
            <a:ext cx="21602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00B050"/>
                </a:solidFill>
              </a:rPr>
              <a:t>Й</a:t>
            </a:r>
            <a:r>
              <a:rPr lang="ru-RU" sz="8800" dirty="0" smtClean="0">
                <a:solidFill>
                  <a:srgbClr val="FF0000"/>
                </a:solidFill>
              </a:rPr>
              <a:t>Э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6136" y="2564904"/>
            <a:ext cx="10194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Э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1115616" y="2780928"/>
            <a:ext cx="1584176" cy="115212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5796136" y="2708920"/>
            <a:ext cx="792088" cy="115212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79512" y="3861048"/>
            <a:ext cx="2501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е</a:t>
            </a:r>
            <a:r>
              <a:rPr lang="ru-RU" sz="7200" dirty="0" smtClean="0"/>
              <a:t>ли</a:t>
            </a:r>
            <a:endParaRPr lang="ru-RU" sz="7200" dirty="0"/>
          </a:p>
        </p:txBody>
      </p:sp>
      <p:sp>
        <p:nvSpPr>
          <p:cNvPr id="14" name="TextBox 13"/>
          <p:cNvSpPr txBox="1"/>
          <p:nvPr/>
        </p:nvSpPr>
        <p:spPr>
          <a:xfrm>
            <a:off x="5724128" y="3789040"/>
            <a:ext cx="1507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B050"/>
                </a:solidFill>
              </a:rPr>
              <a:t>л</a:t>
            </a:r>
            <a:r>
              <a:rPr lang="ru-RU" sz="7200" dirty="0" smtClean="0">
                <a:solidFill>
                  <a:srgbClr val="FF0000"/>
                </a:solidFill>
              </a:rPr>
              <a:t>е</a:t>
            </a:r>
            <a:r>
              <a:rPr lang="ru-RU" sz="7200" dirty="0" smtClean="0"/>
              <a:t>с</a:t>
            </a:r>
            <a:endParaRPr lang="ru-RU" sz="7200" dirty="0"/>
          </a:p>
        </p:txBody>
      </p:sp>
      <p:sp>
        <p:nvSpPr>
          <p:cNvPr id="15" name="TextBox 14"/>
          <p:cNvSpPr txBox="1"/>
          <p:nvPr/>
        </p:nvSpPr>
        <p:spPr>
          <a:xfrm>
            <a:off x="179512" y="4653136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золото</a:t>
            </a:r>
            <a:r>
              <a:rPr lang="ru-RU" sz="7200" dirty="0" smtClean="0">
                <a:solidFill>
                  <a:srgbClr val="FF0000"/>
                </a:solidFill>
              </a:rPr>
              <a:t>е</a:t>
            </a:r>
            <a:r>
              <a:rPr lang="ru-RU" sz="7200" dirty="0" smtClean="0"/>
              <a:t> </a:t>
            </a:r>
            <a:endParaRPr lang="ru-RU" sz="7200" dirty="0"/>
          </a:p>
        </p:txBody>
      </p:sp>
      <p:sp>
        <p:nvSpPr>
          <p:cNvPr id="16" name="TextBox 15"/>
          <p:cNvSpPr txBox="1"/>
          <p:nvPr/>
        </p:nvSpPr>
        <p:spPr>
          <a:xfrm>
            <a:off x="5652120" y="4581129"/>
            <a:ext cx="21898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B050"/>
                </a:solidFill>
              </a:rPr>
              <a:t>н</a:t>
            </a:r>
            <a:r>
              <a:rPr lang="ru-RU" sz="7200" dirty="0" smtClean="0">
                <a:solidFill>
                  <a:srgbClr val="FF0000"/>
                </a:solidFill>
              </a:rPr>
              <a:t>е</a:t>
            </a:r>
            <a:r>
              <a:rPr lang="ru-RU" sz="7200" dirty="0" smtClean="0"/>
              <a:t>бо</a:t>
            </a:r>
            <a:endParaRPr lang="ru-RU" sz="7200" dirty="0"/>
          </a:p>
        </p:txBody>
      </p:sp>
      <p:sp>
        <p:nvSpPr>
          <p:cNvPr id="17" name="TextBox 16"/>
          <p:cNvSpPr txBox="1"/>
          <p:nvPr/>
        </p:nvSpPr>
        <p:spPr>
          <a:xfrm>
            <a:off x="5652120" y="5445224"/>
            <a:ext cx="30976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B050"/>
                </a:solidFill>
              </a:rPr>
              <a:t>в</a:t>
            </a:r>
            <a:r>
              <a:rPr lang="ru-RU" sz="7200" dirty="0" smtClean="0">
                <a:solidFill>
                  <a:srgbClr val="FF0000"/>
                </a:solidFill>
              </a:rPr>
              <a:t>е</a:t>
            </a:r>
            <a:r>
              <a:rPr lang="ru-RU" sz="7200" dirty="0" smtClean="0">
                <a:solidFill>
                  <a:srgbClr val="00B050"/>
                </a:solidFill>
              </a:rPr>
              <a:t>с</a:t>
            </a:r>
            <a:r>
              <a:rPr lang="ru-RU" sz="7200" dirty="0" smtClean="0">
                <a:solidFill>
                  <a:srgbClr val="FF0000"/>
                </a:solidFill>
              </a:rPr>
              <a:t>е</a:t>
            </a:r>
            <a:r>
              <a:rPr lang="ru-RU" sz="7200" dirty="0" smtClean="0"/>
              <a:t>ло</a:t>
            </a:r>
            <a:endParaRPr lang="ru-RU" sz="7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23528" y="4869160"/>
            <a:ext cx="432048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411760" y="5661248"/>
            <a:ext cx="432048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79512" y="5373216"/>
            <a:ext cx="23209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ве</a:t>
            </a:r>
            <a:r>
              <a:rPr lang="ru-RU" sz="7200" dirty="0" smtClean="0">
                <a:solidFill>
                  <a:srgbClr val="FF0000"/>
                </a:solidFill>
              </a:rPr>
              <a:t>е</a:t>
            </a:r>
            <a:r>
              <a:rPr lang="ru-RU" sz="7200" dirty="0" smtClean="0"/>
              <a:t>р</a:t>
            </a:r>
            <a:endParaRPr lang="ru-RU" sz="7200" dirty="0"/>
          </a:p>
        </p:txBody>
      </p:sp>
      <p:sp>
        <p:nvSpPr>
          <p:cNvPr id="22" name="Прямоугольник 21"/>
          <p:cNvSpPr/>
          <p:nvPr/>
        </p:nvSpPr>
        <p:spPr>
          <a:xfrm flipV="1">
            <a:off x="755576" y="6381328"/>
            <a:ext cx="360040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 animBg="1"/>
      <p:bldP spid="12" grpId="0" animBg="1"/>
      <p:bldP spid="13" grpId="1"/>
      <p:bldP spid="14" grpId="0"/>
      <p:bldP spid="15" grpId="0"/>
      <p:bldP spid="16" grpId="0"/>
      <p:bldP spid="17" grpId="0"/>
      <p:bldP spid="18" grpId="0" animBg="1"/>
      <p:bldP spid="19" grpId="0" animBg="1"/>
      <p:bldP spid="21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5936" y="404664"/>
            <a:ext cx="8675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>
                <a:solidFill>
                  <a:srgbClr val="FF0000"/>
                </a:solidFill>
              </a:rPr>
              <a:t>Я</a:t>
            </a:r>
            <a:endParaRPr lang="ru-RU" sz="9600" dirty="0">
              <a:solidFill>
                <a:srgbClr val="FF0000"/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987824" y="1772816"/>
            <a:ext cx="1224136" cy="100811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716016" y="1772816"/>
            <a:ext cx="1152128" cy="100811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331640" y="2708920"/>
            <a:ext cx="16561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00B050"/>
                </a:solidFill>
              </a:rPr>
              <a:t>Й</a:t>
            </a:r>
            <a:r>
              <a:rPr lang="ru-RU" sz="8800" dirty="0" smtClean="0">
                <a:solidFill>
                  <a:srgbClr val="FF0000"/>
                </a:solidFill>
              </a:rPr>
              <a:t>А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84168" y="2708920"/>
            <a:ext cx="10531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А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512" y="3789041"/>
            <a:ext cx="3390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я</a:t>
            </a:r>
            <a:r>
              <a:rPr lang="ru-RU" sz="7200" dirty="0" smtClean="0"/>
              <a:t>блоко</a:t>
            </a:r>
            <a:endParaRPr lang="ru-RU" sz="7200" dirty="0"/>
          </a:p>
        </p:txBody>
      </p:sp>
      <p:sp>
        <p:nvSpPr>
          <p:cNvPr id="14" name="TextBox 13"/>
          <p:cNvSpPr txBox="1"/>
          <p:nvPr/>
        </p:nvSpPr>
        <p:spPr>
          <a:xfrm>
            <a:off x="179512" y="4725144"/>
            <a:ext cx="22672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Зо</a:t>
            </a:r>
            <a:r>
              <a:rPr lang="ru-RU" sz="7200" dirty="0" smtClean="0">
                <a:solidFill>
                  <a:srgbClr val="FF0000"/>
                </a:solidFill>
              </a:rPr>
              <a:t>я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flipH="1">
            <a:off x="323528" y="4725144"/>
            <a:ext cx="288032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55576" y="5661248"/>
            <a:ext cx="360040" cy="457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79512" y="5517232"/>
            <a:ext cx="64584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>
                <a:solidFill>
                  <a:srgbClr val="FF0000"/>
                </a:solidFill>
              </a:rPr>
              <a:t>я</a:t>
            </a:r>
            <a:r>
              <a:rPr lang="ru-RU" sz="7200" dirty="0" smtClean="0"/>
              <a:t>корна</a:t>
            </a:r>
            <a:r>
              <a:rPr lang="ru-RU" sz="7200" dirty="0" smtClean="0">
                <a:solidFill>
                  <a:srgbClr val="FF0000"/>
                </a:solidFill>
              </a:rPr>
              <a:t>я</a:t>
            </a:r>
            <a:r>
              <a:rPr lang="ru-RU" sz="7200" dirty="0" smtClean="0"/>
              <a:t> цепь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 flipV="1">
            <a:off x="2555776" y="6453335"/>
            <a:ext cx="432048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6012160" y="3717032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B050"/>
                </a:solidFill>
              </a:rPr>
              <a:t>м</a:t>
            </a:r>
            <a:r>
              <a:rPr lang="ru-RU" sz="7200" dirty="0" smtClean="0">
                <a:solidFill>
                  <a:srgbClr val="FF0000"/>
                </a:solidFill>
              </a:rPr>
              <a:t>я</a:t>
            </a:r>
            <a:r>
              <a:rPr lang="ru-RU" sz="7200" dirty="0" smtClean="0"/>
              <a:t>ч</a:t>
            </a:r>
            <a:endParaRPr lang="ru-RU" sz="7200" dirty="0"/>
          </a:p>
        </p:txBody>
      </p:sp>
      <p:sp>
        <p:nvSpPr>
          <p:cNvPr id="20" name="TextBox 19"/>
          <p:cNvSpPr txBox="1"/>
          <p:nvPr/>
        </p:nvSpPr>
        <p:spPr>
          <a:xfrm>
            <a:off x="6012160" y="4653136"/>
            <a:ext cx="32170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у</a:t>
            </a:r>
            <a:r>
              <a:rPr lang="ru-RU" sz="7200" dirty="0" smtClean="0">
                <a:solidFill>
                  <a:srgbClr val="00B050"/>
                </a:solidFill>
              </a:rPr>
              <a:t>т</a:t>
            </a:r>
            <a:r>
              <a:rPr lang="ru-RU" sz="7200" dirty="0" smtClean="0">
                <a:solidFill>
                  <a:srgbClr val="FF0000"/>
                </a:solidFill>
              </a:rPr>
              <a:t>я</a:t>
            </a:r>
            <a:r>
              <a:rPr lang="ru-RU" sz="7200" dirty="0" smtClean="0"/>
              <a:t>та</a:t>
            </a:r>
            <a:endParaRPr lang="ru-RU" sz="7200" dirty="0"/>
          </a:p>
        </p:txBody>
      </p:sp>
      <p:sp>
        <p:nvSpPr>
          <p:cNvPr id="21" name="TextBox 20"/>
          <p:cNvSpPr txBox="1"/>
          <p:nvPr/>
        </p:nvSpPr>
        <p:spPr>
          <a:xfrm>
            <a:off x="6012160" y="5517232"/>
            <a:ext cx="276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ш</a:t>
            </a:r>
            <a:r>
              <a:rPr lang="ru-RU" sz="7200" dirty="0" smtClean="0">
                <a:solidFill>
                  <a:srgbClr val="00B050"/>
                </a:solidFill>
              </a:rPr>
              <a:t>л</a:t>
            </a:r>
            <a:r>
              <a:rPr lang="ru-RU" sz="7200" dirty="0" smtClean="0">
                <a:solidFill>
                  <a:srgbClr val="FF0000"/>
                </a:solidFill>
              </a:rPr>
              <a:t>я</a:t>
            </a:r>
            <a:r>
              <a:rPr lang="ru-RU" sz="7200" dirty="0" smtClean="0"/>
              <a:t>па</a:t>
            </a:r>
            <a:endParaRPr lang="ru-RU" sz="7200" dirty="0"/>
          </a:p>
        </p:txBody>
      </p:sp>
      <p:sp>
        <p:nvSpPr>
          <p:cNvPr id="26" name="Двойные круглые скобки 25"/>
          <p:cNvSpPr/>
          <p:nvPr/>
        </p:nvSpPr>
        <p:spPr>
          <a:xfrm>
            <a:off x="1259632" y="2780928"/>
            <a:ext cx="1656184" cy="13681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войные круглые скобки 26"/>
          <p:cNvSpPr/>
          <p:nvPr/>
        </p:nvSpPr>
        <p:spPr>
          <a:xfrm>
            <a:off x="6084168" y="2852936"/>
            <a:ext cx="792088" cy="115212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23528" y="6453336"/>
            <a:ext cx="288032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1" grpId="0"/>
      <p:bldP spid="13" grpId="0"/>
      <p:bldP spid="14" grpId="0"/>
      <p:bldP spid="15" grpId="0" animBg="1"/>
      <p:bldP spid="16" grpId="0" animBg="1"/>
      <p:bldP spid="17" grpId="0"/>
      <p:bldP spid="18" grpId="0" animBg="1"/>
      <p:bldP spid="19" grpId="0"/>
      <p:bldP spid="20" grpId="0"/>
      <p:bldP spid="21" grpId="0"/>
      <p:bldP spid="26" grpId="0" animBg="1"/>
      <p:bldP spid="27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7944" y="692696"/>
            <a:ext cx="7920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Ё</a:t>
            </a:r>
            <a:endParaRPr lang="ru-RU" sz="8800" dirty="0">
              <a:solidFill>
                <a:srgbClr val="FF0000"/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987824" y="1916832"/>
            <a:ext cx="1296144" cy="864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572000" y="1916832"/>
            <a:ext cx="1368152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43608" y="2564904"/>
            <a:ext cx="16562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00B050"/>
                </a:solidFill>
              </a:rPr>
              <a:t>Й</a:t>
            </a:r>
            <a:r>
              <a:rPr lang="ru-RU" sz="8800" dirty="0" smtClean="0">
                <a:solidFill>
                  <a:srgbClr val="FF0000"/>
                </a:solidFill>
              </a:rPr>
              <a:t>О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72200" y="2420888"/>
            <a:ext cx="12196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О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9" name="Двойные круглые скобки 8"/>
          <p:cNvSpPr/>
          <p:nvPr/>
        </p:nvSpPr>
        <p:spPr>
          <a:xfrm>
            <a:off x="1043608" y="2636912"/>
            <a:ext cx="1656184" cy="1296144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6228184" y="2492896"/>
            <a:ext cx="1080120" cy="1224136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83568" y="3717032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ё</a:t>
            </a:r>
            <a:r>
              <a:rPr lang="ru-RU" sz="7200" dirty="0" smtClean="0"/>
              <a:t>жик</a:t>
            </a:r>
            <a:endParaRPr lang="ru-RU" sz="7200" dirty="0"/>
          </a:p>
        </p:txBody>
      </p:sp>
      <p:sp>
        <p:nvSpPr>
          <p:cNvPr id="12" name="TextBox 11"/>
          <p:cNvSpPr txBox="1"/>
          <p:nvPr/>
        </p:nvSpPr>
        <p:spPr>
          <a:xfrm>
            <a:off x="683568" y="4581128"/>
            <a:ext cx="19012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мо</a:t>
            </a:r>
            <a:r>
              <a:rPr lang="ru-RU" sz="7200" dirty="0" smtClean="0">
                <a:solidFill>
                  <a:srgbClr val="FF0000"/>
                </a:solidFill>
              </a:rPr>
              <a:t>ё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52120" y="3573016"/>
            <a:ext cx="2121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B050"/>
                </a:solidFill>
              </a:rPr>
              <a:t>л</a:t>
            </a:r>
            <a:r>
              <a:rPr lang="ru-RU" sz="7200" dirty="0" smtClean="0">
                <a:solidFill>
                  <a:srgbClr val="FF0000"/>
                </a:solidFill>
              </a:rPr>
              <a:t>ё</a:t>
            </a:r>
            <a:r>
              <a:rPr lang="ru-RU" sz="7200" dirty="0" smtClean="0"/>
              <a:t>д</a:t>
            </a:r>
            <a:endParaRPr lang="ru-RU" sz="7200" dirty="0"/>
          </a:p>
        </p:txBody>
      </p:sp>
      <p:sp>
        <p:nvSpPr>
          <p:cNvPr id="14" name="TextBox 13"/>
          <p:cNvSpPr txBox="1"/>
          <p:nvPr/>
        </p:nvSpPr>
        <p:spPr>
          <a:xfrm>
            <a:off x="683568" y="5445224"/>
            <a:ext cx="27087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клю</a:t>
            </a:r>
            <a:r>
              <a:rPr lang="ru-RU" sz="7200" dirty="0" smtClean="0">
                <a:solidFill>
                  <a:srgbClr val="FF0000"/>
                </a:solidFill>
              </a:rPr>
              <a:t>ё</a:t>
            </a:r>
            <a:r>
              <a:rPr lang="ru-RU" sz="7200" dirty="0" smtClean="0"/>
              <a:t>т</a:t>
            </a:r>
            <a:endParaRPr lang="ru-RU" sz="7200" dirty="0"/>
          </a:p>
        </p:txBody>
      </p:sp>
      <p:sp>
        <p:nvSpPr>
          <p:cNvPr id="15" name="TextBox 14"/>
          <p:cNvSpPr txBox="1"/>
          <p:nvPr/>
        </p:nvSpPr>
        <p:spPr>
          <a:xfrm>
            <a:off x="5580112" y="4509120"/>
            <a:ext cx="3597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B050"/>
                </a:solidFill>
              </a:rPr>
              <a:t>в</a:t>
            </a:r>
            <a:r>
              <a:rPr lang="ru-RU" sz="7200" dirty="0" smtClean="0">
                <a:solidFill>
                  <a:srgbClr val="FF0000"/>
                </a:solidFill>
              </a:rPr>
              <a:t>ё</a:t>
            </a:r>
            <a:r>
              <a:rPr lang="ru-RU" sz="7200" dirty="0" smtClean="0"/>
              <a:t>дра</a:t>
            </a:r>
            <a:endParaRPr lang="ru-RU" sz="7200" dirty="0"/>
          </a:p>
        </p:txBody>
      </p:sp>
      <p:sp>
        <p:nvSpPr>
          <p:cNvPr id="16" name="TextBox 15"/>
          <p:cNvSpPr txBox="1"/>
          <p:nvPr/>
        </p:nvSpPr>
        <p:spPr>
          <a:xfrm>
            <a:off x="5580112" y="5373216"/>
            <a:ext cx="3563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пере</a:t>
            </a:r>
            <a:r>
              <a:rPr lang="ru-RU" sz="7200" dirty="0" smtClean="0">
                <a:solidFill>
                  <a:srgbClr val="00B050"/>
                </a:solidFill>
              </a:rPr>
              <a:t>л</a:t>
            </a:r>
            <a:r>
              <a:rPr lang="ru-RU" sz="7200" dirty="0" smtClean="0">
                <a:solidFill>
                  <a:srgbClr val="FF0000"/>
                </a:solidFill>
              </a:rPr>
              <a:t>ё</a:t>
            </a:r>
            <a:r>
              <a:rPr lang="ru-RU" sz="7200" dirty="0" smtClean="0"/>
              <a:t>т</a:t>
            </a:r>
            <a:endParaRPr lang="ru-RU" sz="7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55576" y="4653136"/>
            <a:ext cx="432048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475656" y="5589240"/>
            <a:ext cx="360040" cy="457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691680" y="6453336"/>
            <a:ext cx="504056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5936" y="476672"/>
            <a:ext cx="11521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Ю</a:t>
            </a:r>
            <a:endParaRPr lang="ru-RU" sz="8800" dirty="0">
              <a:solidFill>
                <a:srgbClr val="FF0000"/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987824" y="1916832"/>
            <a:ext cx="1296144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860032" y="1916832"/>
            <a:ext cx="1296144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59632" y="2636912"/>
            <a:ext cx="15039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00B050"/>
                </a:solidFill>
              </a:rPr>
              <a:t>Й</a:t>
            </a:r>
            <a:r>
              <a:rPr lang="ru-RU" sz="8800" dirty="0" smtClean="0">
                <a:solidFill>
                  <a:srgbClr val="FF0000"/>
                </a:solidFill>
              </a:rPr>
              <a:t>У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2201" y="2636912"/>
            <a:ext cx="8640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У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1187624" y="2636912"/>
            <a:ext cx="1512168" cy="13681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6300192" y="2636912"/>
            <a:ext cx="936104" cy="1296144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83568" y="3789040"/>
            <a:ext cx="1314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ю</a:t>
            </a:r>
            <a:r>
              <a:rPr lang="ru-RU" sz="7200" dirty="0" smtClean="0"/>
              <a:t>г</a:t>
            </a:r>
            <a:endParaRPr lang="ru-RU" sz="7200" dirty="0"/>
          </a:p>
        </p:txBody>
      </p:sp>
      <p:sp>
        <p:nvSpPr>
          <p:cNvPr id="16" name="TextBox 15"/>
          <p:cNvSpPr txBox="1"/>
          <p:nvPr/>
        </p:nvSpPr>
        <p:spPr>
          <a:xfrm>
            <a:off x="611560" y="4653136"/>
            <a:ext cx="25305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по</a:t>
            </a:r>
            <a:r>
              <a:rPr lang="ru-RU" sz="7200" dirty="0" smtClean="0">
                <a:solidFill>
                  <a:srgbClr val="FF0000"/>
                </a:solidFill>
              </a:rPr>
              <a:t>ю</a:t>
            </a:r>
            <a:r>
              <a:rPr lang="ru-RU" sz="7200" dirty="0" smtClean="0"/>
              <a:t>т</a:t>
            </a:r>
            <a:endParaRPr lang="ru-RU" sz="7200" dirty="0"/>
          </a:p>
        </p:txBody>
      </p:sp>
      <p:sp>
        <p:nvSpPr>
          <p:cNvPr id="17" name="TextBox 16"/>
          <p:cNvSpPr txBox="1"/>
          <p:nvPr/>
        </p:nvSpPr>
        <p:spPr>
          <a:xfrm>
            <a:off x="611560" y="5517232"/>
            <a:ext cx="31495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чита</a:t>
            </a:r>
            <a:r>
              <a:rPr lang="ru-RU" sz="7200" dirty="0" smtClean="0">
                <a:solidFill>
                  <a:srgbClr val="FF0000"/>
                </a:solidFill>
              </a:rPr>
              <a:t>ю</a:t>
            </a:r>
            <a:r>
              <a:rPr lang="ru-RU" sz="7200" dirty="0" smtClean="0"/>
              <a:t>т</a:t>
            </a:r>
            <a:endParaRPr lang="ru-RU" sz="7200" dirty="0"/>
          </a:p>
        </p:txBody>
      </p:sp>
      <p:sp>
        <p:nvSpPr>
          <p:cNvPr id="18" name="TextBox 17"/>
          <p:cNvSpPr txBox="1"/>
          <p:nvPr/>
        </p:nvSpPr>
        <p:spPr>
          <a:xfrm>
            <a:off x="5508104" y="3717032"/>
            <a:ext cx="32155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rgbClr val="00B050"/>
                </a:solidFill>
              </a:rPr>
              <a:t>л</a:t>
            </a:r>
            <a:r>
              <a:rPr lang="ru-RU" sz="7200" dirty="0" smtClean="0">
                <a:solidFill>
                  <a:srgbClr val="FF0000"/>
                </a:solidFill>
              </a:rPr>
              <a:t>ю</a:t>
            </a:r>
            <a:r>
              <a:rPr lang="ru-RU" sz="7200" dirty="0" smtClean="0"/>
              <a:t>стра</a:t>
            </a:r>
            <a:endParaRPr lang="ru-RU" sz="7200" dirty="0"/>
          </a:p>
        </p:txBody>
      </p:sp>
      <p:sp>
        <p:nvSpPr>
          <p:cNvPr id="19" name="TextBox 18"/>
          <p:cNvSpPr txBox="1"/>
          <p:nvPr/>
        </p:nvSpPr>
        <p:spPr>
          <a:xfrm>
            <a:off x="5508104" y="4653136"/>
            <a:ext cx="35389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ку</a:t>
            </a:r>
            <a:r>
              <a:rPr lang="ru-RU" sz="7200" dirty="0" smtClean="0">
                <a:solidFill>
                  <a:srgbClr val="00B050"/>
                </a:solidFill>
              </a:rPr>
              <a:t>п</a:t>
            </a:r>
            <a:r>
              <a:rPr lang="ru-RU" sz="7200" dirty="0" smtClean="0">
                <a:solidFill>
                  <a:srgbClr val="FF0000"/>
                </a:solidFill>
              </a:rPr>
              <a:t>ю</a:t>
            </a:r>
            <a:r>
              <a:rPr lang="ru-RU" sz="7200" dirty="0" smtClean="0"/>
              <a:t>ра</a:t>
            </a:r>
            <a:endParaRPr lang="ru-RU" sz="7200" dirty="0"/>
          </a:p>
        </p:txBody>
      </p:sp>
      <p:sp>
        <p:nvSpPr>
          <p:cNvPr id="20" name="TextBox 19"/>
          <p:cNvSpPr txBox="1"/>
          <p:nvPr/>
        </p:nvSpPr>
        <p:spPr>
          <a:xfrm>
            <a:off x="5508104" y="5517232"/>
            <a:ext cx="28090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по</a:t>
            </a:r>
            <a:r>
              <a:rPr lang="ru-RU" sz="7200" dirty="0" smtClean="0">
                <a:solidFill>
                  <a:srgbClr val="00B050"/>
                </a:solidFill>
              </a:rPr>
              <a:t>л</a:t>
            </a:r>
            <a:r>
              <a:rPr lang="ru-RU" sz="7200" dirty="0" smtClean="0">
                <a:solidFill>
                  <a:srgbClr val="FF0000"/>
                </a:solidFill>
              </a:rPr>
              <a:t>ю</a:t>
            </a:r>
            <a:r>
              <a:rPr lang="ru-RU" sz="7200" dirty="0" smtClean="0"/>
              <a:t>с</a:t>
            </a:r>
            <a:endParaRPr lang="ru-RU" sz="7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55576" y="4725144"/>
            <a:ext cx="576064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259632" y="5589240"/>
            <a:ext cx="288032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051720" y="6453336"/>
            <a:ext cx="288032" cy="720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Вывод: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400" dirty="0" smtClean="0">
                <a:latin typeface="Comic Sans MS" pitchFamily="66" charset="0"/>
              </a:rPr>
              <a:t>Если гласные буквы</a:t>
            </a:r>
            <a:r>
              <a:rPr lang="ru-RU" sz="4400" dirty="0" smtClean="0">
                <a:solidFill>
                  <a:srgbClr val="FF0000"/>
                </a:solidFill>
                <a:latin typeface="Comic Sans MS" pitchFamily="66" charset="0"/>
              </a:rPr>
              <a:t> Е,Я,Ё,Ю </a:t>
            </a:r>
            <a:r>
              <a:rPr lang="ru-RU" sz="4400" dirty="0" smtClean="0">
                <a:latin typeface="Comic Sans MS" pitchFamily="66" charset="0"/>
              </a:rPr>
              <a:t>стоят </a:t>
            </a:r>
            <a:r>
              <a:rPr lang="ru-RU" sz="4400" dirty="0" smtClean="0">
                <a:solidFill>
                  <a:srgbClr val="00B050"/>
                </a:solidFill>
                <a:latin typeface="Comic Sans MS" pitchFamily="66" charset="0"/>
              </a:rPr>
              <a:t>в начале </a:t>
            </a:r>
            <a:r>
              <a:rPr lang="ru-RU" sz="4400" dirty="0" smtClean="0">
                <a:latin typeface="Comic Sans MS" pitchFamily="66" charset="0"/>
              </a:rPr>
              <a:t>слова или </a:t>
            </a:r>
            <a:r>
              <a:rPr lang="ru-RU" sz="4400" dirty="0" smtClean="0">
                <a:solidFill>
                  <a:srgbClr val="00B050"/>
                </a:solidFill>
                <a:latin typeface="Comic Sans MS" pitchFamily="66" charset="0"/>
              </a:rPr>
              <a:t>после гласных</a:t>
            </a:r>
            <a:r>
              <a:rPr lang="ru-RU" sz="4400" dirty="0" smtClean="0">
                <a:latin typeface="Comic Sans MS" pitchFamily="66" charset="0"/>
              </a:rPr>
              <a:t>, то они дают </a:t>
            </a:r>
            <a:r>
              <a:rPr lang="ru-RU" sz="4400" dirty="0" smtClean="0">
                <a:solidFill>
                  <a:srgbClr val="00B050"/>
                </a:solidFill>
                <a:latin typeface="Comic Sans MS" pitchFamily="66" charset="0"/>
              </a:rPr>
              <a:t>два</a:t>
            </a:r>
            <a:r>
              <a:rPr lang="ru-RU" sz="4400" dirty="0" smtClean="0">
                <a:latin typeface="Comic Sans MS" pitchFamily="66" charset="0"/>
              </a:rPr>
              <a:t> </a:t>
            </a:r>
            <a:r>
              <a:rPr lang="ru-RU" sz="4400" dirty="0" smtClean="0">
                <a:solidFill>
                  <a:srgbClr val="00B050"/>
                </a:solidFill>
                <a:latin typeface="Comic Sans MS" pitchFamily="66" charset="0"/>
              </a:rPr>
              <a:t>звука.</a:t>
            </a:r>
          </a:p>
          <a:p>
            <a:pPr>
              <a:buNone/>
            </a:pPr>
            <a:endParaRPr lang="ru-RU" sz="4400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ru-RU" sz="4400" dirty="0" smtClean="0">
                <a:solidFill>
                  <a:srgbClr val="00B050"/>
                </a:solidFill>
                <a:latin typeface="Comic Sans MS" pitchFamily="66" charset="0"/>
              </a:rPr>
              <a:t>   </a:t>
            </a:r>
            <a:r>
              <a:rPr lang="ru-RU" sz="4400" dirty="0" smtClean="0">
                <a:latin typeface="Comic Sans MS" pitchFamily="66" charset="0"/>
              </a:rPr>
              <a:t>Если гласные буквы </a:t>
            </a:r>
            <a:r>
              <a:rPr lang="ru-RU" sz="4400" dirty="0" smtClean="0">
                <a:solidFill>
                  <a:srgbClr val="FF0000"/>
                </a:solidFill>
                <a:latin typeface="Comic Sans MS" pitchFamily="66" charset="0"/>
              </a:rPr>
              <a:t>Е,Я,Ё,Ю</a:t>
            </a:r>
            <a:r>
              <a:rPr lang="ru-RU" sz="4400" dirty="0" smtClean="0">
                <a:latin typeface="Comic Sans MS" pitchFamily="66" charset="0"/>
              </a:rPr>
              <a:t> стоят </a:t>
            </a:r>
            <a:r>
              <a:rPr lang="ru-RU" sz="4400" dirty="0" smtClean="0">
                <a:solidFill>
                  <a:srgbClr val="00B050"/>
                </a:solidFill>
                <a:latin typeface="Comic Sans MS" pitchFamily="66" charset="0"/>
              </a:rPr>
              <a:t>после согласных</a:t>
            </a:r>
            <a:r>
              <a:rPr lang="ru-RU" sz="4400" dirty="0" smtClean="0">
                <a:latin typeface="Comic Sans MS" pitchFamily="66" charset="0"/>
              </a:rPr>
              <a:t>, то они дают </a:t>
            </a:r>
            <a:r>
              <a:rPr lang="ru-RU" sz="4400" dirty="0" smtClean="0">
                <a:solidFill>
                  <a:srgbClr val="00B050"/>
                </a:solidFill>
                <a:latin typeface="Comic Sans MS" pitchFamily="66" charset="0"/>
              </a:rPr>
              <a:t>один звук</a:t>
            </a:r>
            <a:r>
              <a:rPr lang="ru-RU" sz="4400" dirty="0" smtClean="0">
                <a:latin typeface="Comic Sans MS" pitchFamily="66" charset="0"/>
              </a:rPr>
              <a:t>.</a:t>
            </a:r>
            <a:endParaRPr lang="ru-RU" sz="4400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Comic Sans MS" pitchFamily="66" charset="0"/>
              </a:rPr>
              <a:t>Используемый материал: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Азбука, В. Г. Горецкий, В. П. </a:t>
            </a:r>
            <a:r>
              <a:rPr lang="ru-RU" dirty="0" err="1" smtClean="0">
                <a:latin typeface="Comic Sans MS" pitchFamily="66" charset="0"/>
              </a:rPr>
              <a:t>Канакина</a:t>
            </a:r>
            <a:r>
              <a:rPr lang="ru-RU" dirty="0" smtClean="0">
                <a:latin typeface="Comic Sans MS" pitchFamily="66" charset="0"/>
              </a:rPr>
              <a:t>, Просвещение,М.,2013.</a:t>
            </a:r>
          </a:p>
          <a:p>
            <a:r>
              <a:rPr lang="ru-RU" dirty="0" smtClean="0">
                <a:latin typeface="Comic Sans MS" pitchFamily="66" charset="0"/>
              </a:rPr>
              <a:t>Методические разработки с поурочными разработками к уроку обучения </a:t>
            </a:r>
            <a:r>
              <a:rPr lang="ru-RU" smtClean="0">
                <a:latin typeface="Comic Sans MS" pitchFamily="66" charset="0"/>
              </a:rPr>
              <a:t>грамоте, В.Г.Горецкий</a:t>
            </a:r>
            <a:r>
              <a:rPr lang="ru-RU" dirty="0" smtClean="0">
                <a:latin typeface="Comic Sans MS" pitchFamily="66" charset="0"/>
              </a:rPr>
              <a:t>,  </a:t>
            </a:r>
            <a:r>
              <a:rPr lang="ru-RU" dirty="0" err="1" smtClean="0">
                <a:latin typeface="Comic Sans MS" pitchFamily="66" charset="0"/>
              </a:rPr>
              <a:t>Белянкова</a:t>
            </a:r>
            <a:r>
              <a:rPr lang="ru-RU" dirty="0" smtClean="0">
                <a:latin typeface="Comic Sans MS" pitchFamily="66" charset="0"/>
              </a:rPr>
              <a:t> Н.М., </a:t>
            </a:r>
            <a:r>
              <a:rPr lang="ru-RU" dirty="0" err="1" smtClean="0">
                <a:latin typeface="Comic Sans MS" pitchFamily="66" charset="0"/>
              </a:rPr>
              <a:t>Просвещение,М</a:t>
            </a:r>
            <a:r>
              <a:rPr lang="ru-RU" dirty="0" smtClean="0">
                <a:latin typeface="Comic Sans MS" pitchFamily="66" charset="0"/>
              </a:rPr>
              <a:t>., 2013.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</TotalTime>
  <Words>161</Words>
  <Application>Microsoft Office PowerPoint</Application>
  <PresentationFormat>Экран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Государственное бюджетное общеобразовательное учреждение средняя общеобразовательная школа №1279 с углублённым изучением английского языка ЮЗАО города Москвы</vt:lpstr>
      <vt:lpstr>Слайд 2</vt:lpstr>
      <vt:lpstr>Таблица гласных букв</vt:lpstr>
      <vt:lpstr>Слайд 4</vt:lpstr>
      <vt:lpstr>Слайд 5</vt:lpstr>
      <vt:lpstr>Слайд 6</vt:lpstr>
      <vt:lpstr>Слайд 7</vt:lpstr>
      <vt:lpstr>Вывод:</vt:lpstr>
      <vt:lpstr>Используемый материал: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Чтение гласных букв</dc:title>
  <dc:creator>Samsung</dc:creator>
  <cp:lastModifiedBy>Samsung</cp:lastModifiedBy>
  <cp:revision>48</cp:revision>
  <dcterms:created xsi:type="dcterms:W3CDTF">2013-11-18T12:43:29Z</dcterms:created>
  <dcterms:modified xsi:type="dcterms:W3CDTF">2013-11-25T19:25:02Z</dcterms:modified>
</cp:coreProperties>
</file>