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7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8199564969843818"/>
          <c:y val="4.8981140921242838E-2"/>
          <c:w val="0.78718887029283613"/>
          <c:h val="0.567608851067111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Лист1!$A$2:$A$12</c:f>
              <c:strCache>
                <c:ptCount val="10"/>
                <c:pt idx="0">
                  <c:v>Здоровье</c:v>
                </c:pt>
                <c:pt idx="1">
                  <c:v>Физ кул</c:v>
                </c:pt>
                <c:pt idx="2">
                  <c:v>Социализац</c:v>
                </c:pt>
                <c:pt idx="3">
                  <c:v>Труд</c:v>
                </c:pt>
                <c:pt idx="4">
                  <c:v>ОБЖ</c:v>
                </c:pt>
                <c:pt idx="5">
                  <c:v>Познание</c:v>
                </c:pt>
                <c:pt idx="6">
                  <c:v>Коммун</c:v>
                </c:pt>
                <c:pt idx="7">
                  <c:v>Худ эстет</c:v>
                </c:pt>
                <c:pt idx="8">
                  <c:v>Музыка</c:v>
                </c:pt>
                <c:pt idx="9">
                  <c:v>Плавание</c:v>
                </c:pt>
              </c:strCache>
            </c:strRef>
          </c:cat>
          <c:val>
            <c:numRef>
              <c:f>Лист1!$B$2:$B$12</c:f>
              <c:numCache>
                <c:formatCode>0%</c:formatCode>
                <c:ptCount val="11"/>
                <c:pt idx="0">
                  <c:v>0.77000000000000013</c:v>
                </c:pt>
                <c:pt idx="1">
                  <c:v>0.66000000000000025</c:v>
                </c:pt>
                <c:pt idx="2">
                  <c:v>0.6050000000000002</c:v>
                </c:pt>
                <c:pt idx="3" formatCode="0.00%">
                  <c:v>0.94499999999999995</c:v>
                </c:pt>
                <c:pt idx="4" formatCode="0.00%">
                  <c:v>0.71500000000000019</c:v>
                </c:pt>
                <c:pt idx="5">
                  <c:v>0.55000000000000004</c:v>
                </c:pt>
                <c:pt idx="6" formatCode="0.00%">
                  <c:v>0.71500000000000019</c:v>
                </c:pt>
                <c:pt idx="7" formatCode="0.00%">
                  <c:v>0.6050000000000002</c:v>
                </c:pt>
                <c:pt idx="8">
                  <c:v>0.77000000000000013</c:v>
                </c:pt>
                <c:pt idx="9" formatCode="0.00%">
                  <c:v>0.71500000000000019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Лист1!$A$2:$A$12</c:f>
              <c:strCache>
                <c:ptCount val="10"/>
                <c:pt idx="0">
                  <c:v>Здоровье</c:v>
                </c:pt>
                <c:pt idx="1">
                  <c:v>Физ кул</c:v>
                </c:pt>
                <c:pt idx="2">
                  <c:v>Социализац</c:v>
                </c:pt>
                <c:pt idx="3">
                  <c:v>Труд</c:v>
                </c:pt>
                <c:pt idx="4">
                  <c:v>ОБЖ</c:v>
                </c:pt>
                <c:pt idx="5">
                  <c:v>Познание</c:v>
                </c:pt>
                <c:pt idx="6">
                  <c:v>Коммун</c:v>
                </c:pt>
                <c:pt idx="7">
                  <c:v>Худ эстет</c:v>
                </c:pt>
                <c:pt idx="8">
                  <c:v>Музыка</c:v>
                </c:pt>
                <c:pt idx="9">
                  <c:v>Плавание</c:v>
                </c:pt>
              </c:strCache>
            </c:strRef>
          </c:cat>
          <c:val>
            <c:numRef>
              <c:f>Лист1!$C$2:$C$12</c:f>
              <c:numCache>
                <c:formatCode>0%</c:formatCode>
                <c:ptCount val="11"/>
                <c:pt idx="0">
                  <c:v>0.23</c:v>
                </c:pt>
                <c:pt idx="1">
                  <c:v>0.34000000000000008</c:v>
                </c:pt>
                <c:pt idx="2">
                  <c:v>0.39500000000000013</c:v>
                </c:pt>
                <c:pt idx="3" formatCode="0.00%">
                  <c:v>5.5000000000000014E-2</c:v>
                </c:pt>
                <c:pt idx="4" formatCode="0.00%">
                  <c:v>0.28500000000000009</c:v>
                </c:pt>
                <c:pt idx="5" formatCode="0.00%">
                  <c:v>0.39500000000000013</c:v>
                </c:pt>
                <c:pt idx="6">
                  <c:v>0.23</c:v>
                </c:pt>
                <c:pt idx="7">
                  <c:v>0.34000000000000008</c:v>
                </c:pt>
                <c:pt idx="8">
                  <c:v>0.23</c:v>
                </c:pt>
                <c:pt idx="9" formatCode="0.00%">
                  <c:v>0.28500000000000009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002060"/>
            </a:solidFill>
          </c:spPr>
          <c:cat>
            <c:strRef>
              <c:f>Лист1!$A$2:$A$12</c:f>
              <c:strCache>
                <c:ptCount val="10"/>
                <c:pt idx="0">
                  <c:v>Здоровье</c:v>
                </c:pt>
                <c:pt idx="1">
                  <c:v>Физ кул</c:v>
                </c:pt>
                <c:pt idx="2">
                  <c:v>Социализац</c:v>
                </c:pt>
                <c:pt idx="3">
                  <c:v>Труд</c:v>
                </c:pt>
                <c:pt idx="4">
                  <c:v>ОБЖ</c:v>
                </c:pt>
                <c:pt idx="5">
                  <c:v>Познание</c:v>
                </c:pt>
                <c:pt idx="6">
                  <c:v>Коммун</c:v>
                </c:pt>
                <c:pt idx="7">
                  <c:v>Худ эстет</c:v>
                </c:pt>
                <c:pt idx="8">
                  <c:v>Музыка</c:v>
                </c:pt>
                <c:pt idx="9">
                  <c:v>Плавание</c:v>
                </c:pt>
              </c:strCache>
            </c:strRef>
          </c:cat>
          <c:val>
            <c:numRef>
              <c:f>Лист1!$D$2:$D$12</c:f>
              <c:numCache>
                <c:formatCode>0%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 formatCode="0.00%">
                  <c:v>5.5000000000000014E-2</c:v>
                </c:pt>
                <c:pt idx="6" formatCode="0.00%">
                  <c:v>5.5000000000000014E-2</c:v>
                </c:pt>
                <c:pt idx="7" formatCode="0.00%">
                  <c:v>5.5000000000000014E-2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axId val="149719680"/>
        <c:axId val="149721472"/>
      </c:barChart>
      <c:catAx>
        <c:axId val="149719680"/>
        <c:scaling>
          <c:orientation val="minMax"/>
        </c:scaling>
        <c:axPos val="b"/>
        <c:numFmt formatCode="0%" sourceLinked="1"/>
        <c:tickLblPos val="nextTo"/>
        <c:crossAx val="149721472"/>
        <c:crosses val="autoZero"/>
        <c:auto val="1"/>
        <c:lblAlgn val="ctr"/>
        <c:lblOffset val="100"/>
      </c:catAx>
      <c:valAx>
        <c:axId val="149721472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49719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936882896419962"/>
          <c:y val="0.80542610132220027"/>
          <c:w val="0.1471052629158969"/>
          <c:h val="0.18818107232247919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уровни</c:v>
                </c:pt>
              </c:strCache>
            </c:strRef>
          </c:tx>
          <c:explosion val="13"/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Высокий</c:v>
                </c:pt>
                <c:pt idx="1">
                  <c:v>Средний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0.7200000000000002</c:v>
                </c:pt>
                <c:pt idx="1">
                  <c:v>0.28000000000000008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4019904266639582"/>
          <c:y val="0.69184114852915968"/>
          <c:w val="0.27504117909714537"/>
          <c:h val="0.30093191826396432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4EDEA8-5510-42B5-BA1E-48A5A1A22627}" type="doc">
      <dgm:prSet loTypeId="urn:microsoft.com/office/officeart/2005/8/layout/chevron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89F5EAE0-3883-47C6-84A1-7BABEC8A09AE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хочется</a:t>
          </a:r>
          <a:r>
            <a:rPr lang="ru-RU" dirty="0" smtClean="0"/>
            <a:t>.</a:t>
          </a:r>
          <a:endParaRPr lang="ru-RU" dirty="0"/>
        </a:p>
      </dgm:t>
    </dgm:pt>
    <dgm:pt modelId="{3BFA2E98-D01B-4B2A-9258-EC9EE7CBC169}" type="parTrans" cxnId="{B88F2076-FE83-4DEC-9AF7-108A2DB797E9}">
      <dgm:prSet/>
      <dgm:spPr/>
      <dgm:t>
        <a:bodyPr/>
        <a:lstStyle/>
        <a:p>
          <a:endParaRPr lang="ru-RU"/>
        </a:p>
      </dgm:t>
    </dgm:pt>
    <dgm:pt modelId="{163067A6-977A-4CDA-8EBE-41F09CC01102}" type="sibTrans" cxnId="{B88F2076-FE83-4DEC-9AF7-108A2DB797E9}">
      <dgm:prSet/>
      <dgm:spPr/>
      <dgm:t>
        <a:bodyPr/>
        <a:lstStyle/>
        <a:p>
          <a:endParaRPr lang="ru-RU"/>
        </a:p>
      </dgm:t>
    </dgm:pt>
    <dgm:pt modelId="{592CFCE2-792F-4E31-9588-76325F00756E}">
      <dgm:prSet phldrT="[Текст]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dirty="0" smtClean="0"/>
            <a:t>чтобы  наши выпускники стали выдающимися личностями! </a:t>
          </a:r>
          <a:endParaRPr lang="ru-RU" dirty="0"/>
        </a:p>
      </dgm:t>
    </dgm:pt>
    <dgm:pt modelId="{2FEA9C12-4755-485D-B923-4EC7F74C95D8}" type="parTrans" cxnId="{159284F9-0D3F-4A70-9214-1037C4F0114D}">
      <dgm:prSet/>
      <dgm:spPr/>
      <dgm:t>
        <a:bodyPr/>
        <a:lstStyle/>
        <a:p>
          <a:endParaRPr lang="ru-RU"/>
        </a:p>
      </dgm:t>
    </dgm:pt>
    <dgm:pt modelId="{287AE5AF-8581-4AE6-AC1E-7BFFCA976087}" type="sibTrans" cxnId="{159284F9-0D3F-4A70-9214-1037C4F0114D}">
      <dgm:prSet/>
      <dgm:spPr/>
      <dgm:t>
        <a:bodyPr/>
        <a:lstStyle/>
        <a:p>
          <a:endParaRPr lang="ru-RU"/>
        </a:p>
      </dgm:t>
    </dgm:pt>
    <dgm:pt modelId="{F16AAECC-EAED-46DF-B465-9CCD3582699B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желаем</a:t>
          </a:r>
          <a:endParaRPr lang="ru-RU" dirty="0">
            <a:solidFill>
              <a:schemeClr val="tx1"/>
            </a:solidFill>
          </a:endParaRPr>
        </a:p>
      </dgm:t>
    </dgm:pt>
    <dgm:pt modelId="{94BD8890-0DA7-427C-BC24-087255AC6230}" type="parTrans" cxnId="{DD619414-B23A-473B-A897-852FBB18E865}">
      <dgm:prSet/>
      <dgm:spPr/>
      <dgm:t>
        <a:bodyPr/>
        <a:lstStyle/>
        <a:p>
          <a:endParaRPr lang="ru-RU"/>
        </a:p>
      </dgm:t>
    </dgm:pt>
    <dgm:pt modelId="{C5DB09A1-F3E1-4DAD-A32B-349D370A6C38}" type="sibTrans" cxnId="{DD619414-B23A-473B-A897-852FBB18E865}">
      <dgm:prSet/>
      <dgm:spPr/>
      <dgm:t>
        <a:bodyPr/>
        <a:lstStyle/>
        <a:p>
          <a:endParaRPr lang="ru-RU"/>
        </a:p>
      </dgm:t>
    </dgm:pt>
    <dgm:pt modelId="{7F61635A-0B3D-4C02-8AC1-026573F17144}">
      <dgm:prSet phldrT="[Текст]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dirty="0" smtClean="0"/>
            <a:t>чтобы они были здоровы и счастливы!</a:t>
          </a:r>
          <a:endParaRPr lang="ru-RU" dirty="0"/>
        </a:p>
      </dgm:t>
    </dgm:pt>
    <dgm:pt modelId="{A9736758-04EC-47C1-AA25-EB4054D718C1}" type="parTrans" cxnId="{A1FC249B-BDBA-4427-8E5C-57A4A076478E}">
      <dgm:prSet/>
      <dgm:spPr/>
      <dgm:t>
        <a:bodyPr/>
        <a:lstStyle/>
        <a:p>
          <a:endParaRPr lang="ru-RU"/>
        </a:p>
      </dgm:t>
    </dgm:pt>
    <dgm:pt modelId="{68DB0D81-4497-4F5D-94C1-8305614B2873}" type="sibTrans" cxnId="{A1FC249B-BDBA-4427-8E5C-57A4A076478E}">
      <dgm:prSet/>
      <dgm:spPr/>
      <dgm:t>
        <a:bodyPr/>
        <a:lstStyle/>
        <a:p>
          <a:endParaRPr lang="ru-RU"/>
        </a:p>
      </dgm:t>
    </dgm:pt>
    <dgm:pt modelId="{61F5A1E7-3D88-4F7C-893A-B5AFA065182B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мечтаем</a:t>
          </a:r>
          <a:endParaRPr lang="ru-RU" dirty="0">
            <a:solidFill>
              <a:schemeClr val="tx1"/>
            </a:solidFill>
          </a:endParaRPr>
        </a:p>
      </dgm:t>
    </dgm:pt>
    <dgm:pt modelId="{003ABA69-2CB9-4702-9B7F-856065E2D7C0}" type="parTrans" cxnId="{48EC5B1F-19DE-4949-A9E9-23A805F3E61C}">
      <dgm:prSet/>
      <dgm:spPr/>
      <dgm:t>
        <a:bodyPr/>
        <a:lstStyle/>
        <a:p>
          <a:endParaRPr lang="ru-RU"/>
        </a:p>
      </dgm:t>
    </dgm:pt>
    <dgm:pt modelId="{4D125245-8992-48B2-B1AB-FC81F71B86A6}" type="sibTrans" cxnId="{48EC5B1F-19DE-4949-A9E9-23A805F3E61C}">
      <dgm:prSet/>
      <dgm:spPr/>
      <dgm:t>
        <a:bodyPr/>
        <a:lstStyle/>
        <a:p>
          <a:endParaRPr lang="ru-RU"/>
        </a:p>
      </dgm:t>
    </dgm:pt>
    <dgm:pt modelId="{83E4EF0D-1A2F-46B8-9CD6-04E78E413337}">
      <dgm:prSet phldrT="[Текст]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чтоб никогда не забывали наш детский сад!!!</a:t>
          </a:r>
        </a:p>
        <a:p>
          <a:pPr marL="228600" indent="0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16D462AB-9ACF-4FB5-9171-7ED9A30F1D7B}" type="parTrans" cxnId="{20926B5B-9A0D-491D-89C3-A7AA4796113A}">
      <dgm:prSet/>
      <dgm:spPr/>
      <dgm:t>
        <a:bodyPr/>
        <a:lstStyle/>
        <a:p>
          <a:endParaRPr lang="ru-RU"/>
        </a:p>
      </dgm:t>
    </dgm:pt>
    <dgm:pt modelId="{6BEE65EA-B2E3-4249-87FD-E59BF5E7FD83}" type="sibTrans" cxnId="{20926B5B-9A0D-491D-89C3-A7AA4796113A}">
      <dgm:prSet/>
      <dgm:spPr/>
      <dgm:t>
        <a:bodyPr/>
        <a:lstStyle/>
        <a:p>
          <a:endParaRPr lang="ru-RU"/>
        </a:p>
      </dgm:t>
    </dgm:pt>
    <dgm:pt modelId="{7BC4B345-0AB0-4098-9F2C-46D5A5089A56}" type="pres">
      <dgm:prSet presAssocID="{464EDEA8-5510-42B5-BA1E-48A5A1A2262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414E8E-5679-41BD-81F8-FE195377EF91}" type="pres">
      <dgm:prSet presAssocID="{89F5EAE0-3883-47C6-84A1-7BABEC8A09AE}" presName="composite" presStyleCnt="0"/>
      <dgm:spPr/>
    </dgm:pt>
    <dgm:pt modelId="{0E414559-4943-496B-B2E5-ED37CF7DE77B}" type="pres">
      <dgm:prSet presAssocID="{89F5EAE0-3883-47C6-84A1-7BABEC8A09A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38BC58-1A52-46AA-AD28-64298AB18533}" type="pres">
      <dgm:prSet presAssocID="{89F5EAE0-3883-47C6-84A1-7BABEC8A09A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E006AF-1355-4514-B7B8-D23B7A2C18CA}" type="pres">
      <dgm:prSet presAssocID="{163067A6-977A-4CDA-8EBE-41F09CC01102}" presName="sp" presStyleCnt="0"/>
      <dgm:spPr/>
    </dgm:pt>
    <dgm:pt modelId="{4749F117-2799-41D0-9CE1-82752AEED412}" type="pres">
      <dgm:prSet presAssocID="{F16AAECC-EAED-46DF-B465-9CCD3582699B}" presName="composite" presStyleCnt="0"/>
      <dgm:spPr/>
    </dgm:pt>
    <dgm:pt modelId="{576C609F-733C-4812-A273-CEC1ECB26754}" type="pres">
      <dgm:prSet presAssocID="{F16AAECC-EAED-46DF-B465-9CCD3582699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647745-39EA-4A76-B748-F3AC72373A44}" type="pres">
      <dgm:prSet presAssocID="{F16AAECC-EAED-46DF-B465-9CCD3582699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FCF311-3460-4C6C-99FA-8A8F3E6B0EBF}" type="pres">
      <dgm:prSet presAssocID="{C5DB09A1-F3E1-4DAD-A32B-349D370A6C38}" presName="sp" presStyleCnt="0"/>
      <dgm:spPr/>
    </dgm:pt>
    <dgm:pt modelId="{D9B6B330-06EF-43AF-981B-66F5A4B0AE3D}" type="pres">
      <dgm:prSet presAssocID="{61F5A1E7-3D88-4F7C-893A-B5AFA065182B}" presName="composite" presStyleCnt="0"/>
      <dgm:spPr/>
    </dgm:pt>
    <dgm:pt modelId="{8C294A44-6062-41F7-A793-3EBCA7900707}" type="pres">
      <dgm:prSet presAssocID="{61F5A1E7-3D88-4F7C-893A-B5AFA065182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2E989F-0FB3-4011-8D1B-5E636D11ECA8}" type="pres">
      <dgm:prSet presAssocID="{61F5A1E7-3D88-4F7C-893A-B5AFA065182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CC6F95-DF73-4571-9ED9-3BBDDE74AE21}" type="presOf" srcId="{464EDEA8-5510-42B5-BA1E-48A5A1A22627}" destId="{7BC4B345-0AB0-4098-9F2C-46D5A5089A56}" srcOrd="0" destOrd="0" presId="urn:microsoft.com/office/officeart/2005/8/layout/chevron2"/>
    <dgm:cxn modelId="{A1FC249B-BDBA-4427-8E5C-57A4A076478E}" srcId="{F16AAECC-EAED-46DF-B465-9CCD3582699B}" destId="{7F61635A-0B3D-4C02-8AC1-026573F17144}" srcOrd="0" destOrd="0" parTransId="{A9736758-04EC-47C1-AA25-EB4054D718C1}" sibTransId="{68DB0D81-4497-4F5D-94C1-8305614B2873}"/>
    <dgm:cxn modelId="{48EC5B1F-19DE-4949-A9E9-23A805F3E61C}" srcId="{464EDEA8-5510-42B5-BA1E-48A5A1A22627}" destId="{61F5A1E7-3D88-4F7C-893A-B5AFA065182B}" srcOrd="2" destOrd="0" parTransId="{003ABA69-2CB9-4702-9B7F-856065E2D7C0}" sibTransId="{4D125245-8992-48B2-B1AB-FC81F71B86A6}"/>
    <dgm:cxn modelId="{C6B6C2BE-566B-40F9-BAC7-D8CF64D0727E}" type="presOf" srcId="{89F5EAE0-3883-47C6-84A1-7BABEC8A09AE}" destId="{0E414559-4943-496B-B2E5-ED37CF7DE77B}" srcOrd="0" destOrd="0" presId="urn:microsoft.com/office/officeart/2005/8/layout/chevron2"/>
    <dgm:cxn modelId="{C225D675-E070-4F19-9766-3F9962B5C8EE}" type="presOf" srcId="{F16AAECC-EAED-46DF-B465-9CCD3582699B}" destId="{576C609F-733C-4812-A273-CEC1ECB26754}" srcOrd="0" destOrd="0" presId="urn:microsoft.com/office/officeart/2005/8/layout/chevron2"/>
    <dgm:cxn modelId="{B88F2076-FE83-4DEC-9AF7-108A2DB797E9}" srcId="{464EDEA8-5510-42B5-BA1E-48A5A1A22627}" destId="{89F5EAE0-3883-47C6-84A1-7BABEC8A09AE}" srcOrd="0" destOrd="0" parTransId="{3BFA2E98-D01B-4B2A-9258-EC9EE7CBC169}" sibTransId="{163067A6-977A-4CDA-8EBE-41F09CC01102}"/>
    <dgm:cxn modelId="{A40F8526-3F1B-4C55-AF93-78B350069489}" type="presOf" srcId="{83E4EF0D-1A2F-46B8-9CD6-04E78E413337}" destId="{3B2E989F-0FB3-4011-8D1B-5E636D11ECA8}" srcOrd="0" destOrd="0" presId="urn:microsoft.com/office/officeart/2005/8/layout/chevron2"/>
    <dgm:cxn modelId="{7C9C1AF1-B474-4F5A-B94E-459D57D9790F}" type="presOf" srcId="{61F5A1E7-3D88-4F7C-893A-B5AFA065182B}" destId="{8C294A44-6062-41F7-A793-3EBCA7900707}" srcOrd="0" destOrd="0" presId="urn:microsoft.com/office/officeart/2005/8/layout/chevron2"/>
    <dgm:cxn modelId="{A03194A6-6363-4C86-A735-D0762452408A}" type="presOf" srcId="{592CFCE2-792F-4E31-9588-76325F00756E}" destId="{7B38BC58-1A52-46AA-AD28-64298AB18533}" srcOrd="0" destOrd="0" presId="urn:microsoft.com/office/officeart/2005/8/layout/chevron2"/>
    <dgm:cxn modelId="{DD619414-B23A-473B-A897-852FBB18E865}" srcId="{464EDEA8-5510-42B5-BA1E-48A5A1A22627}" destId="{F16AAECC-EAED-46DF-B465-9CCD3582699B}" srcOrd="1" destOrd="0" parTransId="{94BD8890-0DA7-427C-BC24-087255AC6230}" sibTransId="{C5DB09A1-F3E1-4DAD-A32B-349D370A6C38}"/>
    <dgm:cxn modelId="{20926B5B-9A0D-491D-89C3-A7AA4796113A}" srcId="{61F5A1E7-3D88-4F7C-893A-B5AFA065182B}" destId="{83E4EF0D-1A2F-46B8-9CD6-04E78E413337}" srcOrd="0" destOrd="0" parTransId="{16D462AB-9ACF-4FB5-9171-7ED9A30F1D7B}" sibTransId="{6BEE65EA-B2E3-4249-87FD-E59BF5E7FD83}"/>
    <dgm:cxn modelId="{480576E4-D9B3-42DE-9744-387044F4AD2D}" type="presOf" srcId="{7F61635A-0B3D-4C02-8AC1-026573F17144}" destId="{F2647745-39EA-4A76-B748-F3AC72373A44}" srcOrd="0" destOrd="0" presId="urn:microsoft.com/office/officeart/2005/8/layout/chevron2"/>
    <dgm:cxn modelId="{159284F9-0D3F-4A70-9214-1037C4F0114D}" srcId="{89F5EAE0-3883-47C6-84A1-7BABEC8A09AE}" destId="{592CFCE2-792F-4E31-9588-76325F00756E}" srcOrd="0" destOrd="0" parTransId="{2FEA9C12-4755-485D-B923-4EC7F74C95D8}" sibTransId="{287AE5AF-8581-4AE6-AC1E-7BFFCA976087}"/>
    <dgm:cxn modelId="{B356D765-D89F-4E17-A554-A9D939DA5A5B}" type="presParOf" srcId="{7BC4B345-0AB0-4098-9F2C-46D5A5089A56}" destId="{70414E8E-5679-41BD-81F8-FE195377EF91}" srcOrd="0" destOrd="0" presId="urn:microsoft.com/office/officeart/2005/8/layout/chevron2"/>
    <dgm:cxn modelId="{E51DD237-7CBF-4E88-8A79-7D4BA9304C6E}" type="presParOf" srcId="{70414E8E-5679-41BD-81F8-FE195377EF91}" destId="{0E414559-4943-496B-B2E5-ED37CF7DE77B}" srcOrd="0" destOrd="0" presId="urn:microsoft.com/office/officeart/2005/8/layout/chevron2"/>
    <dgm:cxn modelId="{AD0AC72E-82F5-4547-B584-B29AC50B5790}" type="presParOf" srcId="{70414E8E-5679-41BD-81F8-FE195377EF91}" destId="{7B38BC58-1A52-46AA-AD28-64298AB18533}" srcOrd="1" destOrd="0" presId="urn:microsoft.com/office/officeart/2005/8/layout/chevron2"/>
    <dgm:cxn modelId="{4B9525F7-72B1-4C9D-9F50-A3A78DB2BBE2}" type="presParOf" srcId="{7BC4B345-0AB0-4098-9F2C-46D5A5089A56}" destId="{30E006AF-1355-4514-B7B8-D23B7A2C18CA}" srcOrd="1" destOrd="0" presId="urn:microsoft.com/office/officeart/2005/8/layout/chevron2"/>
    <dgm:cxn modelId="{A8879246-B720-418C-95D5-21E6EBE495BF}" type="presParOf" srcId="{7BC4B345-0AB0-4098-9F2C-46D5A5089A56}" destId="{4749F117-2799-41D0-9CE1-82752AEED412}" srcOrd="2" destOrd="0" presId="urn:microsoft.com/office/officeart/2005/8/layout/chevron2"/>
    <dgm:cxn modelId="{590C4BC0-F3F6-429A-8757-A7B5105FF0C1}" type="presParOf" srcId="{4749F117-2799-41D0-9CE1-82752AEED412}" destId="{576C609F-733C-4812-A273-CEC1ECB26754}" srcOrd="0" destOrd="0" presId="urn:microsoft.com/office/officeart/2005/8/layout/chevron2"/>
    <dgm:cxn modelId="{20A00106-870D-42E9-839B-15350B9F75B4}" type="presParOf" srcId="{4749F117-2799-41D0-9CE1-82752AEED412}" destId="{F2647745-39EA-4A76-B748-F3AC72373A44}" srcOrd="1" destOrd="0" presId="urn:microsoft.com/office/officeart/2005/8/layout/chevron2"/>
    <dgm:cxn modelId="{105003B5-8A9A-4D60-BC4B-0E16893FCBDE}" type="presParOf" srcId="{7BC4B345-0AB0-4098-9F2C-46D5A5089A56}" destId="{10FCF311-3460-4C6C-99FA-8A8F3E6B0EBF}" srcOrd="3" destOrd="0" presId="urn:microsoft.com/office/officeart/2005/8/layout/chevron2"/>
    <dgm:cxn modelId="{07CA3A6E-5719-409F-935F-D9A33D651970}" type="presParOf" srcId="{7BC4B345-0AB0-4098-9F2C-46D5A5089A56}" destId="{D9B6B330-06EF-43AF-981B-66F5A4B0AE3D}" srcOrd="4" destOrd="0" presId="urn:microsoft.com/office/officeart/2005/8/layout/chevron2"/>
    <dgm:cxn modelId="{230A47B6-0A9F-41A5-B4D1-7D258EE9A22D}" type="presParOf" srcId="{D9B6B330-06EF-43AF-981B-66F5A4B0AE3D}" destId="{8C294A44-6062-41F7-A793-3EBCA7900707}" srcOrd="0" destOrd="0" presId="urn:microsoft.com/office/officeart/2005/8/layout/chevron2"/>
    <dgm:cxn modelId="{C7471F3A-5A59-4952-ADE4-142CB5F6CAAC}" type="presParOf" srcId="{D9B6B330-06EF-43AF-981B-66F5A4B0AE3D}" destId="{3B2E989F-0FB3-4011-8D1B-5E636D11ECA8}" srcOrd="1" destOrd="0" presId="urn:microsoft.com/office/officeart/2005/8/layout/chevron2"/>
  </dgm:cxnLst>
  <dgm:bg/>
  <dgm:whole>
    <a:ln>
      <a:solidFill>
        <a:schemeClr val="accent1">
          <a:lumMod val="50000"/>
        </a:schemeClr>
      </a:solidFill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9BF95-3C13-40B0-AF9B-0586D9110E0D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746AD-18D6-4592-BA83-BE0567475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746AD-18D6-4592-BA83-BE0567475B2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14C4-5D2C-4165-88C2-82AAECC94E42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B666687-67B3-48C6-BC58-1AC7C1D84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14C4-5D2C-4165-88C2-82AAECC94E42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6687-67B3-48C6-BC58-1AC7C1D84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14C4-5D2C-4165-88C2-82AAECC94E42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6687-67B3-48C6-BC58-1AC7C1D84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14C4-5D2C-4165-88C2-82AAECC94E42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B666687-67B3-48C6-BC58-1AC7C1D84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14C4-5D2C-4165-88C2-82AAECC94E42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6687-67B3-48C6-BC58-1AC7C1D847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14C4-5D2C-4165-88C2-82AAECC94E42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6687-67B3-48C6-BC58-1AC7C1D84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14C4-5D2C-4165-88C2-82AAECC94E42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B666687-67B3-48C6-BC58-1AC7C1D847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14C4-5D2C-4165-88C2-82AAECC94E42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6687-67B3-48C6-BC58-1AC7C1D84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14C4-5D2C-4165-88C2-82AAECC94E42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6687-67B3-48C6-BC58-1AC7C1D84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14C4-5D2C-4165-88C2-82AAECC94E42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6687-67B3-48C6-BC58-1AC7C1D84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14C4-5D2C-4165-88C2-82AAECC94E42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6687-67B3-48C6-BC58-1AC7C1D847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F5614C4-5D2C-4165-88C2-82AAECC94E42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B666687-67B3-48C6-BC58-1AC7C1D847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Подготовительная группа №4  «Веснушки»</a:t>
            </a:r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60243" y="2967335"/>
            <a:ext cx="423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 descr="D:\Мои документы\медиатека\Мои рисунки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4512" y="1714487"/>
            <a:ext cx="6569321" cy="4714909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ru-RU" dirty="0" smtClean="0"/>
              <a:t>Пожелания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6388"/>
            <a:ext cx="8458200" cy="928694"/>
          </a:xfrm>
        </p:spPr>
        <p:txBody>
          <a:bodyPr>
            <a:normAutofit/>
          </a:bodyPr>
          <a:lstStyle/>
          <a:p>
            <a:r>
              <a:rPr lang="ru-RU" dirty="0" smtClean="0"/>
              <a:t>Воспитатели: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Алексеева Татьяна Александровна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Ярмухаметова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Диля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Сафаровна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10528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Списочный состав – 18 детей</a:t>
            </a:r>
          </a:p>
          <a:p>
            <a:r>
              <a:rPr lang="ru-RU" sz="2400" dirty="0" smtClean="0"/>
              <a:t>10 девочек, </a:t>
            </a:r>
          </a:p>
          <a:p>
            <a:r>
              <a:rPr lang="ru-RU" sz="2400" dirty="0" smtClean="0"/>
              <a:t>8 мальчиков.</a:t>
            </a:r>
          </a:p>
          <a:p>
            <a:r>
              <a:rPr lang="ru-RU" sz="2400" dirty="0" smtClean="0"/>
              <a:t>Посещаемость – 15 детей</a:t>
            </a:r>
          </a:p>
          <a:p>
            <a:r>
              <a:rPr lang="ru-RU" sz="2400" dirty="0" smtClean="0"/>
              <a:t>Заболеваемость – 6.1 НА 100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Фото</a:t>
            </a:r>
            <a:endParaRPr lang="ru-RU" dirty="0"/>
          </a:p>
        </p:txBody>
      </p:sp>
      <p:pic>
        <p:nvPicPr>
          <p:cNvPr id="6" name="Содержимое 8" descr="Рисунок 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500042"/>
            <a:ext cx="5340350" cy="4714908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Направление по самообразованию. </a:t>
            </a:r>
            <a:br>
              <a:rPr lang="ru-RU" sz="2000" dirty="0" smtClean="0"/>
            </a:br>
            <a:r>
              <a:rPr lang="ru-RU" sz="2000" dirty="0" smtClean="0"/>
              <a:t>Результаты: подготовка и показ сказок «Репка» и «</a:t>
            </a:r>
            <a:r>
              <a:rPr lang="ru-RU" sz="2000" dirty="0" err="1" smtClean="0"/>
              <a:t>Заюшкина</a:t>
            </a:r>
            <a:r>
              <a:rPr lang="ru-RU" sz="2000" dirty="0" smtClean="0"/>
              <a:t> избушка » для детей ДОУ.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Художественно – речевое творчество детей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</a:rPr>
              <a:t>Валеология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Мои документы\медиатека\Рисунок\Рисунок 28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7" y="1785926"/>
            <a:ext cx="4146829" cy="3110122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0" name="Picture 2" descr="D:\Мои документы\медиатека\IMGA050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78384"/>
            <a:ext cx="4289425" cy="3217069"/>
          </a:xfrm>
          <a:prstGeom prst="ellipse">
            <a:avLst/>
          </a:prstGeom>
          <a:ln w="63500" cap="rnd">
            <a:solidFill>
              <a:schemeClr val="accent1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Взаимодействие с педагогами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Ш</a:t>
            </a:r>
            <a:r>
              <a:rPr lang="ru-RU" dirty="0" smtClean="0">
                <a:solidFill>
                  <a:schemeClr val="tx1"/>
                </a:solidFill>
              </a:rPr>
              <a:t>кола </a:t>
            </a:r>
            <a:r>
              <a:rPr lang="ru-RU" dirty="0" smtClean="0">
                <a:solidFill>
                  <a:schemeClr val="tx1"/>
                </a:solidFill>
              </a:rPr>
              <a:t>молодого воспитателя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Открытые мероприятия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 Семинар по теме«Говорим правильно»</a:t>
            </a:r>
          </a:p>
          <a:p>
            <a:pPr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Результаты: </a:t>
            </a:r>
            <a:r>
              <a:rPr lang="ru-RU" sz="2000" dirty="0" smtClean="0">
                <a:solidFill>
                  <a:schemeClr val="tx1"/>
                </a:solidFill>
              </a:rPr>
              <a:t>организация и успешное проведение открытых занятий молодыми педагогами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– организация непосредственно образовательной деятельности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   «В стране сказок» - Алексеева Т.А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    «Путешествие в страну знаний» - </a:t>
            </a:r>
            <a:r>
              <a:rPr lang="ru-RU" sz="1600" dirty="0" err="1" smtClean="0">
                <a:solidFill>
                  <a:schemeClr val="tx1"/>
                </a:solidFill>
              </a:rPr>
              <a:t>Ярмухаметова</a:t>
            </a:r>
            <a:r>
              <a:rPr lang="ru-RU" sz="1600" dirty="0" smtClean="0">
                <a:solidFill>
                  <a:schemeClr val="tx1"/>
                </a:solidFill>
              </a:rPr>
              <a:t> Д</a:t>
            </a:r>
            <a:r>
              <a:rPr lang="ru-RU" sz="2400" dirty="0" smtClean="0">
                <a:solidFill>
                  <a:schemeClr val="tx1"/>
                </a:solidFill>
              </a:rPr>
              <a:t>.С</a:t>
            </a:r>
          </a:p>
        </p:txBody>
      </p:sp>
      <p:pic>
        <p:nvPicPr>
          <p:cNvPr id="7" name="Содержимое 10" descr="P10305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3071810"/>
            <a:ext cx="3238523" cy="24288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357826"/>
            <a:ext cx="8610600" cy="88265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Совместные мероприятия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Фотомонтаж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1. «</a:t>
            </a:r>
            <a:r>
              <a:rPr lang="ru-RU" dirty="0" err="1" smtClean="0">
                <a:solidFill>
                  <a:schemeClr val="tx1"/>
                </a:solidFill>
              </a:rPr>
              <a:t>Аты</a:t>
            </a:r>
            <a:r>
              <a:rPr lang="ru-RU" dirty="0" smtClean="0">
                <a:solidFill>
                  <a:schemeClr val="tx1"/>
                </a:solidFill>
              </a:rPr>
              <a:t> – баты, с папой мы солдаты»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2. «У ну-ка, бабушки»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3. «Семейный праздник»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4. Родительские собрания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«Готовим ребёнка к школе»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«Развитие  эмоционально – волевой сферы ребёнка»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Собрание с </a:t>
            </a:r>
            <a:r>
              <a:rPr lang="ru-RU" sz="1600" dirty="0" err="1" smtClean="0">
                <a:solidFill>
                  <a:schemeClr val="tx1"/>
                </a:solidFill>
              </a:rPr>
              <a:t>учителм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1. На лесной опушке рассыпались веснушки – по </a:t>
            </a:r>
            <a:r>
              <a:rPr lang="ru-RU" dirty="0" err="1" smtClean="0"/>
              <a:t>здоровьесбережению</a:t>
            </a:r>
            <a:r>
              <a:rPr lang="ru-RU" dirty="0" smtClean="0"/>
              <a:t>;</a:t>
            </a:r>
          </a:p>
          <a:p>
            <a:r>
              <a:rPr lang="ru-RU" dirty="0" smtClean="0"/>
              <a:t>2. «</a:t>
            </a:r>
            <a:r>
              <a:rPr lang="ru-RU" dirty="0" err="1" smtClean="0"/>
              <a:t>Аты</a:t>
            </a:r>
            <a:r>
              <a:rPr lang="ru-RU" dirty="0" smtClean="0"/>
              <a:t>- баты, с папой мы солдаты»</a:t>
            </a:r>
          </a:p>
          <a:p>
            <a:r>
              <a:rPr lang="ru-RU" dirty="0" smtClean="0"/>
              <a:t>3. «А </a:t>
            </a:r>
            <a:r>
              <a:rPr lang="ru-RU" dirty="0" err="1" smtClean="0"/>
              <a:t>ну-ка,бабушки</a:t>
            </a:r>
            <a:r>
              <a:rPr lang="ru-RU" dirty="0" smtClean="0"/>
              <a:t>»</a:t>
            </a:r>
          </a:p>
          <a:p>
            <a:r>
              <a:rPr lang="ru-RU" dirty="0" smtClean="0"/>
              <a:t>4. «Я - с </a:t>
            </a:r>
            <a:r>
              <a:rPr lang="ru-RU" dirty="0" err="1" smtClean="0"/>
              <a:t>семьёй,она</a:t>
            </a:r>
            <a:r>
              <a:rPr lang="ru-RU" dirty="0" smtClean="0"/>
              <a:t> – со мной, вместе мы с детским садом»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Интересные события в жизни группы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571480"/>
            <a:ext cx="4290556" cy="714380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 smtClean="0">
                <a:solidFill>
                  <a:schemeClr val="tx1"/>
                </a:solidFill>
              </a:rPr>
              <a:t>Пожарам нет» - всероссийский конкурс детских рисунков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Драматизация сказки «Репка» для детей ДОУ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Рисунок 25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428868"/>
            <a:ext cx="4289425" cy="32170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D:\Мои документы\медиатека\IMGA043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500174"/>
            <a:ext cx="2667017" cy="20002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E:\Праздник семьи,семейные газеты,герб семьи.гениалог.древо\IMGP25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287104" y="-9572716"/>
            <a:ext cx="4363506" cy="3272630"/>
          </a:xfrm>
          <a:prstGeom prst="rect">
            <a:avLst/>
          </a:prstGeom>
          <a:noFill/>
        </p:spPr>
      </p:pic>
      <p:pic>
        <p:nvPicPr>
          <p:cNvPr id="11" name="Picture 3" descr="E:\Праздник семьи,семейные газеты,герб семьи.гениалог.древо\IMGP25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8143964" y="-8429708"/>
            <a:ext cx="4244320" cy="3183240"/>
          </a:xfrm>
          <a:prstGeom prst="rect">
            <a:avLst/>
          </a:prstGeom>
          <a:noFill/>
        </p:spPr>
      </p:pic>
      <p:pic>
        <p:nvPicPr>
          <p:cNvPr id="6" name="Picture 3" descr="E:\Праздник семьи,семейные газеты,герб семьи.гениалог.древо\IMGP25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5929386" y="-9715592"/>
            <a:ext cx="2286016" cy="1714512"/>
          </a:xfrm>
          <a:prstGeom prst="rect">
            <a:avLst/>
          </a:prstGeom>
          <a:noFill/>
        </p:spPr>
      </p:pic>
      <p:pic>
        <p:nvPicPr>
          <p:cNvPr id="10" name="Picture 3" descr="E:\Праздник семьи,семейные газеты,герб семьи.гениалог.древо\IMGP25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857628"/>
            <a:ext cx="2286016" cy="17145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Достижения детей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D:\Мои документы\медиатека\Мои рисунки\Рисунок\Рисунок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2219325" cy="3055937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D:\Мои документы\медиатека\Мои рисунки\4группа,день победы\Рисунок\Рисунок 0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071810"/>
            <a:ext cx="2387443" cy="3286148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3" name="Picture 5" descr="D:\Мои документы\медиатека\Мои рисунки\4группа,день победы\Рисунок\Рисунок 0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143248"/>
            <a:ext cx="2438157" cy="3355952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4" name="Picture 6" descr="D:\Мои документы\медиатека\Мои рисунки\4группа,день победы\Рисунок\Рисунок 0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0"/>
            <a:ext cx="2387443" cy="3286148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5" name="Picture 7" descr="D:\Мои документы\медиатека\Мои рисунки\4группа,день победы\Рисунок\Рисунок 08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2857496"/>
            <a:ext cx="2335542" cy="321471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Прямоугольник 13"/>
          <p:cNvSpPr/>
          <p:nvPr/>
        </p:nvSpPr>
        <p:spPr>
          <a:xfrm>
            <a:off x="2676929" y="2967335"/>
            <a:ext cx="3790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Достижения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нашей работы: мониторинг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детского развития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освоение образовательных областей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4"/>
          </p:nvPr>
        </p:nvGraphicFramePr>
        <p:xfrm>
          <a:off x="3500430" y="1316038"/>
          <a:ext cx="5437195" cy="3941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sz="quarter" idx="2"/>
          </p:nvPr>
        </p:nvGraphicFramePr>
        <p:xfrm>
          <a:off x="285720" y="1285860"/>
          <a:ext cx="3000396" cy="4113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Перспектива профессионального саморазвития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Личная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Работа с родителями,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коллегами и детьми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Повышение квалификации на курсах ЧИППКРО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Освоение компьютера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tx1"/>
                </a:solidFill>
              </a:rPr>
              <a:t>Знакомство с родителями будущих воспитанников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Подготовка к набору младшей группы;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Продолжать вести  «Школу молодого педагога»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544</TotalTime>
  <Words>292</Words>
  <Application>Microsoft Office PowerPoint</Application>
  <PresentationFormat>Экран (4:3)</PresentationFormat>
  <Paragraphs>68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Подготовительная группа №4  «Веснушки»</vt:lpstr>
      <vt:lpstr>Воспитатели: Алексеева Татьяна Александровна                             Ярмухаметова Диля Сафаровна</vt:lpstr>
      <vt:lpstr>Направление по самообразованию.  Результаты: подготовка и показ сказок «Репка» и «Заюшкина избушка » для детей ДОУ. </vt:lpstr>
      <vt:lpstr>Взаимодействие с педагогами</vt:lpstr>
      <vt:lpstr>Взаимодействие с родителями</vt:lpstr>
      <vt:lpstr>Интересные события в жизни группы</vt:lpstr>
      <vt:lpstr>Достижения детей</vt:lpstr>
      <vt:lpstr>Результаты нашей работы: мониторинг</vt:lpstr>
      <vt:lpstr>Перспектива профессионального саморазвития</vt:lpstr>
      <vt:lpstr>Пожелания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kolosok</dc:creator>
  <cp:lastModifiedBy>kolosok</cp:lastModifiedBy>
  <cp:revision>59</cp:revision>
  <dcterms:created xsi:type="dcterms:W3CDTF">2012-04-29T05:17:59Z</dcterms:created>
  <dcterms:modified xsi:type="dcterms:W3CDTF">2012-05-23T07:50:10Z</dcterms:modified>
</cp:coreProperties>
</file>