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0" r:id="rId4"/>
    <p:sldId id="261" r:id="rId5"/>
    <p:sldId id="324" r:id="rId6"/>
    <p:sldId id="275" r:id="rId7"/>
    <p:sldId id="332" r:id="rId8"/>
    <p:sldId id="329" r:id="rId9"/>
    <p:sldId id="333" r:id="rId10"/>
    <p:sldId id="330" r:id="rId11"/>
    <p:sldId id="335" r:id="rId12"/>
    <p:sldId id="331" r:id="rId13"/>
    <p:sldId id="340" r:id="rId14"/>
    <p:sldId id="341" r:id="rId15"/>
    <p:sldId id="274" r:id="rId16"/>
    <p:sldId id="29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004070"/>
    <a:srgbClr val="0D5004"/>
    <a:srgbClr val="008000"/>
    <a:srgbClr val="D0000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9056F3-A690-4B30-B45F-44C96E1BF6F9}" type="doc">
      <dgm:prSet loTypeId="urn:microsoft.com/office/officeart/2005/8/layout/radial1" loCatId="cycle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03F3916-FD67-4EF5-8A74-77AF4A3FB906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4070"/>
              </a:solidFill>
            </a:rPr>
            <a:t>Д.Д.</a:t>
          </a:r>
        </a:p>
        <a:p>
          <a:r>
            <a:rPr lang="ru-RU" sz="1800" dirty="0" smtClean="0">
              <a:solidFill>
                <a:srgbClr val="004070"/>
              </a:solidFill>
            </a:rPr>
            <a:t>В </a:t>
          </a:r>
          <a:r>
            <a:rPr lang="ru-RU" sz="2000" dirty="0" smtClean="0">
              <a:solidFill>
                <a:srgbClr val="004070"/>
              </a:solidFill>
            </a:rPr>
            <a:t>образовательном процессе</a:t>
          </a:r>
          <a:endParaRPr lang="ru-RU" sz="2000" dirty="0">
            <a:solidFill>
              <a:srgbClr val="004070"/>
            </a:solidFill>
          </a:endParaRPr>
        </a:p>
      </dgm:t>
    </dgm:pt>
    <dgm:pt modelId="{AA19A0FD-54D0-4B10-AAC1-7026421FDC79}" type="parTrans" cxnId="{1A04A7E1-FD59-44F7-9DE2-76F284A65B16}">
      <dgm:prSet/>
      <dgm:spPr/>
      <dgm:t>
        <a:bodyPr/>
        <a:lstStyle/>
        <a:p>
          <a:endParaRPr lang="ru-RU"/>
        </a:p>
      </dgm:t>
    </dgm:pt>
    <dgm:pt modelId="{6110E354-8520-4415-8314-D2A2A04CE920}" type="sibTrans" cxnId="{1A04A7E1-FD59-44F7-9DE2-76F284A65B16}">
      <dgm:prSet/>
      <dgm:spPr/>
      <dgm:t>
        <a:bodyPr/>
        <a:lstStyle/>
        <a:p>
          <a:endParaRPr lang="ru-RU"/>
        </a:p>
      </dgm:t>
    </dgm:pt>
    <dgm:pt modelId="{3AE03016-8B46-4613-ADAE-6A5E3247B420}">
      <dgm:prSet phldrT="[Текст]"/>
      <dgm:spPr/>
      <dgm:t>
        <a:bodyPr/>
        <a:lstStyle/>
        <a:p>
          <a:r>
            <a:rPr lang="ru-RU" smtClean="0">
              <a:solidFill>
                <a:srgbClr val="0000CC"/>
              </a:solidFill>
            </a:rPr>
            <a:t>ДОУ</a:t>
          </a:r>
        </a:p>
        <a:p>
          <a:r>
            <a:rPr lang="ru-RU" smtClean="0">
              <a:solidFill>
                <a:srgbClr val="0000CC"/>
              </a:solidFill>
            </a:rPr>
            <a:t>Семья</a:t>
          </a:r>
          <a:endParaRPr lang="ru-RU" dirty="0">
            <a:solidFill>
              <a:srgbClr val="0000CC"/>
            </a:solidFill>
          </a:endParaRPr>
        </a:p>
      </dgm:t>
    </dgm:pt>
    <dgm:pt modelId="{2B941B3A-7ECE-45E5-B4D4-D82EC1B676F0}" type="parTrans" cxnId="{2B73ACD5-77E9-4D94-BF34-3BEE99640ECC}">
      <dgm:prSet/>
      <dgm:spPr/>
      <dgm:t>
        <a:bodyPr/>
        <a:lstStyle/>
        <a:p>
          <a:endParaRPr lang="ru-RU"/>
        </a:p>
      </dgm:t>
    </dgm:pt>
    <dgm:pt modelId="{DD22DE70-8265-4AFE-BAB1-B04FDB106CA2}" type="sibTrans" cxnId="{2B73ACD5-77E9-4D94-BF34-3BEE99640ECC}">
      <dgm:prSet/>
      <dgm:spPr/>
      <dgm:t>
        <a:bodyPr/>
        <a:lstStyle/>
        <a:p>
          <a:endParaRPr lang="ru-RU"/>
        </a:p>
      </dgm:t>
    </dgm:pt>
    <dgm:pt modelId="{C81C2D70-41EF-4DC9-9340-AB87CEE17B8E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4070"/>
              </a:solidFill>
            </a:rPr>
            <a:t>Самостоятельная </a:t>
          </a:r>
        </a:p>
        <a:p>
          <a:r>
            <a:rPr lang="ru-RU" sz="2000" dirty="0" smtClean="0">
              <a:solidFill>
                <a:srgbClr val="004070"/>
              </a:solidFill>
            </a:rPr>
            <a:t>Д. Д.</a:t>
          </a:r>
          <a:endParaRPr lang="ru-RU" sz="2000" dirty="0">
            <a:solidFill>
              <a:srgbClr val="004070"/>
            </a:solidFill>
          </a:endParaRPr>
        </a:p>
      </dgm:t>
    </dgm:pt>
    <dgm:pt modelId="{6566D7F9-151C-4D71-85BC-31592F7B5828}" type="parTrans" cxnId="{40D3D49E-0BBE-4877-BAE8-925120D64289}">
      <dgm:prSet/>
      <dgm:spPr/>
      <dgm:t>
        <a:bodyPr/>
        <a:lstStyle/>
        <a:p>
          <a:endParaRPr lang="ru-RU"/>
        </a:p>
      </dgm:t>
    </dgm:pt>
    <dgm:pt modelId="{BB5631CB-0A23-4C0B-A6E1-0A6B389CCD27}" type="sibTrans" cxnId="{40D3D49E-0BBE-4877-BAE8-925120D64289}">
      <dgm:prSet/>
      <dgm:spPr/>
      <dgm:t>
        <a:bodyPr/>
        <a:lstStyle/>
        <a:p>
          <a:endParaRPr lang="ru-RU"/>
        </a:p>
      </dgm:t>
    </dgm:pt>
    <dgm:pt modelId="{1206511B-0D47-4C56-9166-2F98B2388D01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D0000F"/>
              </a:solidFill>
            </a:rPr>
            <a:t>Оздоровление</a:t>
          </a:r>
          <a:endParaRPr lang="ru-RU" sz="3200" dirty="0">
            <a:solidFill>
              <a:srgbClr val="D0000F"/>
            </a:solidFill>
          </a:endParaRPr>
        </a:p>
      </dgm:t>
    </dgm:pt>
    <dgm:pt modelId="{E39BCD5D-BBDA-4608-AC1F-79E5D6099784}" type="parTrans" cxnId="{EEF6022B-F796-4730-8E58-398CC98FB941}">
      <dgm:prSet/>
      <dgm:spPr/>
      <dgm:t>
        <a:bodyPr/>
        <a:lstStyle/>
        <a:p>
          <a:endParaRPr lang="ru-RU"/>
        </a:p>
      </dgm:t>
    </dgm:pt>
    <dgm:pt modelId="{27D1ED49-976B-4311-AFF9-F2BB6FE771FD}" type="sibTrans" cxnId="{EEF6022B-F796-4730-8E58-398CC98FB941}">
      <dgm:prSet/>
      <dgm:spPr/>
      <dgm:t>
        <a:bodyPr/>
        <a:lstStyle/>
        <a:p>
          <a:endParaRPr lang="ru-RU"/>
        </a:p>
      </dgm:t>
    </dgm:pt>
    <dgm:pt modelId="{C68C0CE3-DEF3-4E8C-8A86-6C75F181A3D2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4070"/>
              </a:solidFill>
            </a:rPr>
            <a:t>Физкультурно-</a:t>
          </a:r>
          <a:r>
            <a:rPr lang="ru-RU" sz="2000" dirty="0" smtClean="0">
              <a:solidFill>
                <a:srgbClr val="004070"/>
              </a:solidFill>
            </a:rPr>
            <a:t>оздоровительные мероприятия</a:t>
          </a:r>
          <a:endParaRPr lang="ru-RU" sz="2000" dirty="0">
            <a:solidFill>
              <a:srgbClr val="004070"/>
            </a:solidFill>
          </a:endParaRPr>
        </a:p>
      </dgm:t>
    </dgm:pt>
    <dgm:pt modelId="{AAD034C9-6E3D-4750-9ABA-E840E8156D8A}" type="parTrans" cxnId="{85339550-0110-4F5F-AB61-ED798D34665C}">
      <dgm:prSet/>
      <dgm:spPr/>
      <dgm:t>
        <a:bodyPr/>
        <a:lstStyle/>
        <a:p>
          <a:endParaRPr lang="ru-RU"/>
        </a:p>
      </dgm:t>
    </dgm:pt>
    <dgm:pt modelId="{B93121EA-1145-4970-8C51-703C4BBF4F67}" type="sibTrans" cxnId="{85339550-0110-4F5F-AB61-ED798D34665C}">
      <dgm:prSet/>
      <dgm:spPr/>
      <dgm:t>
        <a:bodyPr/>
        <a:lstStyle/>
        <a:p>
          <a:endParaRPr lang="ru-RU"/>
        </a:p>
      </dgm:t>
    </dgm:pt>
    <dgm:pt modelId="{35DA28E0-0869-44DF-8B86-857176E3CCCA}" type="pres">
      <dgm:prSet presAssocID="{AA9056F3-A690-4B30-B45F-44C96E1BF6F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8AB03C-F590-4262-86FB-B8212A81149E}" type="pres">
      <dgm:prSet presAssocID="{B03F3916-FD67-4EF5-8A74-77AF4A3FB906}" presName="centerShape" presStyleLbl="node0" presStyleIdx="0" presStyleCnt="1" custScaleX="141506"/>
      <dgm:spPr/>
      <dgm:t>
        <a:bodyPr/>
        <a:lstStyle/>
        <a:p>
          <a:endParaRPr lang="ru-RU"/>
        </a:p>
      </dgm:t>
    </dgm:pt>
    <dgm:pt modelId="{4DAE1FB6-D03B-486C-B205-BEF118B1C659}" type="pres">
      <dgm:prSet presAssocID="{2B941B3A-7ECE-45E5-B4D4-D82EC1B676F0}" presName="Name9" presStyleLbl="parChTrans1D2" presStyleIdx="0" presStyleCnt="4"/>
      <dgm:spPr/>
      <dgm:t>
        <a:bodyPr/>
        <a:lstStyle/>
        <a:p>
          <a:endParaRPr lang="ru-RU"/>
        </a:p>
      </dgm:t>
    </dgm:pt>
    <dgm:pt modelId="{C6ECF914-C9FD-4F60-A7BB-A89646A35A4F}" type="pres">
      <dgm:prSet presAssocID="{2B941B3A-7ECE-45E5-B4D4-D82EC1B676F0}" presName="connTx" presStyleLbl="parChTrans1D2" presStyleIdx="0" presStyleCnt="4"/>
      <dgm:spPr/>
      <dgm:t>
        <a:bodyPr/>
        <a:lstStyle/>
        <a:p>
          <a:endParaRPr lang="ru-RU"/>
        </a:p>
      </dgm:t>
    </dgm:pt>
    <dgm:pt modelId="{79F82A4A-3FA3-441E-BE96-63E84893EC50}" type="pres">
      <dgm:prSet presAssocID="{3AE03016-8B46-4613-ADAE-6A5E3247B42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467FB-345F-4DFD-8930-19C773618EF3}" type="pres">
      <dgm:prSet presAssocID="{6566D7F9-151C-4D71-85BC-31592F7B5828}" presName="Name9" presStyleLbl="parChTrans1D2" presStyleIdx="1" presStyleCnt="4"/>
      <dgm:spPr/>
      <dgm:t>
        <a:bodyPr/>
        <a:lstStyle/>
        <a:p>
          <a:endParaRPr lang="ru-RU"/>
        </a:p>
      </dgm:t>
    </dgm:pt>
    <dgm:pt modelId="{BF8E5941-FD59-4DBB-AAB1-E7781F5D150F}" type="pres">
      <dgm:prSet presAssocID="{6566D7F9-151C-4D71-85BC-31592F7B5828}" presName="connTx" presStyleLbl="parChTrans1D2" presStyleIdx="1" presStyleCnt="4"/>
      <dgm:spPr/>
      <dgm:t>
        <a:bodyPr/>
        <a:lstStyle/>
        <a:p>
          <a:endParaRPr lang="ru-RU"/>
        </a:p>
      </dgm:t>
    </dgm:pt>
    <dgm:pt modelId="{17EAAE51-3396-408F-8C53-49C2F50B9591}" type="pres">
      <dgm:prSet presAssocID="{C81C2D70-41EF-4DC9-9340-AB87CEE17B8E}" presName="node" presStyleLbl="node1" presStyleIdx="1" presStyleCnt="4" custAng="0" custScaleX="137738" custRadScaleRad="95612" custRadScaleInc="4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3CC36-3656-4643-AB47-ECF977E53795}" type="pres">
      <dgm:prSet presAssocID="{E39BCD5D-BBDA-4608-AC1F-79E5D6099784}" presName="Name9" presStyleLbl="parChTrans1D2" presStyleIdx="2" presStyleCnt="4"/>
      <dgm:spPr/>
      <dgm:t>
        <a:bodyPr/>
        <a:lstStyle/>
        <a:p>
          <a:endParaRPr lang="ru-RU"/>
        </a:p>
      </dgm:t>
    </dgm:pt>
    <dgm:pt modelId="{F1B58207-3860-467F-96A4-43378193791A}" type="pres">
      <dgm:prSet presAssocID="{E39BCD5D-BBDA-4608-AC1F-79E5D6099784}" presName="connTx" presStyleLbl="parChTrans1D2" presStyleIdx="2" presStyleCnt="4"/>
      <dgm:spPr/>
      <dgm:t>
        <a:bodyPr/>
        <a:lstStyle/>
        <a:p>
          <a:endParaRPr lang="ru-RU"/>
        </a:p>
      </dgm:t>
    </dgm:pt>
    <dgm:pt modelId="{07B9A800-A6FC-44C9-8474-B1BF82801B76}" type="pres">
      <dgm:prSet presAssocID="{1206511B-0D47-4C56-9166-2F98B2388D01}" presName="node" presStyleLbl="node1" presStyleIdx="2" presStyleCnt="4" custScaleX="185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B21C46-4F2E-450A-9E6E-DB4F7A96CA36}" type="pres">
      <dgm:prSet presAssocID="{AAD034C9-6E3D-4750-9ABA-E840E8156D8A}" presName="Name9" presStyleLbl="parChTrans1D2" presStyleIdx="3" presStyleCnt="4"/>
      <dgm:spPr/>
      <dgm:t>
        <a:bodyPr/>
        <a:lstStyle/>
        <a:p>
          <a:endParaRPr lang="ru-RU"/>
        </a:p>
      </dgm:t>
    </dgm:pt>
    <dgm:pt modelId="{D2227285-95B2-433A-8486-2FBAF1DD0089}" type="pres">
      <dgm:prSet presAssocID="{AAD034C9-6E3D-4750-9ABA-E840E8156D8A}" presName="connTx" presStyleLbl="parChTrans1D2" presStyleIdx="3" presStyleCnt="4"/>
      <dgm:spPr/>
      <dgm:t>
        <a:bodyPr/>
        <a:lstStyle/>
        <a:p>
          <a:endParaRPr lang="ru-RU"/>
        </a:p>
      </dgm:t>
    </dgm:pt>
    <dgm:pt modelId="{A61D35F2-9B3B-4CC8-8A4F-BCE17B3D78F2}" type="pres">
      <dgm:prSet presAssocID="{C68C0CE3-DEF3-4E8C-8A86-6C75F181A3D2}" presName="node" presStyleLbl="node1" presStyleIdx="3" presStyleCnt="4" custScaleX="140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8FBF69-E4FB-499B-A2CE-7EDCEB17AE02}" type="presOf" srcId="{C81C2D70-41EF-4DC9-9340-AB87CEE17B8E}" destId="{17EAAE51-3396-408F-8C53-49C2F50B9591}" srcOrd="0" destOrd="0" presId="urn:microsoft.com/office/officeart/2005/8/layout/radial1"/>
    <dgm:cxn modelId="{1A04A7E1-FD59-44F7-9DE2-76F284A65B16}" srcId="{AA9056F3-A690-4B30-B45F-44C96E1BF6F9}" destId="{B03F3916-FD67-4EF5-8A74-77AF4A3FB906}" srcOrd="0" destOrd="0" parTransId="{AA19A0FD-54D0-4B10-AAC1-7026421FDC79}" sibTransId="{6110E354-8520-4415-8314-D2A2A04CE920}"/>
    <dgm:cxn modelId="{40D3D49E-0BBE-4877-BAE8-925120D64289}" srcId="{B03F3916-FD67-4EF5-8A74-77AF4A3FB906}" destId="{C81C2D70-41EF-4DC9-9340-AB87CEE17B8E}" srcOrd="1" destOrd="0" parTransId="{6566D7F9-151C-4D71-85BC-31592F7B5828}" sibTransId="{BB5631CB-0A23-4C0B-A6E1-0A6B389CCD27}"/>
    <dgm:cxn modelId="{C3CC2352-A411-4A4C-AEB2-3A6400BD2FA8}" type="presOf" srcId="{3AE03016-8B46-4613-ADAE-6A5E3247B420}" destId="{79F82A4A-3FA3-441E-BE96-63E84893EC50}" srcOrd="0" destOrd="0" presId="urn:microsoft.com/office/officeart/2005/8/layout/radial1"/>
    <dgm:cxn modelId="{BAD64AE9-E196-4FC9-AF24-57B2553D0705}" type="presOf" srcId="{C68C0CE3-DEF3-4E8C-8A86-6C75F181A3D2}" destId="{A61D35F2-9B3B-4CC8-8A4F-BCE17B3D78F2}" srcOrd="0" destOrd="0" presId="urn:microsoft.com/office/officeart/2005/8/layout/radial1"/>
    <dgm:cxn modelId="{493B9422-B045-48F5-B01D-F12BCB71D0D2}" type="presOf" srcId="{E39BCD5D-BBDA-4608-AC1F-79E5D6099784}" destId="{8E83CC36-3656-4643-AB47-ECF977E53795}" srcOrd="0" destOrd="0" presId="urn:microsoft.com/office/officeart/2005/8/layout/radial1"/>
    <dgm:cxn modelId="{99CFCE17-48FC-40E2-8DD6-5D770C017106}" type="presOf" srcId="{6566D7F9-151C-4D71-85BC-31592F7B5828}" destId="{BF8E5941-FD59-4DBB-AAB1-E7781F5D150F}" srcOrd="1" destOrd="0" presId="urn:microsoft.com/office/officeart/2005/8/layout/radial1"/>
    <dgm:cxn modelId="{2B73ACD5-77E9-4D94-BF34-3BEE99640ECC}" srcId="{B03F3916-FD67-4EF5-8A74-77AF4A3FB906}" destId="{3AE03016-8B46-4613-ADAE-6A5E3247B420}" srcOrd="0" destOrd="0" parTransId="{2B941B3A-7ECE-45E5-B4D4-D82EC1B676F0}" sibTransId="{DD22DE70-8265-4AFE-BAB1-B04FDB106CA2}"/>
    <dgm:cxn modelId="{EEF6022B-F796-4730-8E58-398CC98FB941}" srcId="{B03F3916-FD67-4EF5-8A74-77AF4A3FB906}" destId="{1206511B-0D47-4C56-9166-2F98B2388D01}" srcOrd="2" destOrd="0" parTransId="{E39BCD5D-BBDA-4608-AC1F-79E5D6099784}" sibTransId="{27D1ED49-976B-4311-AFF9-F2BB6FE771FD}"/>
    <dgm:cxn modelId="{DC099655-4833-41FA-BC07-3A0878A2014C}" type="presOf" srcId="{AA9056F3-A690-4B30-B45F-44C96E1BF6F9}" destId="{35DA28E0-0869-44DF-8B86-857176E3CCCA}" srcOrd="0" destOrd="0" presId="urn:microsoft.com/office/officeart/2005/8/layout/radial1"/>
    <dgm:cxn modelId="{009A5958-F20C-4E04-AFBE-E73D61227857}" type="presOf" srcId="{AAD034C9-6E3D-4750-9ABA-E840E8156D8A}" destId="{45B21C46-4F2E-450A-9E6E-DB4F7A96CA36}" srcOrd="0" destOrd="0" presId="urn:microsoft.com/office/officeart/2005/8/layout/radial1"/>
    <dgm:cxn modelId="{485FA377-5C52-4897-B82D-6249587F3CAD}" type="presOf" srcId="{1206511B-0D47-4C56-9166-2F98B2388D01}" destId="{07B9A800-A6FC-44C9-8474-B1BF82801B76}" srcOrd="0" destOrd="0" presId="urn:microsoft.com/office/officeart/2005/8/layout/radial1"/>
    <dgm:cxn modelId="{ED29F10A-B8E7-4C5E-A020-01C1B50D2594}" type="presOf" srcId="{2B941B3A-7ECE-45E5-B4D4-D82EC1B676F0}" destId="{C6ECF914-C9FD-4F60-A7BB-A89646A35A4F}" srcOrd="1" destOrd="0" presId="urn:microsoft.com/office/officeart/2005/8/layout/radial1"/>
    <dgm:cxn modelId="{85339550-0110-4F5F-AB61-ED798D34665C}" srcId="{B03F3916-FD67-4EF5-8A74-77AF4A3FB906}" destId="{C68C0CE3-DEF3-4E8C-8A86-6C75F181A3D2}" srcOrd="3" destOrd="0" parTransId="{AAD034C9-6E3D-4750-9ABA-E840E8156D8A}" sibTransId="{B93121EA-1145-4970-8C51-703C4BBF4F67}"/>
    <dgm:cxn modelId="{A211BB36-310F-492A-ACFB-6364C2F4007E}" type="presOf" srcId="{B03F3916-FD67-4EF5-8A74-77AF4A3FB906}" destId="{8C8AB03C-F590-4262-86FB-B8212A81149E}" srcOrd="0" destOrd="0" presId="urn:microsoft.com/office/officeart/2005/8/layout/radial1"/>
    <dgm:cxn modelId="{ADB9261B-B439-45B7-9278-DDBA04BC9436}" type="presOf" srcId="{AAD034C9-6E3D-4750-9ABA-E840E8156D8A}" destId="{D2227285-95B2-433A-8486-2FBAF1DD0089}" srcOrd="1" destOrd="0" presId="urn:microsoft.com/office/officeart/2005/8/layout/radial1"/>
    <dgm:cxn modelId="{439F73ED-A70A-4960-A02B-744B10164299}" type="presOf" srcId="{6566D7F9-151C-4D71-85BC-31592F7B5828}" destId="{507467FB-345F-4DFD-8930-19C773618EF3}" srcOrd="0" destOrd="0" presId="urn:microsoft.com/office/officeart/2005/8/layout/radial1"/>
    <dgm:cxn modelId="{95626F1B-6945-4CBA-A7BF-0D408BE77277}" type="presOf" srcId="{2B941B3A-7ECE-45E5-B4D4-D82EC1B676F0}" destId="{4DAE1FB6-D03B-486C-B205-BEF118B1C659}" srcOrd="0" destOrd="0" presId="urn:microsoft.com/office/officeart/2005/8/layout/radial1"/>
    <dgm:cxn modelId="{8C38A58D-ECBE-4423-8910-AA00B3F5319F}" type="presOf" srcId="{E39BCD5D-BBDA-4608-AC1F-79E5D6099784}" destId="{F1B58207-3860-467F-96A4-43378193791A}" srcOrd="1" destOrd="0" presId="urn:microsoft.com/office/officeart/2005/8/layout/radial1"/>
    <dgm:cxn modelId="{2A78BA9C-BEBF-4F2A-852B-8B647B9B3AA8}" type="presParOf" srcId="{35DA28E0-0869-44DF-8B86-857176E3CCCA}" destId="{8C8AB03C-F590-4262-86FB-B8212A81149E}" srcOrd="0" destOrd="0" presId="urn:microsoft.com/office/officeart/2005/8/layout/radial1"/>
    <dgm:cxn modelId="{81D154D8-AA7D-4B15-BBE0-37151C14D13F}" type="presParOf" srcId="{35DA28E0-0869-44DF-8B86-857176E3CCCA}" destId="{4DAE1FB6-D03B-486C-B205-BEF118B1C659}" srcOrd="1" destOrd="0" presId="urn:microsoft.com/office/officeart/2005/8/layout/radial1"/>
    <dgm:cxn modelId="{686C9862-4C07-4046-952B-AD3BC2D518CB}" type="presParOf" srcId="{4DAE1FB6-D03B-486C-B205-BEF118B1C659}" destId="{C6ECF914-C9FD-4F60-A7BB-A89646A35A4F}" srcOrd="0" destOrd="0" presId="urn:microsoft.com/office/officeart/2005/8/layout/radial1"/>
    <dgm:cxn modelId="{08BD1134-CE0F-44D9-BAA2-32D2E6678DA5}" type="presParOf" srcId="{35DA28E0-0869-44DF-8B86-857176E3CCCA}" destId="{79F82A4A-3FA3-441E-BE96-63E84893EC50}" srcOrd="2" destOrd="0" presId="urn:microsoft.com/office/officeart/2005/8/layout/radial1"/>
    <dgm:cxn modelId="{31663BBF-A32A-4169-9A84-E71FA11DF4D6}" type="presParOf" srcId="{35DA28E0-0869-44DF-8B86-857176E3CCCA}" destId="{507467FB-345F-4DFD-8930-19C773618EF3}" srcOrd="3" destOrd="0" presId="urn:microsoft.com/office/officeart/2005/8/layout/radial1"/>
    <dgm:cxn modelId="{3C49B735-B93E-4887-8A79-6F71387377CB}" type="presParOf" srcId="{507467FB-345F-4DFD-8930-19C773618EF3}" destId="{BF8E5941-FD59-4DBB-AAB1-E7781F5D150F}" srcOrd="0" destOrd="0" presId="urn:microsoft.com/office/officeart/2005/8/layout/radial1"/>
    <dgm:cxn modelId="{3B647578-EC9E-408B-BC03-84A3FA6870EB}" type="presParOf" srcId="{35DA28E0-0869-44DF-8B86-857176E3CCCA}" destId="{17EAAE51-3396-408F-8C53-49C2F50B9591}" srcOrd="4" destOrd="0" presId="urn:microsoft.com/office/officeart/2005/8/layout/radial1"/>
    <dgm:cxn modelId="{8907444B-2F3E-4855-B76A-4F265EE735E1}" type="presParOf" srcId="{35DA28E0-0869-44DF-8B86-857176E3CCCA}" destId="{8E83CC36-3656-4643-AB47-ECF977E53795}" srcOrd="5" destOrd="0" presId="urn:microsoft.com/office/officeart/2005/8/layout/radial1"/>
    <dgm:cxn modelId="{E15B6B5C-9037-4BC6-900B-E4777D503678}" type="presParOf" srcId="{8E83CC36-3656-4643-AB47-ECF977E53795}" destId="{F1B58207-3860-467F-96A4-43378193791A}" srcOrd="0" destOrd="0" presId="urn:microsoft.com/office/officeart/2005/8/layout/radial1"/>
    <dgm:cxn modelId="{33164563-5965-4A88-9603-8BEECF64DD85}" type="presParOf" srcId="{35DA28E0-0869-44DF-8B86-857176E3CCCA}" destId="{07B9A800-A6FC-44C9-8474-B1BF82801B76}" srcOrd="6" destOrd="0" presId="urn:microsoft.com/office/officeart/2005/8/layout/radial1"/>
    <dgm:cxn modelId="{E196847B-F973-4F75-8DC7-EE189292DE4D}" type="presParOf" srcId="{35DA28E0-0869-44DF-8B86-857176E3CCCA}" destId="{45B21C46-4F2E-450A-9E6E-DB4F7A96CA36}" srcOrd="7" destOrd="0" presId="urn:microsoft.com/office/officeart/2005/8/layout/radial1"/>
    <dgm:cxn modelId="{C1A1CF85-D740-4E91-998B-7A5B18271B76}" type="presParOf" srcId="{45B21C46-4F2E-450A-9E6E-DB4F7A96CA36}" destId="{D2227285-95B2-433A-8486-2FBAF1DD0089}" srcOrd="0" destOrd="0" presId="urn:microsoft.com/office/officeart/2005/8/layout/radial1"/>
    <dgm:cxn modelId="{0271E0A9-A265-4B1A-AC25-4D96A0DAD881}" type="presParOf" srcId="{35DA28E0-0869-44DF-8B86-857176E3CCCA}" destId="{A61D35F2-9B3B-4CC8-8A4F-BCE17B3D78F2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8AB03C-F590-4262-86FB-B8212A81149E}">
      <dsp:nvSpPr>
        <dsp:cNvPr id="0" name=""/>
        <dsp:cNvSpPr/>
      </dsp:nvSpPr>
      <dsp:spPr>
        <a:xfrm>
          <a:off x="3000398" y="2148693"/>
          <a:ext cx="2309332" cy="16319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4070"/>
              </a:solidFill>
            </a:rPr>
            <a:t>Д.Д.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4070"/>
              </a:solidFill>
            </a:rPr>
            <a:t>В </a:t>
          </a:r>
          <a:r>
            <a:rPr lang="ru-RU" sz="2000" kern="1200" dirty="0" smtClean="0">
              <a:solidFill>
                <a:srgbClr val="004070"/>
              </a:solidFill>
            </a:rPr>
            <a:t>образовательном процессе</a:t>
          </a:r>
          <a:endParaRPr lang="ru-RU" sz="2000" kern="1200" dirty="0">
            <a:solidFill>
              <a:srgbClr val="004070"/>
            </a:solidFill>
          </a:endParaRPr>
        </a:p>
      </dsp:txBody>
      <dsp:txXfrm>
        <a:off x="3000398" y="2148693"/>
        <a:ext cx="2309332" cy="1631967"/>
      </dsp:txXfrm>
    </dsp:sp>
    <dsp:sp modelId="{4DAE1FB6-D03B-486C-B205-BEF118B1C659}">
      <dsp:nvSpPr>
        <dsp:cNvPr id="0" name=""/>
        <dsp:cNvSpPr/>
      </dsp:nvSpPr>
      <dsp:spPr>
        <a:xfrm rot="16200000">
          <a:off x="3908685" y="1884589"/>
          <a:ext cx="492758" cy="35448"/>
        </a:xfrm>
        <a:custGeom>
          <a:avLst/>
          <a:gdLst/>
          <a:ahLst/>
          <a:cxnLst/>
          <a:rect l="0" t="0" r="0" b="0"/>
          <a:pathLst>
            <a:path>
              <a:moveTo>
                <a:pt x="0" y="17724"/>
              </a:moveTo>
              <a:lnTo>
                <a:pt x="492758" y="1772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4142745" y="1889994"/>
        <a:ext cx="24637" cy="24637"/>
      </dsp:txXfrm>
    </dsp:sp>
    <dsp:sp modelId="{79F82A4A-3FA3-441E-BE96-63E84893EC50}">
      <dsp:nvSpPr>
        <dsp:cNvPr id="0" name=""/>
        <dsp:cNvSpPr/>
      </dsp:nvSpPr>
      <dsp:spPr>
        <a:xfrm>
          <a:off x="3339080" y="23966"/>
          <a:ext cx="1631967" cy="16319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smtClean="0">
              <a:solidFill>
                <a:srgbClr val="0000CC"/>
              </a:solidFill>
            </a:rPr>
            <a:t>ДОУ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smtClean="0">
              <a:solidFill>
                <a:srgbClr val="0000CC"/>
              </a:solidFill>
            </a:rPr>
            <a:t>Семья</a:t>
          </a:r>
          <a:endParaRPr lang="ru-RU" sz="3300" kern="1200" dirty="0">
            <a:solidFill>
              <a:srgbClr val="0000CC"/>
            </a:solidFill>
          </a:endParaRPr>
        </a:p>
      </dsp:txBody>
      <dsp:txXfrm>
        <a:off x="3339080" y="23966"/>
        <a:ext cx="1631967" cy="1631967"/>
      </dsp:txXfrm>
    </dsp:sp>
    <dsp:sp modelId="{507467FB-345F-4DFD-8930-19C773618EF3}">
      <dsp:nvSpPr>
        <dsp:cNvPr id="0" name=""/>
        <dsp:cNvSpPr/>
      </dsp:nvSpPr>
      <dsp:spPr>
        <a:xfrm rot="10911510">
          <a:off x="5062625" y="2980392"/>
          <a:ext cx="245954" cy="35448"/>
        </a:xfrm>
        <a:custGeom>
          <a:avLst/>
          <a:gdLst/>
          <a:ahLst/>
          <a:cxnLst/>
          <a:rect l="0" t="0" r="0" b="0"/>
          <a:pathLst>
            <a:path>
              <a:moveTo>
                <a:pt x="0" y="17724"/>
              </a:moveTo>
              <a:lnTo>
                <a:pt x="245954" y="1772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911510">
        <a:off x="5179453" y="2991967"/>
        <a:ext cx="12297" cy="12297"/>
      </dsp:txXfrm>
    </dsp:sp>
    <dsp:sp modelId="{17EAAE51-3396-408F-8C53-49C2F50B9591}">
      <dsp:nvSpPr>
        <dsp:cNvPr id="0" name=""/>
        <dsp:cNvSpPr/>
      </dsp:nvSpPr>
      <dsp:spPr>
        <a:xfrm>
          <a:off x="5061569" y="2214576"/>
          <a:ext cx="2247840" cy="16319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4070"/>
              </a:solidFill>
            </a:rPr>
            <a:t>Самостоятельная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4070"/>
              </a:solidFill>
            </a:rPr>
            <a:t>Д. Д.</a:t>
          </a:r>
          <a:endParaRPr lang="ru-RU" sz="2000" kern="1200" dirty="0">
            <a:solidFill>
              <a:srgbClr val="004070"/>
            </a:solidFill>
          </a:endParaRPr>
        </a:p>
      </dsp:txBody>
      <dsp:txXfrm>
        <a:off x="5061569" y="2214576"/>
        <a:ext cx="2247840" cy="1631967"/>
      </dsp:txXfrm>
    </dsp:sp>
    <dsp:sp modelId="{8E83CC36-3656-4643-AB47-ECF977E53795}">
      <dsp:nvSpPr>
        <dsp:cNvPr id="0" name=""/>
        <dsp:cNvSpPr/>
      </dsp:nvSpPr>
      <dsp:spPr>
        <a:xfrm rot="5400000">
          <a:off x="3908685" y="4009316"/>
          <a:ext cx="492758" cy="35448"/>
        </a:xfrm>
        <a:custGeom>
          <a:avLst/>
          <a:gdLst/>
          <a:ahLst/>
          <a:cxnLst/>
          <a:rect l="0" t="0" r="0" b="0"/>
          <a:pathLst>
            <a:path>
              <a:moveTo>
                <a:pt x="0" y="17724"/>
              </a:moveTo>
              <a:lnTo>
                <a:pt x="492758" y="1772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4142745" y="4014721"/>
        <a:ext cx="24637" cy="24637"/>
      </dsp:txXfrm>
    </dsp:sp>
    <dsp:sp modelId="{07B9A800-A6FC-44C9-8474-B1BF82801B76}">
      <dsp:nvSpPr>
        <dsp:cNvPr id="0" name=""/>
        <dsp:cNvSpPr/>
      </dsp:nvSpPr>
      <dsp:spPr>
        <a:xfrm>
          <a:off x="2643788" y="4273419"/>
          <a:ext cx="3022551" cy="16319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D0000F"/>
              </a:solidFill>
            </a:rPr>
            <a:t>Оздоровление</a:t>
          </a:r>
          <a:endParaRPr lang="ru-RU" sz="3200" kern="1200" dirty="0">
            <a:solidFill>
              <a:srgbClr val="D0000F"/>
            </a:solidFill>
          </a:endParaRPr>
        </a:p>
      </dsp:txBody>
      <dsp:txXfrm>
        <a:off x="2643788" y="4273419"/>
        <a:ext cx="3022551" cy="1631967"/>
      </dsp:txXfrm>
    </dsp:sp>
    <dsp:sp modelId="{45B21C46-4F2E-450A-9E6E-DB4F7A96CA36}">
      <dsp:nvSpPr>
        <dsp:cNvPr id="0" name=""/>
        <dsp:cNvSpPr/>
      </dsp:nvSpPr>
      <dsp:spPr>
        <a:xfrm>
          <a:off x="3000398" y="2946952"/>
          <a:ext cx="177180" cy="35448"/>
        </a:xfrm>
        <a:custGeom>
          <a:avLst/>
          <a:gdLst/>
          <a:ahLst/>
          <a:cxnLst/>
          <a:rect l="0" t="0" r="0" b="0"/>
          <a:pathLst>
            <a:path>
              <a:moveTo>
                <a:pt x="0" y="17724"/>
              </a:moveTo>
              <a:lnTo>
                <a:pt x="177180" y="1772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84558" y="2960247"/>
        <a:ext cx="8859" cy="8859"/>
      </dsp:txXfrm>
    </dsp:sp>
    <dsp:sp modelId="{A61D35F2-9B3B-4CC8-8A4F-BCE17B3D78F2}">
      <dsp:nvSpPr>
        <dsp:cNvPr id="0" name=""/>
        <dsp:cNvSpPr/>
      </dsp:nvSpPr>
      <dsp:spPr>
        <a:xfrm>
          <a:off x="883096" y="2148693"/>
          <a:ext cx="2294481" cy="16319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4070"/>
              </a:solidFill>
            </a:rPr>
            <a:t>Физкультурно-</a:t>
          </a:r>
          <a:r>
            <a:rPr lang="ru-RU" sz="2000" kern="1200" dirty="0" smtClean="0">
              <a:solidFill>
                <a:srgbClr val="004070"/>
              </a:solidFill>
            </a:rPr>
            <a:t>оздоровительные мероприятия</a:t>
          </a:r>
          <a:endParaRPr lang="ru-RU" sz="2000" kern="1200" dirty="0">
            <a:solidFill>
              <a:srgbClr val="004070"/>
            </a:solidFill>
          </a:endParaRPr>
        </a:p>
      </dsp:txBody>
      <dsp:txXfrm>
        <a:off x="883096" y="2148693"/>
        <a:ext cx="2294481" cy="1631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7501F-9BAE-47E4-950E-79A64D362E8D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E8AE4-6877-4947-81DE-9960ADC98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Шаблон (фон) презентации &quot;Фиолетовая (сиреневая) рамка&quot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9485" y="285728"/>
            <a:ext cx="7625036" cy="66787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Система работы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оздоровлению детей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дошкольного возраста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средствами физической культуры через сотрудничество с родителями</a:t>
            </a: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1000108"/>
            <a:ext cx="5390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МБДОУ </a:t>
            </a:r>
            <a:r>
              <a:rPr lang="ru-RU" sz="2400" dirty="0" err="1" smtClean="0">
                <a:solidFill>
                  <a:srgbClr val="C00000"/>
                </a:solidFill>
              </a:rPr>
              <a:t>Краснозерский</a:t>
            </a:r>
            <a:r>
              <a:rPr lang="ru-RU" sz="2400" dirty="0" smtClean="0">
                <a:solidFill>
                  <a:srgbClr val="C00000"/>
                </a:solidFill>
              </a:rPr>
              <a:t> детский сад №6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5572140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Выполнила: инструктор по физической культуре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                       Булгакова М. М.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(фон) презентации. Часть 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6157" y="500042"/>
            <a:ext cx="8271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«Вместе весело шагать»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1785926"/>
            <a:ext cx="742955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Планирование мероприятий </a:t>
            </a:r>
          </a:p>
          <a:p>
            <a:r>
              <a:rPr lang="ru-RU" sz="4000" dirty="0" smtClean="0"/>
              <a:t>с участием родителей и детей:</a:t>
            </a:r>
          </a:p>
          <a:p>
            <a:endParaRPr lang="ru-RU" sz="4000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«День здоровья»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Физкультурные досуги, праздники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Образовательная деятельность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Выставки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Проектная деятельность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4000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Дни здоровья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D0D0D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физкультурные досуги, праздники, выставки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(фон) презентации. Часть 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6887"/>
            <a:ext cx="9144000" cy="6862289"/>
          </a:xfrm>
          <a:prstGeom prst="rect">
            <a:avLst/>
          </a:prstGeom>
          <a:noFill/>
        </p:spPr>
      </p:pic>
      <p:pic>
        <p:nvPicPr>
          <p:cNvPr id="3" name="Picture 2" descr="C:\Users\sveta\Desktop\Маме\3\фото 07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1214422"/>
            <a:ext cx="7858180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3936" y="142852"/>
            <a:ext cx="45761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Фотовыставки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(фон) презентации. Часть 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6887"/>
            <a:ext cx="9144000" cy="686228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151181" y="500042"/>
            <a:ext cx="94463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«Сила, быстрота, ловкость»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500174"/>
            <a:ext cx="1007275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Эта рубрика освещает работу с детьми в детском саду:</a:t>
            </a:r>
          </a:p>
          <a:p>
            <a:endParaRPr lang="ru-RU" sz="2800" dirty="0" smtClean="0"/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Физкультурно-оздоровительные </a:t>
            </a:r>
          </a:p>
          <a:p>
            <a:r>
              <a:rPr lang="ru-RU" sz="3600" dirty="0" smtClean="0"/>
              <a:t>мероприятия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Двигательная деятельность в </a:t>
            </a:r>
          </a:p>
          <a:p>
            <a:r>
              <a:rPr lang="ru-RU" sz="3600" dirty="0" smtClean="0"/>
              <a:t>образовательном процессе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Самостоятельная двигательная </a:t>
            </a:r>
          </a:p>
          <a:p>
            <a:r>
              <a:rPr lang="ru-RU" sz="3600" dirty="0" smtClean="0"/>
              <a:t>деятельность</a:t>
            </a:r>
            <a:endParaRPr lang="ru-RU" sz="36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(фон) презентации. Часть 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6887"/>
            <a:ext cx="9144000" cy="6862289"/>
          </a:xfrm>
          <a:prstGeom prst="rect">
            <a:avLst/>
          </a:prstGeom>
          <a:noFill/>
        </p:spPr>
      </p:pic>
      <p:pic>
        <p:nvPicPr>
          <p:cNvPr id="3" name="Picture 1" descr="F:\костя\100_262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65238" y="1500174"/>
            <a:ext cx="661352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71670" y="928670"/>
            <a:ext cx="113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14480" y="6429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28604"/>
            <a:ext cx="89297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нас славная осанка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(фон) презентации. Часть 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6887"/>
            <a:ext cx="9144000" cy="6862289"/>
          </a:xfrm>
          <a:prstGeom prst="rect">
            <a:avLst/>
          </a:prstGeom>
          <a:noFill/>
        </p:spPr>
      </p:pic>
      <p:pic>
        <p:nvPicPr>
          <p:cNvPr id="2" name="Picture 2" descr="H:\DCIM\100KM320\100_299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8662" y="428604"/>
            <a:ext cx="7379046" cy="553428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(фон) презентации. Часть 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6887"/>
            <a:ext cx="9144000" cy="6862289"/>
          </a:xfrm>
          <a:prstGeom prst="rect">
            <a:avLst/>
          </a:prstGeom>
          <a:noFill/>
        </p:spPr>
      </p:pic>
      <p:pic>
        <p:nvPicPr>
          <p:cNvPr id="3" name="Рисунок 2" descr="http://detifitness.ru/d/677863/d/1317284421_5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642919"/>
            <a:ext cx="200026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786050" y="928670"/>
            <a:ext cx="83476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Е. Г. Сайкина, С. В. Кузьмина, </a:t>
            </a:r>
          </a:p>
          <a:p>
            <a:r>
              <a:rPr lang="ru-RU" sz="2800" dirty="0" smtClean="0"/>
              <a:t>Оздоровительно-развивающая</a:t>
            </a:r>
          </a:p>
          <a:p>
            <a:r>
              <a:rPr lang="ru-RU" sz="2800" dirty="0" smtClean="0"/>
              <a:t> программа по </a:t>
            </a:r>
            <a:r>
              <a:rPr lang="ru-RU" sz="2800" dirty="0" err="1" smtClean="0"/>
              <a:t>фитбол-аэробике</a:t>
            </a:r>
            <a:r>
              <a:rPr lang="ru-RU" sz="2800" dirty="0" smtClean="0"/>
              <a:t>.</a:t>
            </a:r>
          </a:p>
          <a:p>
            <a:r>
              <a:rPr lang="ru-RU" dirty="0" smtClean="0"/>
              <a:t>Цель: повышение уровня физических способностей ребенка,</a:t>
            </a:r>
          </a:p>
          <a:p>
            <a:r>
              <a:rPr lang="ru-RU" dirty="0" smtClean="0"/>
              <a:t>профилактика и укрепление здоровья, приобщение его к </a:t>
            </a:r>
          </a:p>
          <a:p>
            <a:r>
              <a:rPr lang="ru-RU" dirty="0" smtClean="0"/>
              <a:t>здоровому образу жизни.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928926" y="3500438"/>
            <a:ext cx="858490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М. Н. Попова, </a:t>
            </a:r>
          </a:p>
          <a:p>
            <a:r>
              <a:rPr lang="ru-RU" sz="2800" dirty="0" smtClean="0"/>
              <a:t>Психолого-педагогическая технология</a:t>
            </a:r>
          </a:p>
          <a:p>
            <a:r>
              <a:rPr lang="ru-RU" sz="2800" dirty="0" smtClean="0"/>
              <a:t>Эмоционального сближения детей и</a:t>
            </a:r>
          </a:p>
          <a:p>
            <a:r>
              <a:rPr lang="ru-RU" sz="2800" dirty="0" smtClean="0"/>
              <a:t> родителей «Навстречу друг другу».</a:t>
            </a:r>
          </a:p>
          <a:p>
            <a:r>
              <a:rPr lang="ru-RU" dirty="0" smtClean="0"/>
              <a:t>Цель: создание условий для сотрудничества детей и взрослых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43174" y="428604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Использование инновационных технологий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61442" name="Picture 2" descr="http://new.loiro.ru/image.php?filename=users_197_fizo.jpg&amp;width=8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48" y="3676643"/>
            <a:ext cx="1928826" cy="270035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(фон) презентации. Часть 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6887"/>
            <a:ext cx="9144000" cy="6862289"/>
          </a:xfrm>
          <a:prstGeom prst="rect">
            <a:avLst/>
          </a:prstGeom>
          <a:noFill/>
        </p:spPr>
      </p:pic>
      <p:pic>
        <p:nvPicPr>
          <p:cNvPr id="3" name="Picture 2" descr="C:\Users\Pavel\Desktop\секция\71898378_0_1e3db_6b001ed6_X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21125816">
            <a:off x="-857288" y="285728"/>
            <a:ext cx="87701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4737" y="5786454"/>
            <a:ext cx="83545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Желаю творческих успехов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(фон) презентации. Часть 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6887"/>
            <a:ext cx="9144000" cy="6862289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500034" y="428604"/>
          <a:ext cx="8286808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4-конечная звезда 5"/>
          <p:cNvSpPr/>
          <p:nvPr/>
        </p:nvSpPr>
        <p:spPr>
          <a:xfrm rot="20543216">
            <a:off x="714348" y="857232"/>
            <a:ext cx="500066" cy="50006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 rot="20504327">
            <a:off x="8111631" y="5856929"/>
            <a:ext cx="428742" cy="451811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286380" y="1714488"/>
            <a:ext cx="1000132" cy="10001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143240" y="4071942"/>
            <a:ext cx="642942" cy="7143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928926" y="1714488"/>
            <a:ext cx="1000132" cy="9286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715008" y="4214818"/>
            <a:ext cx="714380" cy="6429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(фон) презентации. Часть 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6887"/>
            <a:ext cx="9144000" cy="686228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79629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500042"/>
            <a:ext cx="183251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                                    Анкета.</a:t>
            </a:r>
            <a:endParaRPr lang="ru-RU" dirty="0" smtClean="0"/>
          </a:p>
          <a:p>
            <a:r>
              <a:rPr lang="ru-RU" b="1" dirty="0" smtClean="0"/>
              <a:t>Цель:</a:t>
            </a:r>
            <a:r>
              <a:rPr lang="ru-RU" dirty="0" smtClean="0"/>
              <a:t> выявить, какое место в Вашей семье занимает двигательная деятельность</a:t>
            </a:r>
          </a:p>
          <a:p>
            <a:r>
              <a:rPr lang="ru-RU" dirty="0" smtClean="0"/>
              <a:t> ребенка, проанализировать проблемы по физическому развитию детей в семье, </a:t>
            </a:r>
          </a:p>
          <a:p>
            <a:r>
              <a:rPr lang="ru-RU" dirty="0" smtClean="0"/>
              <a:t>помочь педагогам наметить пути по коррекции данного направления работы.</a:t>
            </a:r>
          </a:p>
          <a:p>
            <a:pPr lvl="0"/>
            <a:r>
              <a:rPr lang="ru-RU" b="1" dirty="0" smtClean="0"/>
              <a:t>Знакомы ли Вы с особенностями развития детей 4-5 лет? С какими?</a:t>
            </a:r>
            <a:endParaRPr lang="ru-RU" dirty="0" smtClean="0"/>
          </a:p>
          <a:p>
            <a:r>
              <a:rPr lang="ru-RU" dirty="0" smtClean="0"/>
              <a:t>_____________________________________________________________</a:t>
            </a:r>
          </a:p>
          <a:p>
            <a:pPr lvl="0"/>
            <a:r>
              <a:rPr lang="ru-RU" b="1" dirty="0" smtClean="0"/>
              <a:t>Имеете ли Вы дома физкультурное оборудование? Какое?</a:t>
            </a:r>
            <a:endParaRPr lang="ru-RU" dirty="0" smtClean="0"/>
          </a:p>
          <a:p>
            <a:r>
              <a:rPr lang="ru-RU" dirty="0" smtClean="0"/>
              <a:t>_____________________________________________________________</a:t>
            </a:r>
          </a:p>
          <a:p>
            <a:pPr lvl="0"/>
            <a:r>
              <a:rPr lang="ru-RU" b="1" dirty="0" smtClean="0"/>
              <a:t>Какой двигательной деятельностью занимается Ваш ребенок дома?</a:t>
            </a:r>
            <a:endParaRPr lang="ru-RU" dirty="0" smtClean="0"/>
          </a:p>
          <a:p>
            <a:r>
              <a:rPr lang="ru-RU" dirty="0" smtClean="0"/>
              <a:t>______________________________________________________________</a:t>
            </a:r>
          </a:p>
          <a:p>
            <a:pPr lvl="0"/>
            <a:r>
              <a:rPr lang="ru-RU" b="1" dirty="0" smtClean="0"/>
              <a:t>Какими видами двигательной деятельности Вы</a:t>
            </a:r>
          </a:p>
          <a:p>
            <a:pPr lvl="0"/>
            <a:r>
              <a:rPr lang="ru-RU" b="1" dirty="0" smtClean="0"/>
              <a:t> (мама, папа, др. члены семьи) развиваете физические способности</a:t>
            </a:r>
          </a:p>
          <a:p>
            <a:pPr lvl="0"/>
            <a:r>
              <a:rPr lang="ru-RU" b="1" dirty="0" smtClean="0"/>
              <a:t> Вашего ребенка (бег, прыжки, лазанье, метание)?</a:t>
            </a:r>
            <a:endParaRPr lang="ru-RU" dirty="0" smtClean="0"/>
          </a:p>
          <a:p>
            <a:r>
              <a:rPr lang="ru-RU" dirty="0" smtClean="0"/>
              <a:t>_______________________________________________________________</a:t>
            </a:r>
          </a:p>
          <a:p>
            <a:r>
              <a:rPr lang="ru-RU" dirty="0" smtClean="0"/>
              <a:t>_______________________________________________________________</a:t>
            </a:r>
          </a:p>
          <a:p>
            <a:pPr lvl="0"/>
            <a:r>
              <a:rPr lang="ru-RU" b="1" dirty="0" smtClean="0"/>
              <a:t>Какими видами спорта или их элементами Вы увлекаетесь?</a:t>
            </a:r>
          </a:p>
          <a:p>
            <a:pPr lvl="0"/>
            <a:r>
              <a:rPr lang="ru-RU" b="1" dirty="0" smtClean="0"/>
              <a:t> (мама, папа, бабушка, дедушка)</a:t>
            </a:r>
            <a:endParaRPr lang="ru-RU" dirty="0" smtClean="0"/>
          </a:p>
          <a:p>
            <a:r>
              <a:rPr lang="ru-RU" dirty="0" smtClean="0"/>
              <a:t>________________________________________________________________</a:t>
            </a:r>
          </a:p>
          <a:p>
            <a:r>
              <a:rPr lang="ru-RU" dirty="0" smtClean="0"/>
              <a:t>________________________________________________________________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                                              Спасибо за сотрудничество!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(фон) презентации. Часть 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pic>
        <p:nvPicPr>
          <p:cNvPr id="2" name="Picture 2" descr="F:\графики М.М\SWScan00012.bm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857232"/>
            <a:ext cx="8326461" cy="2810017"/>
          </a:xfrm>
          <a:prstGeom prst="rect">
            <a:avLst/>
          </a:prstGeom>
          <a:noFill/>
        </p:spPr>
      </p:pic>
      <p:pic>
        <p:nvPicPr>
          <p:cNvPr id="1027" name="Picture 3" descr="F:\графики М.М\SWScan00013.bmp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1212" y="3857628"/>
            <a:ext cx="8174224" cy="23876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785794"/>
            <a:ext cx="938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Костя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3714752"/>
            <a:ext cx="1288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Андрей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71604" y="357166"/>
            <a:ext cx="7167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</a:rPr>
              <a:t>Целевые ориентиры по двигательным способностям ребенка</a:t>
            </a:r>
            <a:endParaRPr lang="ru-RU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(фон) презентации. Часть 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6887"/>
            <a:ext cx="9144000" cy="6862289"/>
          </a:xfrm>
          <a:prstGeom prst="rect">
            <a:avLst/>
          </a:prstGeom>
          <a:noFill/>
        </p:spPr>
      </p:pic>
      <p:pic>
        <p:nvPicPr>
          <p:cNvPr id="2" name="Picture 2" descr="C:\Users\Apple\Desktop\2013\РМО ТГ оздоровление\работа с родителями по оздоровлению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2285992"/>
            <a:ext cx="3592832" cy="36233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00042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Физкультурно-оздоровительный клуб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«Ключ к успеху»</a:t>
            </a:r>
            <a:endParaRPr lang="ru-RU" sz="4000" b="1" cap="none" spc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F:\Новая папка\100_299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6314" y="2285992"/>
            <a:ext cx="3786214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(фон) презентации. Часть 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6887"/>
            <a:ext cx="9144000" cy="686228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428604"/>
            <a:ext cx="8072493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Клуб «Ключ к успеху»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Рубрики: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143040" y="2000240"/>
            <a:ext cx="104299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«Где прячется здоровье?»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15" y="3071810"/>
            <a:ext cx="73581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/>
              <a:t>Беседы, консультации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Обсуждение и распространение семейного опыта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Совместные занятия родителей и детей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Познавательные мероприятия для детей</a:t>
            </a:r>
            <a:endParaRPr lang="ru-RU" sz="32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(фон) презентации. Часть 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6887"/>
            <a:ext cx="9144000" cy="6862289"/>
          </a:xfrm>
          <a:prstGeom prst="rect">
            <a:avLst/>
          </a:prstGeom>
          <a:noFill/>
        </p:spPr>
      </p:pic>
      <p:pic>
        <p:nvPicPr>
          <p:cNvPr id="3" name="Picture 3" descr="C:\Users\sveta\Desktop\Маме\1\100_391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8662" y="1214422"/>
            <a:ext cx="7143800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7037" y="428605"/>
            <a:ext cx="698992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«Вместе весело шагать»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(фон) презентации. Часть 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6887"/>
            <a:ext cx="9144000" cy="686228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116" y="642918"/>
            <a:ext cx="88637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«Физкультура под рукой»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285992"/>
            <a:ext cx="95050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smtClean="0"/>
              <a:t>Знакомство родителей с практическим материалом по созданию развивающей </a:t>
            </a:r>
          </a:p>
          <a:p>
            <a:r>
              <a:rPr lang="ru-RU" sz="3600" dirty="0" smtClean="0"/>
              <a:t>среды и развитию двигательной </a:t>
            </a:r>
          </a:p>
          <a:p>
            <a:r>
              <a:rPr lang="ru-RU" sz="3600" dirty="0" smtClean="0"/>
              <a:t>активности детей. </a:t>
            </a:r>
            <a:endParaRPr lang="ru-RU" sz="36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(фон) презентации. Часть 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6887"/>
            <a:ext cx="9144000" cy="686228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116" y="0"/>
            <a:ext cx="88637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«Физкультура под рукой»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074" name="Picture 2" descr="F:\Новая папка\100_298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2000240"/>
            <a:ext cx="3337862" cy="4449771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75" name="Picture 3" descr="F:\Новая папка\100_299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357562"/>
            <a:ext cx="4067680" cy="3051247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428596" y="928670"/>
            <a:ext cx="4000528" cy="830997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«Чтоб здоровы были ножки,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мы походим по дорожке»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2143116"/>
            <a:ext cx="4071966" cy="830997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«Вверх гантели поднимай,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тренировку начинай!»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410</Words>
  <PresentationFormat>Экран (4:3)</PresentationFormat>
  <Paragraphs>96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77</cp:revision>
  <dcterms:modified xsi:type="dcterms:W3CDTF">2014-04-22T12:18:12Z</dcterms:modified>
</cp:coreProperties>
</file>