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CC00"/>
    <a:srgbClr val="00CC66"/>
    <a:srgbClr val="CC3300"/>
    <a:srgbClr val="FF9933"/>
    <a:srgbClr val="FF0000"/>
    <a:srgbClr val="000000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9" autoAdjust="0"/>
    <p:restoredTop sz="94660"/>
  </p:normalViewPr>
  <p:slideViewPr>
    <p:cSldViewPr>
      <p:cViewPr varScale="1">
        <p:scale>
          <a:sx n="97" d="100"/>
          <a:sy n="97" d="100"/>
        </p:scale>
        <p:origin x="-10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5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424213F-99BF-4EC0-BB7B-39FFC6D08C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25DD9-39BC-4DA1-8DE4-ABF21D20739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7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FAE8A-8866-493D-BE5F-B11E45ABC55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29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3FB310B2-18A0-4891-85C4-0C2B7855482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886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C9B4C-05EF-409F-9596-F397F0CAD63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96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1D8119-638B-46F9-9153-F0C2032E1F9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39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5D2CD-7AB1-4A76-9F7A-CDE7878F7FE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4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460C5-EF47-4D3C-953A-AB275A57146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93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BF905-C1C4-4975-9BF4-12DC7D71F5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38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0DE33-3433-42FF-966D-2B3275909D2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842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131DD-FDAC-43DE-90A5-944D0F8E5AA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74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89947-67C8-4537-BCD9-298866BAD4E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65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9AD2E70-2B3F-446E-B440-62FE28C2D9C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13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3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8034" y="-819472"/>
            <a:ext cx="6121400" cy="588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 sz="3600" dirty="0">
              <a:latin typeface="Times New Roman" pitchFamily="18" charset="0"/>
            </a:endParaRPr>
          </a:p>
          <a:p>
            <a:endParaRPr lang="ru-RU" sz="3600" dirty="0">
              <a:latin typeface="Times New Roman" pitchFamily="18" charset="0"/>
            </a:endParaRPr>
          </a:p>
          <a:p>
            <a:r>
              <a:rPr lang="ru-RU" sz="4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Развитие навыков </a:t>
            </a:r>
          </a:p>
          <a:p>
            <a:r>
              <a:rPr lang="ru-RU" sz="4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самообслуживания, как средство трудового воспитания у</a:t>
            </a:r>
          </a:p>
          <a:p>
            <a:r>
              <a:rPr lang="ru-RU" sz="4400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детей раннего возраста.</a:t>
            </a:r>
          </a:p>
        </p:txBody>
      </p:sp>
      <p:pic>
        <p:nvPicPr>
          <p:cNvPr id="2053" name="Picture 5" descr="images (4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852935"/>
            <a:ext cx="3887788" cy="3744715"/>
          </a:xfrm>
          <a:prstGeom prst="ellipse">
            <a:avLst/>
          </a:prstGeom>
          <a:ln w="190500" cap="rnd">
            <a:solidFill>
              <a:schemeClr val="accent3">
                <a:lumMod val="75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859338" y="765175"/>
            <a:ext cx="4284662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effectLst>
                  <a:outerShdw blurRad="38100" dist="38100" dir="2700000" algn="tl">
                    <a:srgbClr val="000000"/>
                  </a:outerShdw>
                </a:effectLst>
              </a:rPr>
              <a:t>       </a:t>
            </a:r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Посмотрите, крошки,                            </a:t>
            </a:r>
          </a:p>
          <a:p>
            <a:endParaRPr lang="ru-RU" sz="280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                                                                   На свои ладошки</a:t>
            </a:r>
            <a:r>
              <a:rPr lang="ru-RU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4365625"/>
            <a:ext cx="45720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>
                <a:solidFill>
                  <a:srgbClr val="000000"/>
                </a:solidFill>
              </a:rPr>
              <a:t>Ах, какие ладошки!</a:t>
            </a:r>
          </a:p>
          <a:p>
            <a:endParaRPr lang="ru-RU" sz="2800">
              <a:solidFill>
                <a:srgbClr val="000000"/>
              </a:solidFill>
            </a:endParaRPr>
          </a:p>
          <a:p>
            <a:r>
              <a:rPr lang="ru-RU" sz="2800">
                <a:solidFill>
                  <a:srgbClr val="000000"/>
                </a:solidFill>
              </a:rPr>
              <a:t>       Чистые ладошки!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ru-RU" sz="2800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464050" cy="3095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573463"/>
            <a:ext cx="4105275" cy="306863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331913" y="188913"/>
            <a:ext cx="59055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3200" i="1">
                <a:solidFill>
                  <a:srgbClr val="CC3300"/>
                </a:solidFill>
                <a:latin typeface="Times New Roman" pitchFamily="18" charset="0"/>
              </a:rPr>
              <a:t>Навыки приёма пищи</a:t>
            </a:r>
            <a:r>
              <a:rPr lang="ru-RU" sz="3200">
                <a:solidFill>
                  <a:srgbClr val="CC3300"/>
                </a:solidFill>
                <a:latin typeface="Times New Roman" pitchFamily="18" charset="0"/>
              </a:rPr>
              <a:t>:</a:t>
            </a: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692150"/>
            <a:ext cx="4465637" cy="309721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40" y="3645024"/>
            <a:ext cx="4321175" cy="2997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50825" y="1196975"/>
            <a:ext cx="373062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itchFamily="18" charset="0"/>
              </a:rPr>
              <a:t>Умница Катенька,</a:t>
            </a:r>
          </a:p>
          <a:p>
            <a:r>
              <a:rPr lang="ru-RU" sz="3200" dirty="0">
                <a:solidFill>
                  <a:srgbClr val="000000"/>
                </a:solidFill>
                <a:latin typeface="Times New Roman" pitchFamily="18" charset="0"/>
              </a:rPr>
              <a:t> ешь кашку </a:t>
            </a:r>
          </a:p>
          <a:p>
            <a:r>
              <a:rPr lang="ru-RU" sz="3200" dirty="0" err="1">
                <a:solidFill>
                  <a:srgbClr val="000000"/>
                </a:solidFill>
                <a:latin typeface="Times New Roman" pitchFamily="18" charset="0"/>
              </a:rPr>
              <a:t>сладеньку</a:t>
            </a:r>
            <a:r>
              <a:rPr lang="ru-RU" sz="3200" dirty="0">
                <a:solidFill>
                  <a:srgbClr val="000000"/>
                </a:solidFill>
                <a:latin typeface="Times New Roman" pitchFamily="18" charset="0"/>
              </a:rPr>
              <a:t>,</a:t>
            </a:r>
            <a:r>
              <a:rPr lang="ru-RU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5219700" y="4292600"/>
            <a:ext cx="39243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sz="3200">
                <a:solidFill>
                  <a:srgbClr val="000000"/>
                </a:solidFill>
                <a:latin typeface="Times New Roman" pitchFamily="18" charset="0"/>
              </a:rPr>
              <a:t>вкусную, пушистую, сладкую, душистую.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11188" y="188913"/>
            <a:ext cx="7848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3200" i="1">
                <a:solidFill>
                  <a:srgbClr val="CC3300"/>
                </a:solidFill>
                <a:latin typeface="Times New Roman" pitchFamily="18" charset="0"/>
              </a:rPr>
              <a:t>Навыки одевания и раздевания:</a:t>
            </a:r>
            <a:r>
              <a:rPr lang="ru-RU" sz="3200">
                <a:latin typeface="Times New Roman" pitchFamily="18" charset="0"/>
              </a:rPr>
              <a:t> </a:t>
            </a:r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02541"/>
            <a:ext cx="3995738" cy="30972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00392" y="753497"/>
            <a:ext cx="422592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На мою малышку</a:t>
            </a:r>
            <a:br>
              <a:rPr lang="ru-RU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Наденем мы штанишки.</a:t>
            </a:r>
            <a:br>
              <a:rPr lang="ru-RU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Повторяй за мной слова: </a:t>
            </a:r>
            <a:br>
              <a:rPr lang="ru-RU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ножка – раз, и ножка – два!</a:t>
            </a:r>
            <a:r>
              <a:rPr lang="ru-RU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4600575" y="4652963"/>
            <a:ext cx="39036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А сейчас пойдем гулять.</a:t>
            </a:r>
            <a:br>
              <a:rPr lang="ru-RU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Будем с детками играть.</a:t>
            </a:r>
            <a:br>
              <a:rPr lang="ru-RU" dirty="0">
                <a:solidFill>
                  <a:srgbClr val="000000"/>
                </a:solidFill>
                <a:latin typeface="Times New Roman" pitchFamily="18" charset="0"/>
              </a:rPr>
            </a:br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23563" name="Picture 11" descr="P21100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52513"/>
            <a:ext cx="4176713" cy="309721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79388" y="4048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>
                <a:solidFill>
                  <a:srgbClr val="CC3300"/>
                </a:solidFill>
                <a:latin typeface="Times New Roman" pitchFamily="18" charset="0"/>
              </a:rPr>
              <a:t>Закрепление навыков самообслуживания в игре.</a:t>
            </a: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" y="1079032"/>
            <a:ext cx="3889375" cy="26373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933825"/>
            <a:ext cx="4105275" cy="273526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981075"/>
            <a:ext cx="4068762" cy="26638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05263"/>
            <a:ext cx="3889375" cy="26828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58874"/>
            <a:ext cx="903649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40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Самообслуживание является основным видом труда маленького ребёнка. Приучение детей самим одеваться, умываться, есть формирует у них самостоятельность, меньшую зависимость от взрослого, уверенность в своих силах, желание и умение преодолевать препятствия.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79388" y="296773"/>
            <a:ext cx="8496300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 algn="ctr"/>
            <a:r>
              <a:rPr lang="ru-RU" sz="2800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Ранний возраст является сложным для ребёнка и очень насыщенным.</a:t>
            </a:r>
          </a:p>
          <a:p>
            <a:pPr indent="450850" algn="ctr"/>
            <a:r>
              <a:rPr lang="ru-RU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</a:rPr>
              <a:t>                                                                                                          </a:t>
            </a:r>
          </a:p>
          <a:p>
            <a:pPr indent="450850"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У маленького человечка появляется стремление к самостоятельности. И если его в этот момент не поддержать, не дать или не закрепить определённые навыки самообслуживания, то впоследствии ребёнок не приобретёт такие качества как трудолюбие и аккуратность, бережное отношение к вещам.</a:t>
            </a:r>
          </a:p>
          <a:p>
            <a:pPr indent="450850"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Самообслуживание играет определённую роль в развитии ребёнка. Именно с раннего возраста начинают формироваться такие черты характера, как воля, уверенность в себе, желание добиться успеха, стремление к цели, активность и упорство в её достижении. А происходит это именно с привития навыков самообслуживания</a:t>
            </a:r>
            <a:r>
              <a:rPr lang="ru-RU" dirty="0">
                <a:solidFill>
                  <a:srgbClr val="000000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68313" y="908050"/>
            <a:ext cx="7783512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44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Самообслуживание </a:t>
            </a:r>
            <a:r>
              <a:rPr lang="ru-RU" sz="4400">
                <a:solidFill>
                  <a:srgbClr val="CC3300"/>
                </a:solidFill>
                <a:latin typeface="Times New Roman" pitchFamily="18" charset="0"/>
              </a:rPr>
              <a:t>– это основа освоения ребёнком культурно-гигиенических навыков: навыков приёма пищи, раздевания и одевания, умывания и мытья рук.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79388" y="146050"/>
            <a:ext cx="8713787" cy="624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 algn="ctr"/>
            <a:r>
              <a:rPr lang="ru-RU" sz="4800" i="1">
                <a:solidFill>
                  <a:srgbClr val="CC3300"/>
                </a:solidFill>
                <a:latin typeface="Times New Roman" pitchFamily="18" charset="0"/>
              </a:rPr>
              <a:t>Базовые навыки самообслуживания</a:t>
            </a:r>
            <a:endParaRPr lang="ru-RU" sz="4800">
              <a:solidFill>
                <a:srgbClr val="CC3300"/>
              </a:solidFill>
              <a:latin typeface="Times New Roman" pitchFamily="18" charset="0"/>
            </a:endParaRPr>
          </a:p>
          <a:p>
            <a:pPr indent="450850" algn="ctr"/>
            <a:endParaRPr lang="ru-RU" sz="3200" i="1">
              <a:solidFill>
                <a:srgbClr val="000000"/>
              </a:solidFill>
              <a:latin typeface="Times New Roman" pitchFamily="18" charset="0"/>
            </a:endParaRPr>
          </a:p>
          <a:p>
            <a:pPr indent="450850" algn="ctr"/>
            <a:r>
              <a:rPr lang="ru-RU" sz="3200" i="1">
                <a:solidFill>
                  <a:srgbClr val="CC3300"/>
                </a:solidFill>
                <a:latin typeface="Times New Roman" pitchFamily="18" charset="0"/>
              </a:rPr>
              <a:t>Навыки опрятности</a:t>
            </a:r>
            <a:r>
              <a:rPr lang="ru-RU" sz="3200">
                <a:solidFill>
                  <a:srgbClr val="CC3300"/>
                </a:solidFill>
                <a:latin typeface="Times New Roman" pitchFamily="18" charset="0"/>
              </a:rPr>
              <a:t>:</a:t>
            </a:r>
          </a:p>
          <a:p>
            <a:pPr indent="450850" algn="ctr"/>
            <a:endParaRPr lang="ru-RU">
              <a:solidFill>
                <a:srgbClr val="CC3300"/>
              </a:solidFill>
              <a:latin typeface="Times New Roman" pitchFamily="18" charset="0"/>
            </a:endParaRPr>
          </a:p>
          <a:p>
            <a:pPr indent="450850"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1. При небольшой помощи взрослых пользоваться:</a:t>
            </a:r>
          </a:p>
          <a:p>
            <a:pPr indent="450850"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− носовым платком;</a:t>
            </a:r>
          </a:p>
          <a:p>
            <a:pPr indent="450850"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− полотенцем;</a:t>
            </a:r>
          </a:p>
          <a:p>
            <a:pPr indent="450850"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− горшком;</a:t>
            </a:r>
          </a:p>
          <a:p>
            <a:pPr indent="450850"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− расчёской;</a:t>
            </a:r>
          </a:p>
          <a:p>
            <a:pPr indent="450850"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− салфеткой.</a:t>
            </a:r>
          </a:p>
          <a:p>
            <a:pPr indent="450850"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indent="450850"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2. Замечать непорядок в одежде, устранять его при небольшой помощи взрослых</a:t>
            </a:r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-92075" y="874713"/>
            <a:ext cx="9328150" cy="161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450850" algn="ctr"/>
            <a:r>
              <a:rPr lang="ru-RU" sz="3600" i="1">
                <a:solidFill>
                  <a:srgbClr val="CC3300"/>
                </a:solidFill>
                <a:latin typeface="Times New Roman" pitchFamily="18" charset="0"/>
              </a:rPr>
              <a:t>Навыки приёма пищи</a:t>
            </a:r>
            <a:r>
              <a:rPr lang="ru-RU" sz="3600">
                <a:solidFill>
                  <a:srgbClr val="CC3300"/>
                </a:solidFill>
                <a:latin typeface="Times New Roman" pitchFamily="18" charset="0"/>
              </a:rPr>
              <a:t>:</a:t>
            </a:r>
          </a:p>
          <a:p>
            <a:pPr indent="450850" algn="ctr"/>
            <a:endParaRPr lang="ru-RU" sz="3600">
              <a:solidFill>
                <a:srgbClr val="CC3300"/>
              </a:solidFill>
              <a:latin typeface="Times New Roman" pitchFamily="18" charset="0"/>
            </a:endParaRPr>
          </a:p>
          <a:p>
            <a:pPr indent="450850" algn="ctr"/>
            <a:endParaRPr lang="ru-RU" sz="2800">
              <a:latin typeface="Times New Roman" pitchFamily="18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900113" y="1844675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1. Жевать с закрытым ртом.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52356" y="2199134"/>
            <a:ext cx="768845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</a:rPr>
              <a:t>         </a:t>
            </a:r>
          </a:p>
          <a:p>
            <a:pPr algn="just"/>
            <a:r>
              <a:rPr lang="ru-RU" sz="2800" dirty="0">
                <a:latin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2. Пользоваться ложкой (умение держать</a:t>
            </a:r>
          </a:p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     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ложку, набрать в неё еду, поднести ко рту).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900113" y="3716338"/>
            <a:ext cx="79422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3. Пить из чашки, держа её двумя руками.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95536" y="4364038"/>
            <a:ext cx="8049964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     4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. Брать самостоятельно, откусывать</a:t>
            </a:r>
          </a:p>
          <a:p>
            <a:pPr algn="just"/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</a:rPr>
              <a:t>                                               кусочки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</a:rPr>
              <a:t>хлеба.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50825" y="396875"/>
            <a:ext cx="79930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3200" i="1">
                <a:solidFill>
                  <a:srgbClr val="CC3300"/>
                </a:solidFill>
                <a:latin typeface="Times New Roman" pitchFamily="18" charset="0"/>
              </a:rPr>
              <a:t>Навыки одевания и раздевания: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39750" y="1474788"/>
            <a:ext cx="76088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1. Умение одевать (снимать) различные предметы одежды в определённой последовательности при небольшой помощи взрослых.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11188" y="3716338"/>
            <a:ext cx="68008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2. Застёгивание пуговиц, завязывание поясков, бантов на одежде при небольшой помощи взрослых.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>
                <a:solidFill>
                  <a:srgbClr val="CC3300"/>
                </a:solidFill>
                <a:latin typeface="Times New Roman" pitchFamily="18" charset="0"/>
              </a:rPr>
              <a:t>Формирование навыков самообслуживания в ДОУ осуществляется в двух формах: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68313" y="2205038"/>
            <a:ext cx="72882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− индивидуальной  (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отрабатываются отдельные</a:t>
            </a:r>
          </a:p>
          <a:p>
            <a:pPr algn="just"/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 операции);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323850" y="3716338"/>
            <a:ext cx="79200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− групповой (</a:t>
            </a:r>
            <a:r>
              <a:rPr lang="ru-RU" b="0">
                <a:solidFill>
                  <a:srgbClr val="000000"/>
                </a:solidFill>
                <a:latin typeface="Times New Roman" pitchFamily="18" charset="0"/>
              </a:rPr>
              <a:t>создаются объективные условия необходимости реализации данного навыка: поведение ребёнка подчиняется общему для всей группы детей правилу; при этом работает механизм подражания).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68313" y="-315913"/>
            <a:ext cx="8385175" cy="1676401"/>
          </a:xfrm>
        </p:spPr>
        <p:txBody>
          <a:bodyPr/>
          <a:lstStyle/>
          <a:p>
            <a:r>
              <a:rPr lang="ru-RU" sz="2800">
                <a:solidFill>
                  <a:srgbClr val="CC3300"/>
                </a:solidFill>
                <a:latin typeface="Times New Roman" pitchFamily="18" charset="0"/>
              </a:rPr>
              <a:t>Методы формирования навыков самообслуживания</a:t>
            </a:r>
          </a:p>
        </p:txBody>
      </p:sp>
      <p:graphicFrame>
        <p:nvGraphicFramePr>
          <p:cNvPr id="14498" name="Group 16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239830"/>
              </p:ext>
            </p:extLst>
          </p:nvPr>
        </p:nvGraphicFramePr>
        <p:xfrm>
          <a:off x="19665" y="908719"/>
          <a:ext cx="9144000" cy="5949280"/>
        </p:xfrm>
        <a:graphic>
          <a:graphicData uri="http://schemas.openxmlformats.org/drawingml/2006/table">
            <a:tbl>
              <a:tblPr/>
              <a:tblGrid>
                <a:gridCol w="1058863"/>
                <a:gridCol w="2209800"/>
                <a:gridCol w="5875337"/>
              </a:tblGrid>
              <a:tr h="55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Цель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Методы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79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группа методов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Обеспечить создание у детей практического опыта общественного поведения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Показ действия.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Пример взрослого или других детей (деятельность подражания).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Метод приучения (систематические упражнения).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Целенаправленное наблюдение (питает детский опыт, исподволь формирует отношение к наблюдаемому  и положительно влияет на формирование навыка).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Метод игры (даёт возможность самостоятельно, свободно использовать полученные знания, навыки в процессе игры с куклой – одеть  куклу, умыть и т.д.)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10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группа методов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Формирование эмоционального отношения к процессу самообслуживания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Использование литературных произведений, малых форм фольклорного жанра: песенок, </a:t>
                      </a: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потешек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Рассматривание иллюстраций, картин (« Дети моют руки», « Дети обедают» и т.д.).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− Вопросы к детям, побуждающие к решению проблемы («Кукла Катя испачкалась, что делать?»)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547813" y="188913"/>
            <a:ext cx="46720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3200" i="1">
                <a:solidFill>
                  <a:srgbClr val="CC3300"/>
                </a:solidFill>
              </a:rPr>
              <a:t>Навыки опрятности</a:t>
            </a:r>
            <a:r>
              <a:rPr lang="ru-RU" sz="3200">
                <a:solidFill>
                  <a:srgbClr val="CC3300"/>
                </a:solidFill>
              </a:rPr>
              <a:t>: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36613"/>
            <a:ext cx="4032250" cy="29527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6">
                <a:lumMod val="60000"/>
                <a:lumOff val="40000"/>
              </a:schemeClr>
            </a:solidFill>
            <a:miter lim="800000"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3789363"/>
            <a:ext cx="4032250" cy="29257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003800" y="1341438"/>
            <a:ext cx="493236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Закатываем рукава,</a:t>
            </a:r>
          </a:p>
          <a:p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                                                Открываем кран-вода.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4437063"/>
            <a:ext cx="45720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Моем глазки, моем щёчки                                                                      Моем уши и ладошки!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endParaRPr lang="ru-RU" sz="28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рава">
  <a:themeElements>
    <a:clrScheme name="Трава 3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DDFFBB"/>
      </a:folHlink>
    </a:clrScheme>
    <a:fontScheme name="Трава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278</TotalTime>
  <Words>579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Times New Roman</vt:lpstr>
      <vt:lpstr>Wingdings</vt:lpstr>
      <vt:lpstr>Calibri</vt:lpstr>
      <vt:lpstr>Tahoma</vt:lpstr>
      <vt:lpstr>Трава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Формирование навыков самообслуживания в ДОУ осуществляется в двух формах:</vt:lpstr>
      <vt:lpstr>Методы формирования навыков самообслуживания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Vladimir</dc:creator>
  <cp:lastModifiedBy>Vladimir</cp:lastModifiedBy>
  <cp:revision>30</cp:revision>
  <dcterms:created xsi:type="dcterms:W3CDTF">2014-02-09T17:11:22Z</dcterms:created>
  <dcterms:modified xsi:type="dcterms:W3CDTF">2014-02-24T16:27:14Z</dcterms:modified>
</cp:coreProperties>
</file>