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5" r:id="rId1"/>
  </p:sldMasterIdLst>
  <p:sldIdLst>
    <p:sldId id="256" r:id="rId2"/>
    <p:sldId id="259" r:id="rId3"/>
    <p:sldId id="258" r:id="rId4"/>
    <p:sldId id="269" r:id="rId5"/>
    <p:sldId id="270" r:id="rId6"/>
    <p:sldId id="261" r:id="rId7"/>
    <p:sldId id="268" r:id="rId8"/>
    <p:sldId id="265" r:id="rId9"/>
    <p:sldId id="264" r:id="rId10"/>
    <p:sldId id="263" r:id="rId11"/>
    <p:sldId id="260" r:id="rId12"/>
    <p:sldId id="271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CCFF99"/>
    <a:srgbClr val="93E3FF"/>
    <a:srgbClr val="FFCCFF"/>
    <a:srgbClr val="FF66FF"/>
    <a:srgbClr val="E351C4"/>
    <a:srgbClr val="CCFF33"/>
    <a:srgbClr val="FFFF00"/>
    <a:srgbClr val="DDDDDD"/>
    <a:srgbClr val="DEF1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33" autoAdjust="0"/>
    <p:restoredTop sz="94660"/>
  </p:normalViewPr>
  <p:slideViewPr>
    <p:cSldViewPr>
      <p:cViewPr varScale="1">
        <p:scale>
          <a:sx n="67" d="100"/>
          <a:sy n="67" d="100"/>
        </p:scale>
        <p:origin x="-14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1"/>
    </mc:Choice>
    <mc:Fallback>
      <c:style val="11"/>
    </mc:Fallback>
  </mc:AlternateContent>
  <c:chart>
    <c:autoTitleDeleted val="1"/>
    <c:view3D>
      <c:rotX val="15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2589919681504069"/>
          <c:y val="0.20879109752333286"/>
          <c:w val="0.80575539568345322"/>
          <c:h val="0.48901098901098899"/>
        </c:manualLayout>
      </c:layout>
      <c:pie3D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Восток</c:v>
                </c:pt>
              </c:strCache>
            </c:strRef>
          </c:tx>
          <c:explosion val="25"/>
          <c:dPt>
            <c:idx val="0"/>
            <c:bubble3D val="0"/>
          </c:dPt>
          <c:dPt>
            <c:idx val="1"/>
            <c:bubble3D val="0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dPt>
          <c:dPt>
            <c:idx val="2"/>
            <c:bubble3D val="0"/>
            <c:spPr>
              <a:solidFill>
                <a:srgbClr val="CCFF99"/>
              </a:solidFill>
            </c:spPr>
          </c:dPt>
          <c:dPt>
            <c:idx val="3"/>
            <c:bubble3D val="0"/>
          </c:dPt>
          <c:cat>
            <c:strRef>
              <c:f>Sheet1!$B$1:$E$1</c:f>
              <c:strCache>
                <c:ptCount val="4"/>
                <c:pt idx="0">
                  <c:v>1 кв</c:v>
                </c:pt>
                <c:pt idx="1">
                  <c:v>2 кв</c:v>
                </c:pt>
                <c:pt idx="2">
                  <c:v>3 кв</c:v>
                </c:pt>
                <c:pt idx="3">
                  <c:v>4 кв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1">
                  <c:v>80</c:v>
                </c:pt>
                <c:pt idx="2">
                  <c:v>20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Запад</c:v>
                </c:pt>
              </c:strCache>
            </c:strRef>
          </c:tx>
          <c:explosion val="25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cat>
            <c:strRef>
              <c:f>Sheet1!$B$1:$E$1</c:f>
              <c:strCache>
                <c:ptCount val="4"/>
                <c:pt idx="0">
                  <c:v>1 кв</c:v>
                </c:pt>
                <c:pt idx="1">
                  <c:v>2 кв</c:v>
                </c:pt>
                <c:pt idx="2">
                  <c:v>3 кв</c:v>
                </c:pt>
                <c:pt idx="3">
                  <c:v>4 кв</c:v>
                </c:pt>
              </c:strCache>
            </c:strRef>
          </c:cat>
          <c:val>
            <c:numRef>
              <c:f>Sheet1!$B$3:$E$3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Север</c:v>
                </c:pt>
              </c:strCache>
            </c:strRef>
          </c:tx>
          <c:explosion val="25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cat>
            <c:strRef>
              <c:f>Sheet1!$B$1:$E$1</c:f>
              <c:strCache>
                <c:ptCount val="4"/>
                <c:pt idx="0">
                  <c:v>1 кв</c:v>
                </c:pt>
                <c:pt idx="1">
                  <c:v>2 кв</c:v>
                </c:pt>
                <c:pt idx="2">
                  <c:v>3 кв</c:v>
                </c:pt>
                <c:pt idx="3">
                  <c:v>4 кв</c:v>
                </c:pt>
              </c:strCache>
            </c:strRef>
          </c:cat>
          <c:val>
            <c:numRef>
              <c:f>Sheet1!$B$4:$E$4</c:f>
              <c:numCache>
                <c:formatCode>General</c:formatCode>
                <c:ptCount val="4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0.18258</cdr:x>
      <cdr:y>0.1172</cdr:y>
    </cdr:from>
    <cdr:to>
      <cdr:x>0.29392</cdr:x>
      <cdr:y>0.2258</cdr:y>
    </cdr:to>
    <cdr:sp macro="" textlink="">
      <cdr:nvSpPr>
        <cdr:cNvPr id="1026" name="Text Box 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901701" y="381970"/>
          <a:ext cx="549895" cy="35394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000000" mc:Ignorable="a14" a14:legacySpreadsheetColorIndex="64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FFFFFF" mc:Ignorable="a14" a14:legacySpreadsheetColorIndex="65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cdr:spPr>
      <cdr:txBody>
        <a:bodyPr xmlns:a="http://schemas.openxmlformats.org/drawingml/2006/main" wrap="none" lIns="18288" tIns="22860" rIns="18288" bIns="22860" anchor="ctr" upright="1">
          <a:spAutoFit/>
        </a:bodyPr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ru-RU" sz="2000" b="1" i="0" u="none" strike="noStrike" baseline="0" dirty="0">
              <a:solidFill>
                <a:srgbClr val="000000"/>
              </a:solidFill>
              <a:latin typeface="+mn-lt"/>
              <a:cs typeface="Arial Cyr"/>
            </a:rPr>
            <a:t>20%</a:t>
          </a:r>
        </a:p>
      </cdr:txBody>
    </cdr:sp>
  </cdr:relSizeAnchor>
  <cdr:relSizeAnchor xmlns:cdr="http://schemas.openxmlformats.org/drawingml/2006/chartDrawing">
    <cdr:from>
      <cdr:x>0.2455</cdr:x>
      <cdr:y>0.369</cdr:y>
    </cdr:from>
    <cdr:to>
      <cdr:x>0.25625</cdr:x>
      <cdr:y>0.457</cdr:y>
    </cdr:to>
    <cdr:sp macro="" textlink="">
      <cdr:nvSpPr>
        <cdr:cNvPr id="1027" name="Text Box 3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650072" y="639680"/>
          <a:ext cx="28465" cy="15255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000000" mc:Ignorable="a14" a14:legacySpreadsheetColorIndex="64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FFFFFF" mc:Ignorable="a14" a14:legacySpreadsheetColorIndex="65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cdr:spPr>
      <cdr:txBody>
        <a:bodyPr xmlns:a="http://schemas.openxmlformats.org/drawingml/2006/main" wrap="none" lIns="18288" tIns="0" rIns="0" bIns="0" anchor="ctr" upright="1">
          <a:spAutoFit/>
        </a:bodyPr>
        <a:lstStyle xmlns:a="http://schemas.openxmlformats.org/drawingml/2006/main"/>
        <a:p xmlns:a="http://schemas.openxmlformats.org/drawingml/2006/main">
          <a:pPr algn="ctr" rtl="0">
            <a:defRPr sz="1000"/>
          </a:pPr>
          <a:endParaRPr lang="ru-RU"/>
        </a:p>
      </cdr:txBody>
    </cdr:sp>
  </cdr:relSizeAnchor>
  <cdr:relSizeAnchor xmlns:cdr="http://schemas.openxmlformats.org/drawingml/2006/chartDrawing">
    <cdr:from>
      <cdr:x>0.44161</cdr:x>
      <cdr:y>0.66134</cdr:y>
    </cdr:from>
    <cdr:to>
      <cdr:x>0.64573</cdr:x>
      <cdr:y>0.76994</cdr:y>
    </cdr:to>
    <cdr:sp macro="" textlink="">
      <cdr:nvSpPr>
        <cdr:cNvPr id="1028" name="Text Box 4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180977" y="2155385"/>
          <a:ext cx="1008112" cy="35394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000000" mc:Ignorable="a14" a14:legacySpreadsheetColorIndex="64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FFFFFF" mc:Ignorable="a14" a14:legacySpreadsheetColorIndex="65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cdr:spPr>
      <cdr:txBody>
        <a:bodyPr xmlns:a="http://schemas.openxmlformats.org/drawingml/2006/main" wrap="square" lIns="18288" tIns="22860" rIns="18288" bIns="22860" anchor="ctr" upright="1">
          <a:spAutoFit/>
        </a:bodyPr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ru-RU" sz="2000" b="1" i="0" u="none" strike="noStrike" baseline="0" dirty="0">
              <a:solidFill>
                <a:srgbClr val="000000"/>
              </a:solidFill>
              <a:latin typeface="+mn-lt"/>
              <a:cs typeface="Arial Cyr"/>
            </a:rPr>
            <a:t>80%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D8C329-71C3-443C-9B80-4B9EE93C563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FAC518-11DC-4BA7-A225-4680BC5D1C4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4D9769-F69A-4715-AF8B-CDDD1F523DD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10588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676400"/>
            <a:ext cx="4194175" cy="21351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648200" y="3963988"/>
            <a:ext cx="4194175" cy="2135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0B2F47-8098-484B-B351-CE3047FDB0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668362"/>
      </p:ext>
    </p:extLst>
  </p:cSld>
  <p:clrMapOvr>
    <a:masterClrMapping/>
  </p:clrMapOvr>
  <p:transition advClick="0" advTm="1000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>
  <p:cSld name="Заголовок, текст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10588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иаграмма 3"/>
          <p:cNvSpPr>
            <a:spLocks noGrp="1"/>
          </p:cNvSpPr>
          <p:nvPr>
            <p:ph type="chart" sz="half" idx="2"/>
          </p:nvPr>
        </p:nvSpPr>
        <p:spPr>
          <a:xfrm>
            <a:off x="4648200" y="1676400"/>
            <a:ext cx="4194175" cy="4422775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57461E-2CD2-4F74-BF59-7E9E408601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7500274"/>
      </p:ext>
    </p:extLst>
  </p:cSld>
  <p:clrMapOvr>
    <a:masterClrMapping/>
  </p:clrMapOvr>
  <p:transition advClick="0" advTm="1000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10588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301625" y="1676400"/>
            <a:ext cx="8540750" cy="4422775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CE6900-EF66-46AA-A04E-3E54ED3631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2259517"/>
      </p:ext>
    </p:extLst>
  </p:cSld>
  <p:clrMapOvr>
    <a:masterClrMapping/>
  </p:clrMapOvr>
  <p:transition advClick="0" advTm="10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3967C4-EDDC-4877-A175-8AEDCC64268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pPr>
              <a:defRPr/>
            </a:pPr>
            <a:fld id="{9AD7EE89-797E-4ED4-9BAA-3389851BCB5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34B61F-E04E-48EB-9089-338FDC78BB2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2CB65C-F3E9-42B4-A11D-29BA43344CD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495E94-00DD-4879-A520-1892EFA675E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E14CC9-899E-4512-B891-C7DEC83AF85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776D68-CFFE-4546-A2E3-0F0A439F381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4D6ABE-F820-433D-8565-37B59D20717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E960AD19-E5FE-42B5-972F-4CAA2CEEFB4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  <p:sldLayoutId id="2147483747" r:id="rId12"/>
    <p:sldLayoutId id="2147483748" r:id="rId13"/>
    <p:sldLayoutId id="2147483749" r:id="rId14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422030" y="1371600"/>
            <a:ext cx="8229600" cy="306551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6600" dirty="0" smtClean="0"/>
              <a:t/>
            </a:r>
            <a:br>
              <a:rPr lang="ru-RU" sz="6600" dirty="0" smtClean="0"/>
            </a:br>
            <a:r>
              <a:rPr lang="ru-RU" sz="6600" dirty="0" smtClean="0"/>
              <a:t/>
            </a:r>
            <a:br>
              <a:rPr lang="ru-RU" sz="6600" dirty="0" smtClean="0"/>
            </a:br>
            <a:r>
              <a:rPr lang="ru-RU" sz="6600" dirty="0" smtClean="0"/>
              <a:t/>
            </a:r>
            <a:br>
              <a:rPr lang="ru-RU" sz="6600" dirty="0" smtClean="0"/>
            </a:br>
            <a:r>
              <a:rPr lang="ru-RU" sz="6600" dirty="0" smtClean="0">
                <a:latin typeface="Times New Roman" pitchFamily="18" charset="0"/>
              </a:rPr>
              <a:t/>
            </a:r>
            <a:br>
              <a:rPr lang="ru-RU" sz="6600" dirty="0" smtClean="0">
                <a:latin typeface="Times New Roman" pitchFamily="18" charset="0"/>
              </a:rPr>
            </a:br>
            <a:r>
              <a:rPr lang="ru-RU" sz="6600" dirty="0" smtClean="0">
                <a:latin typeface="Times New Roman" pitchFamily="18" charset="0"/>
              </a:rPr>
              <a:t/>
            </a:r>
            <a:br>
              <a:rPr lang="ru-RU" sz="6600" dirty="0" smtClean="0">
                <a:latin typeface="Times New Roman" pitchFamily="18" charset="0"/>
              </a:rPr>
            </a:br>
            <a:r>
              <a:rPr lang="ru-RU" sz="6600" dirty="0">
                <a:latin typeface="Times New Roman" pitchFamily="18" charset="0"/>
              </a:rPr>
              <a:t/>
            </a:r>
            <a:br>
              <a:rPr lang="ru-RU" sz="6600" dirty="0">
                <a:latin typeface="Times New Roman" pitchFamily="18" charset="0"/>
              </a:rPr>
            </a:br>
            <a:r>
              <a:rPr lang="ru-RU" sz="6600" dirty="0" smtClean="0">
                <a:latin typeface="Times New Roman" pitchFamily="18" charset="0"/>
              </a:rPr>
              <a:t/>
            </a:r>
            <a:br>
              <a:rPr lang="ru-RU" sz="6600" dirty="0" smtClean="0">
                <a:latin typeface="Times New Roman" pitchFamily="18" charset="0"/>
              </a:rPr>
            </a:br>
            <a:r>
              <a:rPr lang="ru-RU" sz="6600" dirty="0">
                <a:latin typeface="Times New Roman" pitchFamily="18" charset="0"/>
              </a:rPr>
              <a:t/>
            </a:r>
            <a:br>
              <a:rPr lang="ru-RU" sz="6600" dirty="0">
                <a:latin typeface="Times New Roman" pitchFamily="18" charset="0"/>
              </a:rPr>
            </a:br>
            <a:r>
              <a:rPr lang="ru-RU" sz="6600" dirty="0" smtClean="0">
                <a:latin typeface="Times New Roman" pitchFamily="18" charset="0"/>
              </a:rPr>
              <a:t/>
            </a:r>
            <a:br>
              <a:rPr lang="ru-RU" sz="6600" dirty="0" smtClean="0">
                <a:latin typeface="Times New Roman" pitchFamily="18" charset="0"/>
              </a:rPr>
            </a:br>
            <a:r>
              <a:rPr lang="ru-RU" sz="6600" dirty="0">
                <a:latin typeface="Times New Roman" pitchFamily="18" charset="0"/>
              </a:rPr>
              <a:t/>
            </a:r>
            <a:br>
              <a:rPr lang="ru-RU" sz="6600" dirty="0">
                <a:latin typeface="Times New Roman" pitchFamily="18" charset="0"/>
              </a:rPr>
            </a:br>
            <a:r>
              <a:rPr lang="ru-RU" sz="6600" dirty="0" smtClean="0">
                <a:solidFill>
                  <a:srgbClr val="FF0000"/>
                </a:solidFill>
                <a:latin typeface="Times New Roman" pitchFamily="18" charset="0"/>
              </a:rPr>
              <a:t>ФЕДЕРАЛЬНЫЕ </a:t>
            </a:r>
            <a:r>
              <a:rPr lang="ru-RU" sz="6600" dirty="0">
                <a:solidFill>
                  <a:srgbClr val="FF0000"/>
                </a:solidFill>
                <a:latin typeface="Times New Roman" pitchFamily="18" charset="0"/>
              </a:rPr>
              <a:t>ГОСУДАРСТВЕННЫЕ ТРЕБОВАНИЯ</a:t>
            </a:r>
            <a:r>
              <a:rPr lang="ru-RU" sz="6600" dirty="0" smtClean="0">
                <a:solidFill>
                  <a:srgbClr val="FF0000"/>
                </a:solidFill>
                <a:latin typeface="Times New Roman" pitchFamily="18" charset="0"/>
              </a:rPr>
              <a:t/>
            </a:r>
            <a:br>
              <a:rPr lang="ru-RU" sz="6600" dirty="0" smtClean="0">
                <a:solidFill>
                  <a:srgbClr val="FF0000"/>
                </a:solidFill>
                <a:latin typeface="Times New Roman" pitchFamily="18" charset="0"/>
              </a:rPr>
            </a:br>
            <a:endParaRPr lang="ru-RU" sz="6600" dirty="0" smtClean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2051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1371600" y="4149080"/>
            <a:ext cx="6400800" cy="935218"/>
          </a:xfrm>
        </p:spPr>
        <p:txBody>
          <a:bodyPr/>
          <a:lstStyle/>
          <a:p>
            <a:pPr algn="just" eaLnBrk="1" hangingPunct="1">
              <a:defRPr/>
            </a:pPr>
            <a:r>
              <a:rPr lang="ru-RU" sz="2400" dirty="0" smtClean="0"/>
              <a:t>                                                                           </a:t>
            </a:r>
            <a:endParaRPr lang="ru-RU" dirty="0" smtClean="0">
              <a:solidFill>
                <a:srgbClr val="66FFFF"/>
              </a:solidFill>
              <a:latin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156176" y="5733256"/>
            <a:ext cx="2736304" cy="914400"/>
          </a:xfrm>
          <a:prstGeom prst="rect">
            <a:avLst/>
          </a:prstGeom>
          <a:solidFill>
            <a:schemeClr val="tx1">
              <a:lumMod val="6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Мартынюк А.В.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ГБДОУ №1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1403" name="Group 91"/>
          <p:cNvGraphicFramePr>
            <a:graphicFrameLocks noGrp="1"/>
          </p:cNvGraphicFramePr>
          <p:nvPr>
            <p:ph type="title"/>
            <p:extLst>
              <p:ext uri="{D42A27DB-BD31-4B8C-83A1-F6EECF244321}">
                <p14:modId xmlns:p14="http://schemas.microsoft.com/office/powerpoint/2010/main" val="1163927883"/>
              </p:ext>
            </p:extLst>
          </p:nvPr>
        </p:nvGraphicFramePr>
        <p:xfrm>
          <a:off x="301625" y="228600"/>
          <a:ext cx="8510588" cy="1325563"/>
        </p:xfrm>
        <a:graphic>
          <a:graphicData uri="http://schemas.openxmlformats.org/drawingml/2006/table">
            <a:tbl>
              <a:tblPr/>
              <a:tblGrid>
                <a:gridCol w="2836863"/>
                <a:gridCol w="2836862"/>
                <a:gridCol w="2836863"/>
              </a:tblGrid>
              <a:tr h="1325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Учебный блок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(сетка занятий)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Блок совместной деятельности взрослого и детей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Блок самостоятельной деятельности детей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1404" name="Group 92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4120405476"/>
              </p:ext>
            </p:extLst>
          </p:nvPr>
        </p:nvGraphicFramePr>
        <p:xfrm>
          <a:off x="250825" y="4724400"/>
          <a:ext cx="8540750" cy="1471928"/>
        </p:xfrm>
        <a:graphic>
          <a:graphicData uri="http://schemas.openxmlformats.org/drawingml/2006/table">
            <a:tbl>
              <a:tblPr/>
              <a:tblGrid>
                <a:gridCol w="2846388"/>
                <a:gridCol w="2847975"/>
                <a:gridCol w="2846387"/>
              </a:tblGrid>
              <a:tr h="64900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Совместная деятельность взрослого и детей</a:t>
                      </a:r>
                    </a:p>
                  </a:txBody>
                  <a:tcPr marT="45700" marB="457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Самостоятельная деятельность детей</a:t>
                      </a:r>
                    </a:p>
                  </a:txBody>
                  <a:tcPr marT="45700" marB="457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</a:tr>
              <a:tr h="8226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Образовательная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деят-ть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,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осущ.в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 процессе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орг-ции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 различных видов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дет.деят-ти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marT="45700" marB="457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Образоват.деят-ть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осущ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-я в ходе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режим.моментов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0" marB="457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276" name="Rectangle 31"/>
          <p:cNvSpPr>
            <a:spLocks noChangeArrowheads="1"/>
          </p:cNvSpPr>
          <p:nvPr/>
        </p:nvSpPr>
        <p:spPr bwMode="auto">
          <a:xfrm>
            <a:off x="179388" y="1916113"/>
            <a:ext cx="2736850" cy="1008062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1400" dirty="0">
                <a:solidFill>
                  <a:srgbClr val="002060"/>
                </a:solidFill>
                <a:latin typeface="Times New Roman" pitchFamily="18" charset="0"/>
              </a:rPr>
              <a:t>Смена блоков</a:t>
            </a:r>
          </a:p>
        </p:txBody>
      </p:sp>
      <p:sp>
        <p:nvSpPr>
          <p:cNvPr id="11277" name="Rectangle 32"/>
          <p:cNvSpPr>
            <a:spLocks noChangeArrowheads="1"/>
          </p:cNvSpPr>
          <p:nvPr/>
        </p:nvSpPr>
        <p:spPr bwMode="auto">
          <a:xfrm>
            <a:off x="179388" y="3213100"/>
            <a:ext cx="2808287" cy="10795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1400" dirty="0">
                <a:solidFill>
                  <a:srgbClr val="002060"/>
                </a:solidFill>
                <a:latin typeface="Times New Roman" pitchFamily="18" charset="0"/>
              </a:rPr>
              <a:t>Увеличение объема </a:t>
            </a:r>
          </a:p>
          <a:p>
            <a:pPr algn="ctr"/>
            <a:r>
              <a:rPr lang="ru-RU" sz="1400" dirty="0">
                <a:solidFill>
                  <a:srgbClr val="002060"/>
                </a:solidFill>
                <a:latin typeface="Times New Roman" pitchFamily="18" charset="0"/>
              </a:rPr>
              <a:t>совместной </a:t>
            </a:r>
          </a:p>
          <a:p>
            <a:pPr algn="ctr"/>
            <a:r>
              <a:rPr lang="ru-RU" sz="1400" dirty="0">
                <a:solidFill>
                  <a:srgbClr val="002060"/>
                </a:solidFill>
                <a:latin typeface="Times New Roman" pitchFamily="18" charset="0"/>
              </a:rPr>
              <a:t>деятельности взрослого</a:t>
            </a:r>
          </a:p>
          <a:p>
            <a:pPr algn="ctr"/>
            <a:r>
              <a:rPr lang="ru-RU" sz="1400" dirty="0">
                <a:solidFill>
                  <a:srgbClr val="002060"/>
                </a:solidFill>
                <a:latin typeface="Times New Roman" pitchFamily="18" charset="0"/>
              </a:rPr>
              <a:t> и детей</a:t>
            </a:r>
          </a:p>
        </p:txBody>
      </p:sp>
      <p:sp>
        <p:nvSpPr>
          <p:cNvPr id="11278" name="Rectangle 34"/>
          <p:cNvSpPr>
            <a:spLocks noChangeArrowheads="1"/>
          </p:cNvSpPr>
          <p:nvPr/>
        </p:nvSpPr>
        <p:spPr bwMode="auto">
          <a:xfrm>
            <a:off x="5761038" y="1916113"/>
            <a:ext cx="3382962" cy="1152525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1400" dirty="0">
                <a:solidFill>
                  <a:srgbClr val="002060"/>
                </a:solidFill>
                <a:latin typeface="Times New Roman" pitchFamily="18" charset="0"/>
              </a:rPr>
              <a:t>Изменение содержания понятия</a:t>
            </a:r>
          </a:p>
          <a:p>
            <a:pPr algn="ctr"/>
            <a:r>
              <a:rPr lang="ru-RU" sz="1400" dirty="0">
                <a:solidFill>
                  <a:srgbClr val="002060"/>
                </a:solidFill>
                <a:latin typeface="Times New Roman" pitchFamily="18" charset="0"/>
              </a:rPr>
              <a:t> «Совместная деятельность взрослого</a:t>
            </a:r>
          </a:p>
          <a:p>
            <a:pPr algn="ctr"/>
            <a:r>
              <a:rPr lang="ru-RU" sz="1400" dirty="0">
                <a:solidFill>
                  <a:srgbClr val="002060"/>
                </a:solidFill>
                <a:latin typeface="Times New Roman" pitchFamily="18" charset="0"/>
              </a:rPr>
              <a:t> и детей</a:t>
            </a:r>
          </a:p>
          <a:p>
            <a:pPr algn="ctr"/>
            <a:endParaRPr lang="ru-RU" sz="14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1279" name="Rectangle 35"/>
          <p:cNvSpPr>
            <a:spLocks noChangeArrowheads="1"/>
          </p:cNvSpPr>
          <p:nvPr/>
        </p:nvSpPr>
        <p:spPr bwMode="auto">
          <a:xfrm>
            <a:off x="5795963" y="3357563"/>
            <a:ext cx="3168650" cy="865187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1400" dirty="0">
                <a:solidFill>
                  <a:srgbClr val="002060"/>
                </a:solidFill>
                <a:latin typeface="Times New Roman" pitchFamily="18" charset="0"/>
              </a:rPr>
              <a:t>Изменение объема и содержания понятия</a:t>
            </a:r>
          </a:p>
          <a:p>
            <a:pPr algn="ctr"/>
            <a:r>
              <a:rPr lang="ru-RU" sz="1400" dirty="0">
                <a:solidFill>
                  <a:srgbClr val="002060"/>
                </a:solidFill>
                <a:latin typeface="Times New Roman" pitchFamily="18" charset="0"/>
              </a:rPr>
              <a:t> «Образовательная деятельность</a:t>
            </a:r>
            <a:endParaRPr lang="ru-RU" dirty="0">
              <a:solidFill>
                <a:srgbClr val="002060"/>
              </a:solidFill>
              <a:latin typeface="Times New Roman" pitchFamily="18" charset="0"/>
            </a:endParaRPr>
          </a:p>
        </p:txBody>
      </p:sp>
      <p:sp>
        <p:nvSpPr>
          <p:cNvPr id="141350" name="Rectangle 38"/>
          <p:cNvSpPr>
            <a:spLocks noChangeArrowheads="1"/>
          </p:cNvSpPr>
          <p:nvPr/>
        </p:nvSpPr>
        <p:spPr bwMode="auto">
          <a:xfrm>
            <a:off x="2987675" y="2492375"/>
            <a:ext cx="2736850" cy="13684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ru-RU" sz="24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Отличия новой </a:t>
            </a:r>
          </a:p>
          <a:p>
            <a:pPr algn="ctr">
              <a:defRPr/>
            </a:pPr>
            <a:r>
              <a:rPr lang="ru-RU" sz="24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структуры от старой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23850" y="0"/>
            <a:ext cx="8510588" cy="69215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3600" dirty="0" smtClean="0">
                <a:solidFill>
                  <a:srgbClr val="FF0000"/>
                </a:solidFill>
                <a:effectLst/>
                <a:latin typeface="+mn-lt"/>
              </a:rPr>
              <a:t>Планируемые результаты Программы </a:t>
            </a:r>
          </a:p>
        </p:txBody>
      </p:sp>
      <p:sp>
        <p:nvSpPr>
          <p:cNvPr id="13314" name="Oval 14"/>
          <p:cNvSpPr>
            <a:spLocks noGrp="1" noChangeArrowheads="1"/>
          </p:cNvSpPr>
          <p:nvPr>
            <p:ph idx="1"/>
          </p:nvPr>
        </p:nvSpPr>
        <p:spPr>
          <a:xfrm>
            <a:off x="611188" y="2852738"/>
            <a:ext cx="2592387" cy="1230312"/>
          </a:xfrm>
          <a:prstGeom prst="ellipse">
            <a:avLst/>
          </a:prstGeom>
          <a:solidFill>
            <a:srgbClr val="CCFF33"/>
          </a:solidFill>
          <a:ln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1400" dirty="0" smtClean="0">
                <a:solidFill>
                  <a:schemeClr val="bg1"/>
                </a:solidFill>
                <a:effectLst/>
                <a:latin typeface="Times New Roman" pitchFamily="18" charset="0"/>
              </a:rPr>
              <a:t>Овладевший умениями и навыками</a:t>
            </a:r>
          </a:p>
        </p:txBody>
      </p:sp>
      <p:sp>
        <p:nvSpPr>
          <p:cNvPr id="13315" name="Oval 13"/>
          <p:cNvSpPr>
            <a:spLocks noChangeArrowheads="1"/>
          </p:cNvSpPr>
          <p:nvPr/>
        </p:nvSpPr>
        <p:spPr bwMode="auto">
          <a:xfrm rot="-1507486">
            <a:off x="611188" y="4149725"/>
            <a:ext cx="2843212" cy="1368425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1400" dirty="0">
                <a:solidFill>
                  <a:srgbClr val="002060"/>
                </a:solidFill>
                <a:latin typeface="Times New Roman" pitchFamily="18" charset="0"/>
              </a:rPr>
              <a:t>Имеющий первичные </a:t>
            </a:r>
          </a:p>
          <a:p>
            <a:pPr algn="ctr"/>
            <a:r>
              <a:rPr lang="ru-RU" sz="1400" dirty="0">
                <a:solidFill>
                  <a:srgbClr val="002060"/>
                </a:solidFill>
                <a:latin typeface="Times New Roman" pitchFamily="18" charset="0"/>
              </a:rPr>
              <a:t>представления</a:t>
            </a:r>
          </a:p>
          <a:p>
            <a:pPr algn="ctr"/>
            <a:r>
              <a:rPr lang="ru-RU" sz="1400" dirty="0">
                <a:solidFill>
                  <a:srgbClr val="002060"/>
                </a:solidFill>
                <a:latin typeface="Times New Roman" pitchFamily="18" charset="0"/>
              </a:rPr>
              <a:t> о себе, семье, обществе, </a:t>
            </a:r>
          </a:p>
          <a:p>
            <a:pPr algn="ctr"/>
            <a:r>
              <a:rPr lang="ru-RU" sz="1400" dirty="0">
                <a:solidFill>
                  <a:srgbClr val="002060"/>
                </a:solidFill>
                <a:latin typeface="Times New Roman" pitchFamily="18" charset="0"/>
              </a:rPr>
              <a:t>гос-ве, мире и природе</a:t>
            </a:r>
          </a:p>
        </p:txBody>
      </p:sp>
      <p:sp>
        <p:nvSpPr>
          <p:cNvPr id="13316" name="Oval 11"/>
          <p:cNvSpPr>
            <a:spLocks noChangeArrowheads="1"/>
          </p:cNvSpPr>
          <p:nvPr/>
        </p:nvSpPr>
        <p:spPr bwMode="auto">
          <a:xfrm rot="-3265976">
            <a:off x="1889920" y="4958556"/>
            <a:ext cx="2843212" cy="1368425"/>
          </a:xfrm>
          <a:prstGeom prst="ellipse">
            <a:avLst/>
          </a:prstGeom>
          <a:solidFill>
            <a:srgbClr val="FF66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1400" dirty="0">
                <a:solidFill>
                  <a:srgbClr val="002060"/>
                </a:solidFill>
                <a:latin typeface="Times New Roman" pitchFamily="18" charset="0"/>
              </a:rPr>
              <a:t>Способный решать </a:t>
            </a:r>
          </a:p>
          <a:p>
            <a:pPr algn="ctr"/>
            <a:r>
              <a:rPr lang="ru-RU" sz="1400" dirty="0" err="1">
                <a:solidFill>
                  <a:srgbClr val="002060"/>
                </a:solidFill>
                <a:latin typeface="Times New Roman" pitchFamily="18" charset="0"/>
              </a:rPr>
              <a:t>интиллектуальные</a:t>
            </a:r>
            <a:r>
              <a:rPr lang="ru-RU" sz="1400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</a:p>
          <a:p>
            <a:pPr algn="ctr"/>
            <a:r>
              <a:rPr lang="ru-RU" sz="1400" dirty="0">
                <a:solidFill>
                  <a:srgbClr val="002060"/>
                </a:solidFill>
                <a:latin typeface="Times New Roman" pitchFamily="18" charset="0"/>
              </a:rPr>
              <a:t>и личностные задачи</a:t>
            </a:r>
          </a:p>
        </p:txBody>
      </p:sp>
      <p:sp>
        <p:nvSpPr>
          <p:cNvPr id="13318" name="Oval 4"/>
          <p:cNvSpPr>
            <a:spLocks noChangeArrowheads="1"/>
          </p:cNvSpPr>
          <p:nvPr/>
        </p:nvSpPr>
        <p:spPr bwMode="auto">
          <a:xfrm rot="16200000">
            <a:off x="2961912" y="1341770"/>
            <a:ext cx="2592389" cy="12954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1400" dirty="0">
                <a:solidFill>
                  <a:srgbClr val="002060"/>
                </a:solidFill>
                <a:latin typeface="Times New Roman" pitchFamily="18" charset="0"/>
              </a:rPr>
              <a:t>Любознательный, активный</a:t>
            </a:r>
          </a:p>
        </p:txBody>
      </p:sp>
      <p:sp>
        <p:nvSpPr>
          <p:cNvPr id="13319" name="Oval 5"/>
          <p:cNvSpPr>
            <a:spLocks noChangeArrowheads="1"/>
          </p:cNvSpPr>
          <p:nvPr/>
        </p:nvSpPr>
        <p:spPr bwMode="auto">
          <a:xfrm rot="2996138">
            <a:off x="3872323" y="4910031"/>
            <a:ext cx="2843213" cy="1368425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1400" dirty="0">
                <a:solidFill>
                  <a:srgbClr val="002060"/>
                </a:solidFill>
                <a:latin typeface="Times New Roman" pitchFamily="18" charset="0"/>
              </a:rPr>
              <a:t>Способный решать </a:t>
            </a:r>
          </a:p>
          <a:p>
            <a:pPr algn="ctr"/>
            <a:r>
              <a:rPr lang="ru-RU" sz="1400" dirty="0" err="1">
                <a:solidFill>
                  <a:srgbClr val="002060"/>
                </a:solidFill>
                <a:latin typeface="Times New Roman" pitchFamily="18" charset="0"/>
              </a:rPr>
              <a:t>интиллектуальные</a:t>
            </a:r>
            <a:r>
              <a:rPr lang="ru-RU" sz="1400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</a:p>
          <a:p>
            <a:pPr algn="ctr"/>
            <a:r>
              <a:rPr lang="ru-RU" sz="1400" dirty="0">
                <a:solidFill>
                  <a:srgbClr val="002060"/>
                </a:solidFill>
                <a:latin typeface="Times New Roman" pitchFamily="18" charset="0"/>
              </a:rPr>
              <a:t>и личностные задачи</a:t>
            </a:r>
          </a:p>
        </p:txBody>
      </p:sp>
      <p:sp>
        <p:nvSpPr>
          <p:cNvPr id="13320" name="Oval 6"/>
          <p:cNvSpPr>
            <a:spLocks noChangeArrowheads="1"/>
          </p:cNvSpPr>
          <p:nvPr/>
        </p:nvSpPr>
        <p:spPr bwMode="auto">
          <a:xfrm rot="20765232">
            <a:off x="5407425" y="2703692"/>
            <a:ext cx="2879725" cy="1295400"/>
          </a:xfrm>
          <a:prstGeom prst="ellipse">
            <a:avLst/>
          </a:prstGeom>
          <a:solidFill>
            <a:srgbClr val="FF66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1400" dirty="0">
                <a:solidFill>
                  <a:srgbClr val="002060"/>
                </a:solidFill>
                <a:latin typeface="Times New Roman" pitchFamily="18" charset="0"/>
              </a:rPr>
              <a:t>Овладевший средствами общения</a:t>
            </a:r>
          </a:p>
          <a:p>
            <a:pPr algn="ctr"/>
            <a:r>
              <a:rPr lang="ru-RU" sz="1400" dirty="0">
                <a:solidFill>
                  <a:srgbClr val="002060"/>
                </a:solidFill>
                <a:latin typeface="Times New Roman" pitchFamily="18" charset="0"/>
              </a:rPr>
              <a:t>и способами взаимодействия </a:t>
            </a:r>
          </a:p>
        </p:txBody>
      </p:sp>
      <p:sp>
        <p:nvSpPr>
          <p:cNvPr id="13321" name="Oval 7"/>
          <p:cNvSpPr>
            <a:spLocks noChangeArrowheads="1"/>
          </p:cNvSpPr>
          <p:nvPr/>
        </p:nvSpPr>
        <p:spPr bwMode="auto">
          <a:xfrm rot="2560372">
            <a:off x="1476375" y="1773238"/>
            <a:ext cx="2520950" cy="1152525"/>
          </a:xfrm>
          <a:prstGeom prst="ellipse">
            <a:avLst/>
          </a:prstGeom>
          <a:solidFill>
            <a:srgbClr val="FF66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1400" dirty="0">
                <a:solidFill>
                  <a:srgbClr val="002060"/>
                </a:solidFill>
                <a:latin typeface="Times New Roman" pitchFamily="18" charset="0"/>
              </a:rPr>
              <a:t>Физически развитый </a:t>
            </a:r>
          </a:p>
        </p:txBody>
      </p:sp>
      <p:sp>
        <p:nvSpPr>
          <p:cNvPr id="13322" name="Oval 8"/>
          <p:cNvSpPr>
            <a:spLocks noChangeArrowheads="1"/>
          </p:cNvSpPr>
          <p:nvPr/>
        </p:nvSpPr>
        <p:spPr bwMode="auto">
          <a:xfrm rot="1299254">
            <a:off x="5205307" y="4221955"/>
            <a:ext cx="2736850" cy="1223963"/>
          </a:xfrm>
          <a:prstGeom prst="ellipse">
            <a:avLst/>
          </a:prstGeom>
          <a:solidFill>
            <a:srgbClr val="FF0066"/>
          </a:solidFill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1400" dirty="0">
                <a:solidFill>
                  <a:srgbClr val="002060"/>
                </a:solidFill>
                <a:latin typeface="Times New Roman" pitchFamily="18" charset="0"/>
              </a:rPr>
              <a:t>Способные управлять своим </a:t>
            </a:r>
          </a:p>
          <a:p>
            <a:pPr algn="ctr"/>
            <a:r>
              <a:rPr lang="ru-RU" sz="1400" dirty="0">
                <a:solidFill>
                  <a:srgbClr val="002060"/>
                </a:solidFill>
                <a:latin typeface="Times New Roman" pitchFamily="18" charset="0"/>
              </a:rPr>
              <a:t>поведением и планировать </a:t>
            </a:r>
          </a:p>
          <a:p>
            <a:pPr algn="ctr"/>
            <a:r>
              <a:rPr lang="ru-RU" sz="1400" dirty="0">
                <a:solidFill>
                  <a:srgbClr val="002060"/>
                </a:solidFill>
                <a:latin typeface="Times New Roman" pitchFamily="18" charset="0"/>
              </a:rPr>
              <a:t>свои действия </a:t>
            </a:r>
          </a:p>
        </p:txBody>
      </p:sp>
      <p:sp>
        <p:nvSpPr>
          <p:cNvPr id="13323" name="Oval 9"/>
          <p:cNvSpPr>
            <a:spLocks noChangeArrowheads="1"/>
          </p:cNvSpPr>
          <p:nvPr/>
        </p:nvSpPr>
        <p:spPr bwMode="auto">
          <a:xfrm rot="-2718418">
            <a:off x="4283869" y="1772444"/>
            <a:ext cx="2808288" cy="1079500"/>
          </a:xfrm>
          <a:prstGeom prst="ellipse">
            <a:avLst/>
          </a:prstGeom>
          <a:solidFill>
            <a:srgbClr val="CCFF3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1400" dirty="0">
                <a:solidFill>
                  <a:srgbClr val="002060"/>
                </a:solidFill>
                <a:latin typeface="Times New Roman" pitchFamily="18" charset="0"/>
              </a:rPr>
              <a:t>Эмоционально отзывчивый </a:t>
            </a:r>
          </a:p>
        </p:txBody>
      </p:sp>
      <p:sp>
        <p:nvSpPr>
          <p:cNvPr id="13324" name="Oval 10"/>
          <p:cNvSpPr>
            <a:spLocks noChangeArrowheads="1"/>
          </p:cNvSpPr>
          <p:nvPr/>
        </p:nvSpPr>
        <p:spPr bwMode="auto">
          <a:xfrm>
            <a:off x="2916238" y="2997200"/>
            <a:ext cx="2735262" cy="1873250"/>
          </a:xfrm>
          <a:prstGeom prst="ellipse">
            <a:avLst/>
          </a:prstGeom>
          <a:solidFill>
            <a:srgbClr val="66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1400" dirty="0">
                <a:solidFill>
                  <a:srgbClr val="002060"/>
                </a:solidFill>
                <a:latin typeface="Times New Roman" pitchFamily="18" charset="0"/>
              </a:rPr>
              <a:t>Итоговые и промежуточные</a:t>
            </a:r>
          </a:p>
          <a:p>
            <a:pPr algn="ctr"/>
            <a:endParaRPr lang="ru-RU" sz="1400" dirty="0">
              <a:solidFill>
                <a:srgbClr val="002060"/>
              </a:solidFill>
              <a:latin typeface="Times New Roman" pitchFamily="18" charset="0"/>
            </a:endParaRPr>
          </a:p>
          <a:p>
            <a:pPr algn="ctr"/>
            <a:r>
              <a:rPr lang="ru-RU" sz="1400" dirty="0">
                <a:solidFill>
                  <a:srgbClr val="002060"/>
                </a:solidFill>
                <a:latin typeface="Times New Roman" pitchFamily="18" charset="0"/>
              </a:rPr>
              <a:t>(мониторинг)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7160" indent="0" algn="ctr">
              <a:buNone/>
            </a:pPr>
            <a:r>
              <a:rPr lang="ru-RU" sz="7200" dirty="0">
                <a:solidFill>
                  <a:srgbClr val="FF0066"/>
                </a:solidFill>
              </a:rPr>
              <a:t>Желаю творческих успехов в начинании!</a:t>
            </a:r>
          </a:p>
          <a:p>
            <a:pPr marL="137160" indent="0" algn="ctr">
              <a:buNone/>
            </a:pPr>
            <a:endParaRPr lang="ru-RU" sz="7200" dirty="0"/>
          </a:p>
        </p:txBody>
      </p:sp>
    </p:spTree>
    <p:extLst>
      <p:ext uri="{BB962C8B-B14F-4D97-AF65-F5344CB8AC3E}">
        <p14:creationId xmlns:p14="http://schemas.microsoft.com/office/powerpoint/2010/main" val="33145875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23850" y="260350"/>
            <a:ext cx="8510588" cy="1325563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</a:rPr>
              <a:t>Ф Г Т</a:t>
            </a:r>
          </a:p>
        </p:txBody>
      </p:sp>
      <p:sp>
        <p:nvSpPr>
          <p:cNvPr id="8195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23850" y="1700213"/>
            <a:ext cx="8540750" cy="4422775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1600" dirty="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600" dirty="0" smtClean="0">
                <a:solidFill>
                  <a:srgbClr val="FFFF00"/>
                </a:solidFill>
                <a:latin typeface="Times New Roman" pitchFamily="18" charset="0"/>
              </a:rPr>
              <a:t>Примерная основная                                          </a:t>
            </a:r>
            <a:r>
              <a:rPr lang="ru-RU" sz="1600" dirty="0" smtClean="0">
                <a:solidFill>
                  <a:srgbClr val="FFFF00"/>
                </a:solidFill>
                <a:latin typeface="Times New Roman" pitchFamily="18" charset="0"/>
              </a:rPr>
              <a:t>                           Примерная </a:t>
            </a:r>
            <a:r>
              <a:rPr lang="ru-RU" sz="1600" dirty="0" smtClean="0">
                <a:solidFill>
                  <a:srgbClr val="FFFF00"/>
                </a:solidFill>
                <a:latin typeface="Times New Roman" pitchFamily="18" charset="0"/>
              </a:rPr>
              <a:t>основная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600" dirty="0" smtClean="0">
                <a:solidFill>
                  <a:srgbClr val="FFFF00"/>
                </a:solidFill>
                <a:latin typeface="Times New Roman" pitchFamily="18" charset="0"/>
              </a:rPr>
              <a:t>общеобразовательная программа                </a:t>
            </a:r>
            <a:r>
              <a:rPr lang="ru-RU" sz="1600" dirty="0" smtClean="0">
                <a:solidFill>
                  <a:srgbClr val="FFFF00"/>
                </a:solidFill>
                <a:latin typeface="Times New Roman" pitchFamily="18" charset="0"/>
              </a:rPr>
              <a:t>                       общеобразовательная </a:t>
            </a:r>
            <a:r>
              <a:rPr lang="ru-RU" sz="1600" dirty="0" smtClean="0">
                <a:solidFill>
                  <a:srgbClr val="FFFF00"/>
                </a:solidFill>
                <a:latin typeface="Times New Roman" pitchFamily="18" charset="0"/>
              </a:rPr>
              <a:t>программа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600" dirty="0" smtClean="0">
                <a:solidFill>
                  <a:srgbClr val="FFFF00"/>
                </a:solidFill>
                <a:latin typeface="Times New Roman" pitchFamily="18" charset="0"/>
              </a:rPr>
              <a:t>дошкольного образования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</a:rPr>
              <a:t>                   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</a:rPr>
              <a:t>               </a:t>
            </a:r>
            <a:r>
              <a:rPr lang="ru-RU" sz="1600" dirty="0" smtClean="0">
                <a:solidFill>
                  <a:srgbClr val="FFFF00"/>
                </a:solidFill>
                <a:latin typeface="Times New Roman" pitchFamily="18" charset="0"/>
              </a:rPr>
              <a:t>дошкольного </a:t>
            </a:r>
            <a:r>
              <a:rPr lang="ru-RU" sz="1600" dirty="0" smtClean="0">
                <a:solidFill>
                  <a:srgbClr val="FFFF00"/>
                </a:solidFill>
                <a:latin typeface="Times New Roman" pitchFamily="18" charset="0"/>
              </a:rPr>
              <a:t>образования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</a:rPr>
              <a:t>                                                 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</a:rPr>
              <a:t>               </a:t>
            </a:r>
            <a:r>
              <a:rPr lang="ru-RU" sz="1600" dirty="0" smtClean="0">
                <a:solidFill>
                  <a:srgbClr val="FFFF00"/>
                </a:solidFill>
                <a:latin typeface="Times New Roman" pitchFamily="18" charset="0"/>
              </a:rPr>
              <a:t>для </a:t>
            </a:r>
            <a:r>
              <a:rPr lang="ru-RU" sz="1600" dirty="0" smtClean="0">
                <a:solidFill>
                  <a:srgbClr val="FFFF00"/>
                </a:solidFill>
                <a:latin typeface="Times New Roman" pitchFamily="18" charset="0"/>
              </a:rPr>
              <a:t>детей </a:t>
            </a:r>
            <a:r>
              <a:rPr lang="ru-RU" sz="1600" dirty="0" smtClean="0">
                <a:solidFill>
                  <a:srgbClr val="FFFF00"/>
                </a:solidFill>
                <a:latin typeface="Times New Roman" pitchFamily="18" charset="0"/>
              </a:rPr>
              <a:t>с   </a:t>
            </a:r>
            <a:r>
              <a:rPr lang="ru-RU" sz="1600" dirty="0" smtClean="0">
                <a:solidFill>
                  <a:srgbClr val="FFFF00"/>
                </a:solidFill>
                <a:latin typeface="Times New Roman" pitchFamily="18" charset="0"/>
              </a:rPr>
              <a:t>ограниченными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600" dirty="0" smtClean="0">
                <a:solidFill>
                  <a:srgbClr val="FFFF00"/>
                </a:solidFill>
                <a:latin typeface="Times New Roman" pitchFamily="18" charset="0"/>
              </a:rPr>
              <a:t>                                                                               </a:t>
            </a:r>
            <a:r>
              <a:rPr lang="ru-RU" sz="1600" dirty="0" smtClean="0">
                <a:solidFill>
                  <a:srgbClr val="FFFF00"/>
                </a:solidFill>
                <a:latin typeface="Times New Roman" pitchFamily="18" charset="0"/>
              </a:rPr>
              <a:t>                 </a:t>
            </a:r>
            <a:r>
              <a:rPr lang="ru-RU" sz="1600" dirty="0" smtClean="0">
                <a:solidFill>
                  <a:srgbClr val="FFFF00"/>
                </a:solidFill>
                <a:latin typeface="Times New Roman" pitchFamily="18" charset="0"/>
              </a:rPr>
              <a:t>возможностями здоровья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</a:rPr>
              <a:t> 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400" dirty="0" smtClean="0">
              <a:solidFill>
                <a:srgbClr val="FFFF00"/>
              </a:solidFill>
              <a:latin typeface="Times New Roman" pitchFamily="18" charset="0"/>
            </a:endParaRP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</a:rPr>
              <a:t> </a:t>
            </a:r>
            <a:r>
              <a:rPr lang="ru-RU" sz="1600" dirty="0" smtClean="0">
                <a:solidFill>
                  <a:srgbClr val="FFFF00"/>
                </a:solidFill>
                <a:latin typeface="Times New Roman" pitchFamily="18" charset="0"/>
              </a:rPr>
              <a:t>- развивающего образования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600" dirty="0" smtClean="0">
                <a:solidFill>
                  <a:srgbClr val="FFFF00"/>
                </a:solidFill>
                <a:latin typeface="Times New Roman" pitchFamily="18" charset="0"/>
              </a:rPr>
              <a:t>  - научной обоснованности и практической применимости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600" dirty="0" smtClean="0">
                <a:solidFill>
                  <a:srgbClr val="FFFF00"/>
                </a:solidFill>
                <a:latin typeface="Times New Roman" pitchFamily="18" charset="0"/>
              </a:rPr>
              <a:t>  - единство воспитательных, развивающих и обучающих целей и задач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600" dirty="0" smtClean="0">
                <a:solidFill>
                  <a:srgbClr val="FFFF00"/>
                </a:solidFill>
                <a:latin typeface="Times New Roman" pitchFamily="18" charset="0"/>
              </a:rPr>
              <a:t>  - интеграции образовательных областей 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600" dirty="0" smtClean="0">
                <a:solidFill>
                  <a:srgbClr val="FFFF00"/>
                </a:solidFill>
                <a:latin typeface="Times New Roman" pitchFamily="18" charset="0"/>
              </a:rPr>
              <a:t>  - комплексно-тематического построения образовательного процесса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3600" b="1" i="1" dirty="0" smtClean="0">
                <a:solidFill>
                  <a:srgbClr val="FF0000"/>
                </a:solidFill>
                <a:latin typeface="Times New Roman" pitchFamily="18" charset="0"/>
              </a:rPr>
              <a:t>Основная форма работы с детьми </a:t>
            </a:r>
            <a:r>
              <a:rPr lang="ru-RU" sz="3600" b="1" i="1" dirty="0" smtClean="0">
                <a:solidFill>
                  <a:srgbClr val="FF0000"/>
                </a:solidFill>
                <a:latin typeface="Times New Roman" pitchFamily="18" charset="0"/>
              </a:rPr>
              <a:t>-ИГРА</a:t>
            </a:r>
            <a:endParaRPr lang="ru-RU" sz="3600" b="1" i="1" dirty="0" smtClean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3076" name="Line 4"/>
          <p:cNvSpPr>
            <a:spLocks noChangeShapeType="1"/>
          </p:cNvSpPr>
          <p:nvPr/>
        </p:nvSpPr>
        <p:spPr bwMode="auto">
          <a:xfrm flipH="1">
            <a:off x="1692275" y="1125538"/>
            <a:ext cx="1727200" cy="574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77" name="Line 5"/>
          <p:cNvSpPr>
            <a:spLocks noChangeShapeType="1"/>
          </p:cNvSpPr>
          <p:nvPr/>
        </p:nvSpPr>
        <p:spPr bwMode="auto">
          <a:xfrm>
            <a:off x="5651500" y="1125538"/>
            <a:ext cx="1655763" cy="574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78" name="Line 10"/>
          <p:cNvSpPr>
            <a:spLocks noChangeShapeType="1"/>
          </p:cNvSpPr>
          <p:nvPr/>
        </p:nvSpPr>
        <p:spPr bwMode="auto">
          <a:xfrm>
            <a:off x="1619250" y="2924175"/>
            <a:ext cx="1512888" cy="1009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>
                <a:solidFill>
                  <a:srgbClr val="FF0000"/>
                </a:solidFill>
                <a:effectLst/>
              </a:rPr>
              <a:t>ПРОГРАММА</a:t>
            </a:r>
          </a:p>
        </p:txBody>
      </p:sp>
      <p:sp>
        <p:nvSpPr>
          <p:cNvPr id="4099" name="Rectangle 3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4860032" y="1628800"/>
            <a:ext cx="4283968" cy="2678088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endParaRPr lang="ru-RU" sz="1800" dirty="0" smtClean="0">
              <a:latin typeface="Times New Roman" pitchFamily="18" charset="0"/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</a:rPr>
              <a:t>ОБЯЗАТЕЛЬНАЯ 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</a:rPr>
              <a:t>ЧАСТЬ 80%</a:t>
            </a:r>
            <a:endParaRPr lang="ru-RU" sz="2400" b="1" dirty="0" smtClean="0">
              <a:solidFill>
                <a:srgbClr val="7030A0"/>
              </a:solidFill>
              <a:latin typeface="Times New Roman" pitchFamily="18" charset="0"/>
            </a:endParaRPr>
          </a:p>
        </p:txBody>
      </p:sp>
      <p:graphicFrame>
        <p:nvGraphicFramePr>
          <p:cNvPr id="2" name="Object 22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2968980240"/>
              </p:ext>
            </p:extLst>
          </p:nvPr>
        </p:nvGraphicFramePr>
        <p:xfrm>
          <a:off x="2481462" y="3573016"/>
          <a:ext cx="5325250" cy="35142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100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10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102" name="Text Box 12"/>
          <p:cNvSpPr txBox="1">
            <a:spLocks noChangeArrowheads="1"/>
          </p:cNvSpPr>
          <p:nvPr/>
        </p:nvSpPr>
        <p:spPr bwMode="auto">
          <a:xfrm>
            <a:off x="395537" y="1844675"/>
            <a:ext cx="4176464" cy="2123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lvl="1" eaLnBrk="1" hangingPunct="1">
              <a:spcBef>
                <a:spcPct val="50000"/>
              </a:spcBef>
              <a:buFontTx/>
              <a:buChar char="-"/>
            </a:pPr>
            <a:r>
              <a:rPr lang="ru-RU" sz="2400" b="1" dirty="0">
                <a:solidFill>
                  <a:srgbClr val="7030A0"/>
                </a:solidFill>
                <a:latin typeface="Times New Roman" pitchFamily="18" charset="0"/>
              </a:rPr>
              <a:t>ФОРМИРУЕМАЯ УЧАСТНИКАМИ ОБРАЗОВАТЕЛЬНОГО ПРОЦЕССА</a:t>
            </a:r>
          </a:p>
          <a:p>
            <a:pPr algn="ctr" eaLnBrk="1" hangingPunct="1">
              <a:spcBef>
                <a:spcPct val="50000"/>
              </a:spcBef>
            </a:pPr>
            <a:r>
              <a:rPr lang="ru-RU" sz="2400" b="1" dirty="0">
                <a:solidFill>
                  <a:srgbClr val="7030A0"/>
                </a:solidFill>
                <a:latin typeface="Times New Roman" pitchFamily="18" charset="0"/>
              </a:rPr>
              <a:t>20%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3600" b="1" dirty="0" smtClean="0">
                <a:solidFill>
                  <a:srgbClr val="FF0000"/>
                </a:solidFill>
                <a:effectLst/>
                <a:latin typeface="Times New Roman" pitchFamily="18" charset="0"/>
              </a:rPr>
              <a:t>Детская деятельность и формы работы</a:t>
            </a:r>
          </a:p>
        </p:txBody>
      </p:sp>
      <p:sp>
        <p:nvSpPr>
          <p:cNvPr id="155651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0" y="1628775"/>
            <a:ext cx="8540750" cy="442277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ru-RU" smtClean="0"/>
          </a:p>
        </p:txBody>
      </p:sp>
      <p:sp>
        <p:nvSpPr>
          <p:cNvPr id="5124" name="AutoShape 5"/>
          <p:cNvSpPr>
            <a:spLocks noChangeArrowheads="1"/>
          </p:cNvSpPr>
          <p:nvPr/>
        </p:nvSpPr>
        <p:spPr bwMode="auto">
          <a:xfrm>
            <a:off x="0" y="1196975"/>
            <a:ext cx="2663825" cy="2665413"/>
          </a:xfrm>
          <a:prstGeom prst="verticalScroll">
            <a:avLst>
              <a:gd name="adj" fmla="val 12500"/>
            </a:avLst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ru-RU" dirty="0">
                <a:solidFill>
                  <a:schemeClr val="bg1"/>
                </a:solidFill>
              </a:rPr>
              <a:t>Двигательная:</a:t>
            </a:r>
          </a:p>
          <a:p>
            <a:pPr>
              <a:buFontTx/>
              <a:buChar char="-"/>
            </a:pPr>
            <a:r>
              <a:rPr lang="ru-RU" sz="1600" dirty="0">
                <a:solidFill>
                  <a:schemeClr val="bg1"/>
                </a:solidFill>
                <a:latin typeface="Times New Roman" pitchFamily="18" charset="0"/>
              </a:rPr>
              <a:t>П/и, д/и</a:t>
            </a:r>
          </a:p>
          <a:p>
            <a:pPr>
              <a:buFontTx/>
              <a:buChar char="-"/>
            </a:pPr>
            <a:r>
              <a:rPr lang="ru-RU" sz="1600" dirty="0">
                <a:solidFill>
                  <a:schemeClr val="bg1"/>
                </a:solidFill>
                <a:latin typeface="Times New Roman" pitchFamily="18" charset="0"/>
              </a:rPr>
              <a:t>П/и с правилами</a:t>
            </a:r>
          </a:p>
          <a:p>
            <a:pPr>
              <a:buFontTx/>
              <a:buChar char="-"/>
            </a:pPr>
            <a:r>
              <a:rPr lang="ru-RU" sz="1600" dirty="0">
                <a:solidFill>
                  <a:schemeClr val="bg1"/>
                </a:solidFill>
                <a:latin typeface="Times New Roman" pitchFamily="18" charset="0"/>
              </a:rPr>
              <a:t>Игровые </a:t>
            </a:r>
            <a:r>
              <a:rPr lang="ru-RU" sz="1600" dirty="0" err="1">
                <a:solidFill>
                  <a:schemeClr val="bg1"/>
                </a:solidFill>
                <a:latin typeface="Times New Roman" pitchFamily="18" charset="0"/>
              </a:rPr>
              <a:t>упр</a:t>
            </a:r>
            <a:r>
              <a:rPr lang="ru-RU" sz="1600" dirty="0">
                <a:solidFill>
                  <a:schemeClr val="bg1"/>
                </a:solidFill>
                <a:latin typeface="Times New Roman" pitchFamily="18" charset="0"/>
              </a:rPr>
              <a:t>-я</a:t>
            </a:r>
          </a:p>
          <a:p>
            <a:pPr>
              <a:buFontTx/>
              <a:buChar char="-"/>
            </a:pPr>
            <a:r>
              <a:rPr lang="ru-RU" sz="1600" dirty="0">
                <a:solidFill>
                  <a:schemeClr val="bg1"/>
                </a:solidFill>
                <a:latin typeface="Times New Roman" pitchFamily="18" charset="0"/>
              </a:rPr>
              <a:t>Соревнования </a:t>
            </a:r>
          </a:p>
          <a:p>
            <a:endParaRPr lang="ru-RU" sz="1600" dirty="0">
              <a:solidFill>
                <a:schemeClr val="bg1"/>
              </a:solidFill>
              <a:latin typeface="Times New Roman" pitchFamily="18" charset="0"/>
            </a:endParaRPr>
          </a:p>
          <a:p>
            <a:pPr>
              <a:buFontTx/>
              <a:buChar char="-"/>
            </a:pPr>
            <a:endParaRPr lang="ru-RU" sz="16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5125" name="AutoShape 4"/>
          <p:cNvSpPr>
            <a:spLocks noChangeArrowheads="1"/>
          </p:cNvSpPr>
          <p:nvPr/>
        </p:nvSpPr>
        <p:spPr bwMode="auto">
          <a:xfrm>
            <a:off x="0" y="3429000"/>
            <a:ext cx="2663825" cy="2592388"/>
          </a:xfrm>
          <a:prstGeom prst="verticalScroll">
            <a:avLst>
              <a:gd name="adj" fmla="val 12500"/>
            </a:avLst>
          </a:prstGeom>
          <a:solidFill>
            <a:srgbClr val="FF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ru-RU">
                <a:solidFill>
                  <a:schemeClr val="bg1"/>
                </a:solidFill>
              </a:rPr>
              <a:t>Игровая:</a:t>
            </a:r>
          </a:p>
          <a:p>
            <a:r>
              <a:rPr lang="ru-RU" sz="1600">
                <a:solidFill>
                  <a:schemeClr val="bg1"/>
                </a:solidFill>
                <a:latin typeface="Times New Roman" pitchFamily="18" charset="0"/>
              </a:rPr>
              <a:t>-сюжетные игры</a:t>
            </a:r>
          </a:p>
          <a:p>
            <a:r>
              <a:rPr lang="ru-RU" sz="1600">
                <a:solidFill>
                  <a:schemeClr val="bg1"/>
                </a:solidFill>
                <a:latin typeface="Times New Roman" pitchFamily="18" charset="0"/>
              </a:rPr>
              <a:t>-игры с правилами </a:t>
            </a:r>
          </a:p>
        </p:txBody>
      </p:sp>
      <p:sp>
        <p:nvSpPr>
          <p:cNvPr id="5126" name="AutoShape 7"/>
          <p:cNvSpPr>
            <a:spLocks noChangeArrowheads="1"/>
          </p:cNvSpPr>
          <p:nvPr/>
        </p:nvSpPr>
        <p:spPr bwMode="auto">
          <a:xfrm>
            <a:off x="2268538" y="1196975"/>
            <a:ext cx="2447925" cy="2592388"/>
          </a:xfrm>
          <a:prstGeom prst="verticalScroll">
            <a:avLst>
              <a:gd name="adj" fmla="val 12500"/>
            </a:avLst>
          </a:prstGeom>
          <a:solidFill>
            <a:srgbClr val="FF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ru-RU">
                <a:solidFill>
                  <a:schemeClr val="bg1"/>
                </a:solidFill>
              </a:rPr>
              <a:t>Продуктивная:</a:t>
            </a:r>
          </a:p>
          <a:p>
            <a:r>
              <a:rPr lang="ru-RU" sz="1600">
                <a:solidFill>
                  <a:schemeClr val="bg1"/>
                </a:solidFill>
                <a:latin typeface="Times New Roman" pitchFamily="18" charset="0"/>
              </a:rPr>
              <a:t>-мастерская по </a:t>
            </a:r>
          </a:p>
          <a:p>
            <a:r>
              <a:rPr lang="ru-RU" sz="1600">
                <a:solidFill>
                  <a:schemeClr val="bg1"/>
                </a:solidFill>
                <a:latin typeface="Times New Roman" pitchFamily="18" charset="0"/>
              </a:rPr>
              <a:t>изготов.прод.тв-ва</a:t>
            </a:r>
          </a:p>
          <a:p>
            <a:r>
              <a:rPr lang="ru-RU" sz="1600">
                <a:solidFill>
                  <a:schemeClr val="bg1"/>
                </a:solidFill>
                <a:latin typeface="Times New Roman" pitchFamily="18" charset="0"/>
              </a:rPr>
              <a:t>-реализ.проекта</a:t>
            </a:r>
          </a:p>
          <a:p>
            <a:endParaRPr lang="ru-RU" sz="16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5127" name="AutoShape 6"/>
          <p:cNvSpPr>
            <a:spLocks noChangeArrowheads="1"/>
          </p:cNvSpPr>
          <p:nvPr/>
        </p:nvSpPr>
        <p:spPr bwMode="auto">
          <a:xfrm>
            <a:off x="2195513" y="3429000"/>
            <a:ext cx="2376487" cy="2592388"/>
          </a:xfrm>
          <a:prstGeom prst="verticalScroll">
            <a:avLst>
              <a:gd name="adj" fmla="val 12500"/>
            </a:avLst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ru-RU" dirty="0" err="1">
                <a:solidFill>
                  <a:schemeClr val="bg1"/>
                </a:solidFill>
              </a:rPr>
              <a:t>Коммуникатив</a:t>
            </a:r>
            <a:r>
              <a:rPr lang="ru-RU" dirty="0">
                <a:solidFill>
                  <a:schemeClr val="bg1"/>
                </a:solidFill>
              </a:rPr>
              <a:t>.</a:t>
            </a:r>
          </a:p>
          <a:p>
            <a:r>
              <a:rPr lang="ru-RU" sz="1600" dirty="0">
                <a:solidFill>
                  <a:schemeClr val="bg1"/>
                </a:solidFill>
                <a:latin typeface="Times New Roman" pitchFamily="18" charset="0"/>
              </a:rPr>
              <a:t>-беседа</a:t>
            </a:r>
          </a:p>
          <a:p>
            <a:r>
              <a:rPr lang="ru-RU" sz="1600" dirty="0">
                <a:solidFill>
                  <a:schemeClr val="bg1"/>
                </a:solidFill>
                <a:latin typeface="Times New Roman" pitchFamily="18" charset="0"/>
              </a:rPr>
              <a:t>-</a:t>
            </a:r>
            <a:r>
              <a:rPr lang="ru-RU" sz="1600" dirty="0" err="1">
                <a:solidFill>
                  <a:schemeClr val="bg1"/>
                </a:solidFill>
                <a:latin typeface="Times New Roman" pitchFamily="18" charset="0"/>
              </a:rPr>
              <a:t>ситуат.разговор</a:t>
            </a:r>
            <a:endParaRPr lang="ru-RU" sz="1600" dirty="0">
              <a:solidFill>
                <a:schemeClr val="bg1"/>
              </a:solidFill>
              <a:latin typeface="Times New Roman" pitchFamily="18" charset="0"/>
            </a:endParaRPr>
          </a:p>
          <a:p>
            <a:r>
              <a:rPr lang="ru-RU" sz="1600" dirty="0">
                <a:solidFill>
                  <a:schemeClr val="bg1"/>
                </a:solidFill>
                <a:latin typeface="Times New Roman" pitchFamily="18" charset="0"/>
              </a:rPr>
              <a:t>-</a:t>
            </a:r>
            <a:r>
              <a:rPr lang="ru-RU" sz="1600" dirty="0" err="1">
                <a:solidFill>
                  <a:schemeClr val="bg1"/>
                </a:solidFill>
                <a:latin typeface="Times New Roman" pitchFamily="18" charset="0"/>
              </a:rPr>
              <a:t>реч.ситуация</a:t>
            </a:r>
            <a:endParaRPr lang="ru-RU" sz="1600" dirty="0">
              <a:solidFill>
                <a:schemeClr val="bg1"/>
              </a:solidFill>
              <a:latin typeface="Times New Roman" pitchFamily="18" charset="0"/>
            </a:endParaRPr>
          </a:p>
          <a:p>
            <a:r>
              <a:rPr lang="ru-RU" sz="1600" dirty="0">
                <a:solidFill>
                  <a:schemeClr val="bg1"/>
                </a:solidFill>
                <a:latin typeface="Times New Roman" pitchFamily="18" charset="0"/>
              </a:rPr>
              <a:t>-загадки</a:t>
            </a:r>
          </a:p>
          <a:p>
            <a:r>
              <a:rPr lang="ru-RU" sz="1600" dirty="0">
                <a:solidFill>
                  <a:schemeClr val="bg1"/>
                </a:solidFill>
                <a:latin typeface="Times New Roman" pitchFamily="18" charset="0"/>
              </a:rPr>
              <a:t>-С/и</a:t>
            </a:r>
          </a:p>
          <a:p>
            <a:r>
              <a:rPr lang="ru-RU" sz="1600" dirty="0">
                <a:solidFill>
                  <a:schemeClr val="bg1"/>
                </a:solidFill>
                <a:latin typeface="Times New Roman" pitchFamily="18" charset="0"/>
              </a:rPr>
              <a:t>-Игры с правилами</a:t>
            </a:r>
          </a:p>
          <a:p>
            <a:endParaRPr lang="ru-RU" sz="16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5128" name="AutoShape 8"/>
          <p:cNvSpPr>
            <a:spLocks noChangeArrowheads="1"/>
          </p:cNvSpPr>
          <p:nvPr/>
        </p:nvSpPr>
        <p:spPr bwMode="auto">
          <a:xfrm>
            <a:off x="4427538" y="1196975"/>
            <a:ext cx="2376487" cy="2592388"/>
          </a:xfrm>
          <a:prstGeom prst="verticalScroll">
            <a:avLst>
              <a:gd name="adj" fmla="val 12500"/>
            </a:avLst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ru-RU">
                <a:solidFill>
                  <a:schemeClr val="bg1"/>
                </a:solidFill>
              </a:rPr>
              <a:t>Трудовая:</a:t>
            </a:r>
          </a:p>
          <a:p>
            <a:r>
              <a:rPr lang="ru-RU" sz="1600">
                <a:solidFill>
                  <a:schemeClr val="bg1"/>
                </a:solidFill>
              </a:rPr>
              <a:t>-</a:t>
            </a:r>
            <a:r>
              <a:rPr lang="ru-RU" sz="1600">
                <a:solidFill>
                  <a:schemeClr val="bg1"/>
                </a:solidFill>
                <a:latin typeface="Times New Roman" pitchFamily="18" charset="0"/>
              </a:rPr>
              <a:t>совм.дей-я</a:t>
            </a:r>
          </a:p>
          <a:p>
            <a:r>
              <a:rPr lang="ru-RU" sz="1600">
                <a:solidFill>
                  <a:schemeClr val="bg1"/>
                </a:solidFill>
                <a:latin typeface="Times New Roman" pitchFamily="18" charset="0"/>
              </a:rPr>
              <a:t>-деж-во</a:t>
            </a:r>
          </a:p>
          <a:p>
            <a:r>
              <a:rPr lang="ru-RU" sz="1600">
                <a:solidFill>
                  <a:schemeClr val="bg1"/>
                </a:solidFill>
                <a:latin typeface="Times New Roman" pitchFamily="18" charset="0"/>
              </a:rPr>
              <a:t>-поруч-е</a:t>
            </a:r>
          </a:p>
          <a:p>
            <a:r>
              <a:rPr lang="ru-RU" sz="1600">
                <a:solidFill>
                  <a:schemeClr val="bg1"/>
                </a:solidFill>
                <a:latin typeface="Times New Roman" pitchFamily="18" charset="0"/>
              </a:rPr>
              <a:t>-задание</a:t>
            </a:r>
          </a:p>
          <a:p>
            <a:r>
              <a:rPr lang="ru-RU" sz="1600">
                <a:solidFill>
                  <a:schemeClr val="bg1"/>
                </a:solidFill>
                <a:latin typeface="Times New Roman" pitchFamily="18" charset="0"/>
              </a:rPr>
              <a:t>-реализ.проекта</a:t>
            </a:r>
          </a:p>
        </p:txBody>
      </p:sp>
      <p:sp>
        <p:nvSpPr>
          <p:cNvPr id="5129" name="AutoShape 9"/>
          <p:cNvSpPr>
            <a:spLocks noChangeArrowheads="1"/>
          </p:cNvSpPr>
          <p:nvPr/>
        </p:nvSpPr>
        <p:spPr bwMode="auto">
          <a:xfrm>
            <a:off x="4356100" y="3429000"/>
            <a:ext cx="2376488" cy="2592388"/>
          </a:xfrm>
          <a:prstGeom prst="verticalScroll">
            <a:avLst>
              <a:gd name="adj" fmla="val 12500"/>
            </a:avLst>
          </a:prstGeom>
          <a:solidFill>
            <a:srgbClr val="FF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ru-RU" dirty="0">
                <a:solidFill>
                  <a:schemeClr val="bg1"/>
                </a:solidFill>
              </a:rPr>
              <a:t>Познав.-</a:t>
            </a:r>
            <a:r>
              <a:rPr lang="ru-RU" dirty="0" err="1">
                <a:solidFill>
                  <a:schemeClr val="bg1"/>
                </a:solidFill>
              </a:rPr>
              <a:t>исслед</a:t>
            </a:r>
            <a:r>
              <a:rPr lang="ru-RU" dirty="0">
                <a:solidFill>
                  <a:schemeClr val="bg1"/>
                </a:solidFill>
              </a:rPr>
              <a:t>.</a:t>
            </a:r>
          </a:p>
          <a:p>
            <a:r>
              <a:rPr lang="ru-RU" sz="1600" dirty="0">
                <a:solidFill>
                  <a:schemeClr val="bg1"/>
                </a:solidFill>
              </a:rPr>
              <a:t>-</a:t>
            </a:r>
            <a:r>
              <a:rPr lang="ru-RU" sz="1600" dirty="0">
                <a:solidFill>
                  <a:schemeClr val="bg1"/>
                </a:solidFill>
                <a:latin typeface="Times New Roman" pitchFamily="18" charset="0"/>
              </a:rPr>
              <a:t>наблюдение</a:t>
            </a:r>
          </a:p>
          <a:p>
            <a:r>
              <a:rPr lang="ru-RU" sz="1600" dirty="0">
                <a:solidFill>
                  <a:schemeClr val="bg1"/>
                </a:solidFill>
                <a:latin typeface="Times New Roman" pitchFamily="18" charset="0"/>
              </a:rPr>
              <a:t>-экскурсия</a:t>
            </a:r>
          </a:p>
          <a:p>
            <a:r>
              <a:rPr lang="ru-RU" sz="1600" dirty="0">
                <a:solidFill>
                  <a:schemeClr val="bg1"/>
                </a:solidFill>
                <a:latin typeface="Times New Roman" pitchFamily="18" charset="0"/>
              </a:rPr>
              <a:t>-</a:t>
            </a:r>
            <a:r>
              <a:rPr lang="ru-RU" sz="1600" dirty="0" err="1">
                <a:solidFill>
                  <a:schemeClr val="bg1"/>
                </a:solidFill>
                <a:latin typeface="Times New Roman" pitchFamily="18" charset="0"/>
              </a:rPr>
              <a:t>реш.пробл.сит</a:t>
            </a:r>
            <a:r>
              <a:rPr lang="ru-RU" sz="1600" dirty="0">
                <a:solidFill>
                  <a:schemeClr val="bg1"/>
                </a:solidFill>
                <a:latin typeface="Times New Roman" pitchFamily="18" charset="0"/>
              </a:rPr>
              <a:t>.</a:t>
            </a:r>
          </a:p>
          <a:p>
            <a:r>
              <a:rPr lang="ru-RU" sz="1600" dirty="0">
                <a:solidFill>
                  <a:schemeClr val="bg1"/>
                </a:solidFill>
                <a:latin typeface="Times New Roman" pitchFamily="18" charset="0"/>
              </a:rPr>
              <a:t>-эксперимент-е</a:t>
            </a:r>
          </a:p>
          <a:p>
            <a:r>
              <a:rPr lang="ru-RU" sz="1600" dirty="0">
                <a:solidFill>
                  <a:schemeClr val="bg1"/>
                </a:solidFill>
                <a:latin typeface="Times New Roman" pitchFamily="18" charset="0"/>
              </a:rPr>
              <a:t>-</a:t>
            </a:r>
            <a:r>
              <a:rPr lang="ru-RU" sz="1600" dirty="0" err="1">
                <a:solidFill>
                  <a:schemeClr val="bg1"/>
                </a:solidFill>
                <a:latin typeface="Times New Roman" pitchFamily="18" charset="0"/>
              </a:rPr>
              <a:t>коллекц</a:t>
            </a:r>
            <a:r>
              <a:rPr lang="ru-RU" sz="1600" dirty="0">
                <a:solidFill>
                  <a:schemeClr val="bg1"/>
                </a:solidFill>
                <a:latin typeface="Times New Roman" pitchFamily="18" charset="0"/>
              </a:rPr>
              <a:t>-е</a:t>
            </a:r>
          </a:p>
          <a:p>
            <a:r>
              <a:rPr lang="ru-RU" sz="1600" dirty="0">
                <a:solidFill>
                  <a:schemeClr val="bg1"/>
                </a:solidFill>
                <a:latin typeface="Times New Roman" pitchFamily="18" charset="0"/>
              </a:rPr>
              <a:t>-</a:t>
            </a:r>
            <a:r>
              <a:rPr lang="ru-RU" sz="1600" dirty="0" err="1">
                <a:solidFill>
                  <a:schemeClr val="bg1"/>
                </a:solidFill>
                <a:latin typeface="Times New Roman" pitchFamily="18" charset="0"/>
              </a:rPr>
              <a:t>моделир</a:t>
            </a:r>
            <a:r>
              <a:rPr lang="ru-RU" sz="1600" dirty="0">
                <a:solidFill>
                  <a:schemeClr val="bg1"/>
                </a:solidFill>
                <a:latin typeface="Times New Roman" pitchFamily="18" charset="0"/>
              </a:rPr>
              <a:t>-е</a:t>
            </a:r>
          </a:p>
          <a:p>
            <a:r>
              <a:rPr lang="ru-RU" sz="1600" dirty="0">
                <a:solidFill>
                  <a:schemeClr val="bg1"/>
                </a:solidFill>
                <a:latin typeface="Times New Roman" pitchFamily="18" charset="0"/>
              </a:rPr>
              <a:t>-</a:t>
            </a:r>
            <a:r>
              <a:rPr lang="ru-RU" sz="1600" dirty="0" err="1">
                <a:solidFill>
                  <a:schemeClr val="bg1"/>
                </a:solidFill>
                <a:latin typeface="Times New Roman" pitchFamily="18" charset="0"/>
              </a:rPr>
              <a:t>реализ.проекта</a:t>
            </a:r>
            <a:endParaRPr lang="ru-RU" sz="1600" dirty="0">
              <a:solidFill>
                <a:schemeClr val="bg1"/>
              </a:solidFill>
              <a:latin typeface="Times New Roman" pitchFamily="18" charset="0"/>
            </a:endParaRPr>
          </a:p>
          <a:p>
            <a:r>
              <a:rPr lang="ru-RU" sz="1600" dirty="0">
                <a:solidFill>
                  <a:schemeClr val="bg1"/>
                </a:solidFill>
                <a:latin typeface="Times New Roman" pitchFamily="18" charset="0"/>
              </a:rPr>
              <a:t>-игры с прав.</a:t>
            </a:r>
          </a:p>
        </p:txBody>
      </p:sp>
      <p:sp>
        <p:nvSpPr>
          <p:cNvPr id="5130" name="AutoShape 10"/>
          <p:cNvSpPr>
            <a:spLocks noChangeArrowheads="1"/>
          </p:cNvSpPr>
          <p:nvPr/>
        </p:nvSpPr>
        <p:spPr bwMode="auto">
          <a:xfrm>
            <a:off x="6443663" y="1196975"/>
            <a:ext cx="2520950" cy="2592388"/>
          </a:xfrm>
          <a:prstGeom prst="verticalScroll">
            <a:avLst>
              <a:gd name="adj" fmla="val 12500"/>
            </a:avLst>
          </a:prstGeom>
          <a:solidFill>
            <a:srgbClr val="FF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ru-RU" dirty="0">
                <a:solidFill>
                  <a:schemeClr val="bg1"/>
                </a:solidFill>
              </a:rPr>
              <a:t>Музыкально-худ.</a:t>
            </a:r>
          </a:p>
          <a:p>
            <a:r>
              <a:rPr lang="ru-RU" sz="1600" dirty="0">
                <a:solidFill>
                  <a:schemeClr val="bg1"/>
                </a:solidFill>
              </a:rPr>
              <a:t>-</a:t>
            </a:r>
            <a:r>
              <a:rPr lang="ru-RU" sz="1600" dirty="0" err="1">
                <a:solidFill>
                  <a:schemeClr val="bg1"/>
                </a:solidFill>
                <a:latin typeface="Times New Roman" pitchFamily="18" charset="0"/>
              </a:rPr>
              <a:t>слуш</a:t>
            </a:r>
            <a:r>
              <a:rPr lang="ru-RU" sz="1600" dirty="0">
                <a:solidFill>
                  <a:schemeClr val="bg1"/>
                </a:solidFill>
                <a:latin typeface="Times New Roman" pitchFamily="18" charset="0"/>
              </a:rPr>
              <a:t>-е</a:t>
            </a:r>
          </a:p>
          <a:p>
            <a:r>
              <a:rPr lang="ru-RU" sz="1600" dirty="0">
                <a:solidFill>
                  <a:schemeClr val="bg1"/>
                </a:solidFill>
                <a:latin typeface="Times New Roman" pitchFamily="18" charset="0"/>
              </a:rPr>
              <a:t>-исполнение</a:t>
            </a:r>
          </a:p>
          <a:p>
            <a:r>
              <a:rPr lang="ru-RU" sz="1600" dirty="0">
                <a:solidFill>
                  <a:schemeClr val="bg1"/>
                </a:solidFill>
                <a:latin typeface="Times New Roman" pitchFamily="18" charset="0"/>
              </a:rPr>
              <a:t>-</a:t>
            </a:r>
            <a:r>
              <a:rPr lang="ru-RU" sz="1600" dirty="0" err="1">
                <a:solidFill>
                  <a:schemeClr val="bg1"/>
                </a:solidFill>
                <a:latin typeface="Times New Roman" pitchFamily="18" charset="0"/>
              </a:rPr>
              <a:t>импровиз</a:t>
            </a:r>
            <a:r>
              <a:rPr lang="ru-RU" sz="1600" dirty="0">
                <a:solidFill>
                  <a:schemeClr val="bg1"/>
                </a:solidFill>
                <a:latin typeface="Times New Roman" pitchFamily="18" charset="0"/>
              </a:rPr>
              <a:t>-я</a:t>
            </a:r>
          </a:p>
          <a:p>
            <a:r>
              <a:rPr lang="ru-RU" sz="1600" dirty="0">
                <a:solidFill>
                  <a:schemeClr val="bg1"/>
                </a:solidFill>
                <a:latin typeface="Times New Roman" pitchFamily="18" charset="0"/>
              </a:rPr>
              <a:t>-</a:t>
            </a:r>
            <a:r>
              <a:rPr lang="ru-RU" sz="1600" dirty="0" err="1">
                <a:solidFill>
                  <a:schemeClr val="bg1"/>
                </a:solidFill>
                <a:latin typeface="Times New Roman" pitchFamily="18" charset="0"/>
              </a:rPr>
              <a:t>эксперим</a:t>
            </a:r>
            <a:r>
              <a:rPr lang="ru-RU" sz="1600" dirty="0">
                <a:solidFill>
                  <a:schemeClr val="bg1"/>
                </a:solidFill>
                <a:latin typeface="Times New Roman" pitchFamily="18" charset="0"/>
              </a:rPr>
              <a:t>-е</a:t>
            </a:r>
          </a:p>
          <a:p>
            <a:r>
              <a:rPr lang="ru-RU" sz="1600" dirty="0">
                <a:solidFill>
                  <a:schemeClr val="bg1"/>
                </a:solidFill>
                <a:latin typeface="Times New Roman" pitchFamily="18" charset="0"/>
              </a:rPr>
              <a:t>-П/и с </a:t>
            </a:r>
            <a:r>
              <a:rPr lang="ru-RU" sz="1600" dirty="0" err="1">
                <a:solidFill>
                  <a:schemeClr val="bg1"/>
                </a:solidFill>
                <a:latin typeface="Times New Roman" pitchFamily="18" charset="0"/>
              </a:rPr>
              <a:t>муз.сопровож</a:t>
            </a:r>
            <a:r>
              <a:rPr lang="ru-RU" sz="1600" dirty="0">
                <a:solidFill>
                  <a:schemeClr val="bg1"/>
                </a:solidFill>
                <a:latin typeface="Times New Roman" pitchFamily="18" charset="0"/>
              </a:rPr>
              <a:t>.</a:t>
            </a:r>
          </a:p>
          <a:p>
            <a:r>
              <a:rPr lang="ru-RU" sz="1600" dirty="0">
                <a:solidFill>
                  <a:schemeClr val="bg1"/>
                </a:solidFill>
                <a:latin typeface="Times New Roman" pitchFamily="18" charset="0"/>
              </a:rPr>
              <a:t>-М/д игры</a:t>
            </a:r>
          </a:p>
          <a:p>
            <a:r>
              <a:rPr lang="ru-RU" sz="1600" dirty="0">
                <a:solidFill>
                  <a:schemeClr val="bg1"/>
                </a:solidFill>
                <a:latin typeface="Times New Roman" pitchFamily="18" charset="0"/>
              </a:rPr>
              <a:t>-</a:t>
            </a:r>
            <a:r>
              <a:rPr lang="ru-RU" sz="1600" dirty="0" err="1">
                <a:solidFill>
                  <a:schemeClr val="bg1"/>
                </a:solidFill>
                <a:latin typeface="Times New Roman" pitchFamily="18" charset="0"/>
              </a:rPr>
              <a:t>чт.худ.лит</a:t>
            </a:r>
            <a:r>
              <a:rPr lang="ru-RU" sz="1600" dirty="0">
                <a:solidFill>
                  <a:schemeClr val="bg1"/>
                </a:solidFill>
                <a:latin typeface="Times New Roman" pitchFamily="18" charset="0"/>
              </a:rPr>
              <a:t>.</a:t>
            </a:r>
            <a:endParaRPr lang="ru-RU" sz="1600" dirty="0">
              <a:solidFill>
                <a:schemeClr val="bg1"/>
              </a:solidFill>
            </a:endParaRPr>
          </a:p>
          <a:p>
            <a:endParaRPr lang="ru-RU" sz="16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5131" name="AutoShape 12"/>
          <p:cNvSpPr>
            <a:spLocks noChangeArrowheads="1"/>
          </p:cNvSpPr>
          <p:nvPr/>
        </p:nvSpPr>
        <p:spPr bwMode="auto">
          <a:xfrm>
            <a:off x="6443663" y="3500438"/>
            <a:ext cx="2376487" cy="2592387"/>
          </a:xfrm>
          <a:prstGeom prst="verticalScroll">
            <a:avLst>
              <a:gd name="adj" fmla="val 12500"/>
            </a:avLst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ru-RU">
                <a:solidFill>
                  <a:schemeClr val="bg1"/>
                </a:solidFill>
              </a:rPr>
              <a:t>Чтение худ.лит.</a:t>
            </a:r>
          </a:p>
          <a:p>
            <a:r>
              <a:rPr lang="ru-RU" sz="1600">
                <a:solidFill>
                  <a:schemeClr val="bg1"/>
                </a:solidFill>
                <a:latin typeface="Times New Roman" pitchFamily="18" charset="0"/>
              </a:rPr>
              <a:t>-чтение</a:t>
            </a:r>
          </a:p>
          <a:p>
            <a:r>
              <a:rPr lang="ru-RU" sz="1600">
                <a:solidFill>
                  <a:schemeClr val="bg1"/>
                </a:solidFill>
                <a:latin typeface="Times New Roman" pitchFamily="18" charset="0"/>
              </a:rPr>
              <a:t>-обсужд-е</a:t>
            </a:r>
          </a:p>
          <a:p>
            <a:r>
              <a:rPr lang="ru-RU" sz="1600">
                <a:solidFill>
                  <a:schemeClr val="bg1"/>
                </a:solidFill>
                <a:latin typeface="Times New Roman" pitchFamily="18" charset="0"/>
              </a:rPr>
              <a:t>-разучив-е</a:t>
            </a:r>
          </a:p>
          <a:p>
            <a:endParaRPr lang="ru-RU" sz="1600">
              <a:solidFill>
                <a:schemeClr val="bg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>
                <a:solidFill>
                  <a:srgbClr val="FF0000"/>
                </a:solidFill>
                <a:effectLst/>
                <a:latin typeface="Times New Roman" pitchFamily="18" charset="0"/>
              </a:rPr>
              <a:t>Разделы программы</a:t>
            </a:r>
          </a:p>
        </p:txBody>
      </p:sp>
      <p:sp>
        <p:nvSpPr>
          <p:cNvPr id="167939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dirty="0" smtClean="0"/>
              <a:t>     </a:t>
            </a:r>
            <a:r>
              <a:rPr lang="ru-RU" b="1" dirty="0" smtClean="0">
                <a:solidFill>
                  <a:srgbClr val="FFFF00"/>
                </a:solidFill>
              </a:rPr>
              <a:t>Пояснительная записка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b="1" dirty="0" smtClean="0">
                <a:solidFill>
                  <a:srgbClr val="FFFF00"/>
                </a:solidFill>
              </a:rPr>
              <a:t>     Организация режима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b="1" dirty="0" smtClean="0">
                <a:solidFill>
                  <a:srgbClr val="FFFF00"/>
                </a:solidFill>
              </a:rPr>
              <a:t>     Содержание работы по освоению образовательных областей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b="1" dirty="0" smtClean="0">
                <a:solidFill>
                  <a:srgbClr val="FFFF00"/>
                </a:solidFill>
              </a:rPr>
              <a:t>     </a:t>
            </a:r>
            <a:endParaRPr lang="ru-RU" b="1" dirty="0" smtClean="0">
              <a:solidFill>
                <a:srgbClr val="FFFF00"/>
              </a:solidFill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b="1" dirty="0" smtClean="0">
                <a:solidFill>
                  <a:srgbClr val="FFFF00"/>
                </a:solidFill>
              </a:rPr>
              <a:t>    Содержание </a:t>
            </a:r>
            <a:r>
              <a:rPr lang="ru-RU" b="1" dirty="0" smtClean="0">
                <a:solidFill>
                  <a:srgbClr val="FFFF00"/>
                </a:solidFill>
              </a:rPr>
              <a:t>коррекционной работы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b="1" dirty="0" smtClean="0">
                <a:solidFill>
                  <a:srgbClr val="FFFF00"/>
                </a:solidFill>
              </a:rPr>
              <a:t>     Планируемые </a:t>
            </a:r>
            <a:r>
              <a:rPr lang="ru-RU" b="1" dirty="0" smtClean="0">
                <a:solidFill>
                  <a:srgbClr val="FFFF00"/>
                </a:solidFill>
              </a:rPr>
              <a:t>результаты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b="1" dirty="0" smtClean="0">
                <a:solidFill>
                  <a:srgbClr val="FFFF00"/>
                </a:solidFill>
              </a:rPr>
              <a:t>     </a:t>
            </a:r>
            <a:r>
              <a:rPr lang="ru-RU" b="1" dirty="0" smtClean="0">
                <a:solidFill>
                  <a:srgbClr val="FFFF00"/>
                </a:solidFill>
              </a:rPr>
              <a:t>Система мониторинга</a:t>
            </a:r>
          </a:p>
        </p:txBody>
      </p:sp>
      <p:sp>
        <p:nvSpPr>
          <p:cNvPr id="167940" name="AutoShape 4"/>
          <p:cNvSpPr>
            <a:spLocks noChangeArrowheads="1"/>
          </p:cNvSpPr>
          <p:nvPr/>
        </p:nvSpPr>
        <p:spPr bwMode="auto">
          <a:xfrm>
            <a:off x="323850" y="1844675"/>
            <a:ext cx="358775" cy="288925"/>
          </a:xfrm>
          <a:prstGeom prst="star5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FFFF00"/>
              </a:solidFill>
            </a:endParaRPr>
          </a:p>
        </p:txBody>
      </p:sp>
      <p:sp>
        <p:nvSpPr>
          <p:cNvPr id="167941" name="AutoShape 5"/>
          <p:cNvSpPr>
            <a:spLocks noChangeArrowheads="1"/>
          </p:cNvSpPr>
          <p:nvPr/>
        </p:nvSpPr>
        <p:spPr bwMode="auto">
          <a:xfrm>
            <a:off x="323850" y="2420938"/>
            <a:ext cx="358775" cy="288925"/>
          </a:xfrm>
          <a:prstGeom prst="star5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FFFF00"/>
              </a:solidFill>
            </a:endParaRPr>
          </a:p>
        </p:txBody>
      </p:sp>
      <p:sp>
        <p:nvSpPr>
          <p:cNvPr id="167942" name="AutoShape 6"/>
          <p:cNvSpPr>
            <a:spLocks noChangeArrowheads="1"/>
          </p:cNvSpPr>
          <p:nvPr/>
        </p:nvSpPr>
        <p:spPr bwMode="auto">
          <a:xfrm>
            <a:off x="323850" y="2997200"/>
            <a:ext cx="358775" cy="288925"/>
          </a:xfrm>
          <a:prstGeom prst="star5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FFFF00"/>
              </a:solidFill>
            </a:endParaRPr>
          </a:p>
        </p:txBody>
      </p:sp>
      <p:sp>
        <p:nvSpPr>
          <p:cNvPr id="167943" name="AutoShape 7"/>
          <p:cNvSpPr>
            <a:spLocks noChangeArrowheads="1"/>
          </p:cNvSpPr>
          <p:nvPr/>
        </p:nvSpPr>
        <p:spPr bwMode="auto">
          <a:xfrm>
            <a:off x="323850" y="4005263"/>
            <a:ext cx="358775" cy="288925"/>
          </a:xfrm>
          <a:prstGeom prst="star5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FFFF00"/>
              </a:solidFill>
            </a:endParaRPr>
          </a:p>
        </p:txBody>
      </p:sp>
      <p:sp>
        <p:nvSpPr>
          <p:cNvPr id="167944" name="AutoShape 8"/>
          <p:cNvSpPr>
            <a:spLocks noChangeArrowheads="1"/>
          </p:cNvSpPr>
          <p:nvPr/>
        </p:nvSpPr>
        <p:spPr bwMode="auto">
          <a:xfrm>
            <a:off x="323850" y="4652963"/>
            <a:ext cx="358775" cy="288925"/>
          </a:xfrm>
          <a:prstGeom prst="star5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FFFF00"/>
              </a:solidFill>
            </a:endParaRPr>
          </a:p>
        </p:txBody>
      </p:sp>
      <p:sp>
        <p:nvSpPr>
          <p:cNvPr id="167945" name="AutoShape 9"/>
          <p:cNvSpPr>
            <a:spLocks noChangeArrowheads="1"/>
          </p:cNvSpPr>
          <p:nvPr/>
        </p:nvSpPr>
        <p:spPr bwMode="auto">
          <a:xfrm>
            <a:off x="323850" y="5229225"/>
            <a:ext cx="358775" cy="288925"/>
          </a:xfrm>
          <a:prstGeom prst="star5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FFFF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3600" b="1" dirty="0" smtClean="0">
                <a:solidFill>
                  <a:srgbClr val="FF0000"/>
                </a:solidFill>
                <a:effectLst/>
                <a:latin typeface="Times New Roman" pitchFamily="18" charset="0"/>
              </a:rPr>
              <a:t>Требования к разделам обязательной части Программы</a:t>
            </a:r>
          </a:p>
        </p:txBody>
      </p:sp>
      <p:sp>
        <p:nvSpPr>
          <p:cNvPr id="139267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01625" y="1628775"/>
            <a:ext cx="8540750" cy="442277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ru-RU" dirty="0" smtClean="0"/>
          </a:p>
        </p:txBody>
      </p:sp>
      <p:sp>
        <p:nvSpPr>
          <p:cNvPr id="7172" name="AutoShape 5"/>
          <p:cNvSpPr>
            <a:spLocks noChangeArrowheads="1"/>
          </p:cNvSpPr>
          <p:nvPr/>
        </p:nvSpPr>
        <p:spPr bwMode="auto">
          <a:xfrm>
            <a:off x="1619250" y="1340769"/>
            <a:ext cx="2952750" cy="1943770"/>
          </a:xfrm>
          <a:prstGeom prst="rightArrow">
            <a:avLst>
              <a:gd name="adj1" fmla="val 50000"/>
              <a:gd name="adj2" fmla="val 46593"/>
            </a:avLst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400" dirty="0">
                <a:solidFill>
                  <a:schemeClr val="bg1"/>
                </a:solidFill>
                <a:latin typeface="Times New Roman" pitchFamily="18" charset="0"/>
              </a:rPr>
              <a:t>Возрастные и индивидуальные </a:t>
            </a:r>
          </a:p>
          <a:p>
            <a:pPr algn="ctr"/>
            <a:r>
              <a:rPr lang="ru-RU" sz="1400" dirty="0">
                <a:solidFill>
                  <a:schemeClr val="bg1"/>
                </a:solidFill>
                <a:latin typeface="Times New Roman" pitchFamily="18" charset="0"/>
              </a:rPr>
              <a:t>особенности детей в ДОУ</a:t>
            </a:r>
          </a:p>
        </p:txBody>
      </p:sp>
      <p:sp>
        <p:nvSpPr>
          <p:cNvPr id="7173" name="AutoShape 6"/>
          <p:cNvSpPr>
            <a:spLocks noChangeArrowheads="1"/>
          </p:cNvSpPr>
          <p:nvPr/>
        </p:nvSpPr>
        <p:spPr bwMode="auto">
          <a:xfrm>
            <a:off x="4932363" y="1340770"/>
            <a:ext cx="2592387" cy="1800894"/>
          </a:xfrm>
          <a:prstGeom prst="rightArrow">
            <a:avLst>
              <a:gd name="adj1" fmla="val 50000"/>
              <a:gd name="adj2" fmla="val 47361"/>
            </a:avLst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400" dirty="0">
                <a:solidFill>
                  <a:schemeClr val="bg1"/>
                </a:solidFill>
                <a:latin typeface="Times New Roman" pitchFamily="18" charset="0"/>
              </a:rPr>
              <a:t>Приоритетные направления</a:t>
            </a:r>
          </a:p>
        </p:txBody>
      </p:sp>
      <p:sp>
        <p:nvSpPr>
          <p:cNvPr id="7174" name="AutoShape 9"/>
          <p:cNvSpPr>
            <a:spLocks noChangeArrowheads="1"/>
          </p:cNvSpPr>
          <p:nvPr/>
        </p:nvSpPr>
        <p:spPr bwMode="auto">
          <a:xfrm>
            <a:off x="6443663" y="3141663"/>
            <a:ext cx="2089150" cy="2303561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400">
                <a:solidFill>
                  <a:schemeClr val="bg1"/>
                </a:solidFill>
                <a:latin typeface="Times New Roman" pitchFamily="18" charset="0"/>
              </a:rPr>
              <a:t>Цели и задачи</a:t>
            </a:r>
          </a:p>
        </p:txBody>
      </p:sp>
      <p:sp>
        <p:nvSpPr>
          <p:cNvPr id="7175" name="AutoShape 10"/>
          <p:cNvSpPr>
            <a:spLocks noChangeArrowheads="1"/>
          </p:cNvSpPr>
          <p:nvPr/>
        </p:nvSpPr>
        <p:spPr bwMode="auto">
          <a:xfrm>
            <a:off x="3132138" y="4797153"/>
            <a:ext cx="2591990" cy="1916360"/>
          </a:xfrm>
          <a:prstGeom prst="leftArrow">
            <a:avLst>
              <a:gd name="adj1" fmla="val 50000"/>
              <a:gd name="adj2" fmla="val 33995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400" dirty="0">
                <a:solidFill>
                  <a:schemeClr val="bg1"/>
                </a:solidFill>
                <a:latin typeface="Times New Roman" pitchFamily="18" charset="0"/>
              </a:rPr>
              <a:t>Особенности образовательного </a:t>
            </a:r>
          </a:p>
          <a:p>
            <a:pPr algn="ctr"/>
            <a:r>
              <a:rPr lang="ru-RU" sz="1400" dirty="0">
                <a:solidFill>
                  <a:schemeClr val="bg1"/>
                </a:solidFill>
                <a:latin typeface="Times New Roman" pitchFamily="18" charset="0"/>
              </a:rPr>
              <a:t>процесса</a:t>
            </a:r>
          </a:p>
        </p:txBody>
      </p:sp>
      <p:sp>
        <p:nvSpPr>
          <p:cNvPr id="7176" name="AutoShape 11"/>
          <p:cNvSpPr>
            <a:spLocks noChangeArrowheads="1"/>
          </p:cNvSpPr>
          <p:nvPr/>
        </p:nvSpPr>
        <p:spPr bwMode="auto">
          <a:xfrm>
            <a:off x="0" y="3537347"/>
            <a:ext cx="2267744" cy="2809081"/>
          </a:xfrm>
          <a:prstGeom prst="upArrow">
            <a:avLst>
              <a:gd name="adj1" fmla="val 50000"/>
              <a:gd name="adj2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1400">
                <a:solidFill>
                  <a:schemeClr val="bg1"/>
                </a:solidFill>
                <a:latin typeface="Times New Roman" pitchFamily="18" charset="0"/>
              </a:rPr>
              <a:t>Принципы</a:t>
            </a:r>
          </a:p>
          <a:p>
            <a:pPr algn="ctr"/>
            <a:r>
              <a:rPr lang="ru-RU" sz="1400">
                <a:solidFill>
                  <a:schemeClr val="bg1"/>
                </a:solidFill>
                <a:latin typeface="Times New Roman" pitchFamily="18" charset="0"/>
              </a:rPr>
              <a:t> и подходы</a:t>
            </a:r>
          </a:p>
          <a:p>
            <a:pPr algn="ctr"/>
            <a:r>
              <a:rPr lang="ru-RU" sz="1400">
                <a:solidFill>
                  <a:schemeClr val="bg1"/>
                </a:solidFill>
                <a:latin typeface="Times New Roman" pitchFamily="18" charset="0"/>
              </a:rPr>
              <a:t> к формированию</a:t>
            </a:r>
          </a:p>
          <a:p>
            <a:pPr algn="ctr"/>
            <a:r>
              <a:rPr lang="ru-RU" sz="1400">
                <a:solidFill>
                  <a:schemeClr val="bg1"/>
                </a:solidFill>
                <a:latin typeface="Times New Roman" pitchFamily="18" charset="0"/>
              </a:rPr>
              <a:t> программы</a:t>
            </a:r>
          </a:p>
        </p:txBody>
      </p:sp>
      <p:sp>
        <p:nvSpPr>
          <p:cNvPr id="7177" name="AutoShape 13"/>
          <p:cNvSpPr>
            <a:spLocks noChangeArrowheads="1"/>
          </p:cNvSpPr>
          <p:nvPr/>
        </p:nvSpPr>
        <p:spPr bwMode="auto">
          <a:xfrm>
            <a:off x="3276600" y="3284538"/>
            <a:ext cx="2303463" cy="1295400"/>
          </a:xfrm>
          <a:prstGeom prst="bevel">
            <a:avLst>
              <a:gd name="adj" fmla="val 12500"/>
            </a:avLst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>
                <a:solidFill>
                  <a:srgbClr val="FFFF00"/>
                </a:solidFill>
              </a:rPr>
              <a:t>Пояснительная </a:t>
            </a:r>
          </a:p>
          <a:p>
            <a:pPr algn="ctr"/>
            <a:r>
              <a:rPr lang="ru-RU">
                <a:solidFill>
                  <a:srgbClr val="FFFF00"/>
                </a:solidFill>
              </a:rPr>
              <a:t>записка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dirty="0" smtClean="0">
                <a:solidFill>
                  <a:srgbClr val="FF0000"/>
                </a:solidFill>
                <a:effectLst/>
                <a:latin typeface="Times New Roman" pitchFamily="18" charset="0"/>
              </a:rPr>
              <a:t>Образовательные области</a:t>
            </a:r>
          </a:p>
        </p:txBody>
      </p:sp>
      <p:sp>
        <p:nvSpPr>
          <p:cNvPr id="154627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endParaRPr lang="ru-RU" dirty="0" smtClean="0"/>
          </a:p>
        </p:txBody>
      </p:sp>
      <p:sp>
        <p:nvSpPr>
          <p:cNvPr id="8196" name="Oval 4"/>
          <p:cNvSpPr>
            <a:spLocks noChangeArrowheads="1"/>
          </p:cNvSpPr>
          <p:nvPr/>
        </p:nvSpPr>
        <p:spPr bwMode="auto">
          <a:xfrm>
            <a:off x="3348038" y="2636838"/>
            <a:ext cx="2089150" cy="19446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>
                <a:solidFill>
                  <a:schemeClr val="bg1"/>
                </a:solidFill>
              </a:rPr>
              <a:t>ВИДЫ</a:t>
            </a:r>
            <a:endParaRPr lang="ru-RU"/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3528219" y="1700213"/>
            <a:ext cx="1944688" cy="719137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Здоровье</a:t>
            </a:r>
            <a:endParaRPr lang="ru-RU" dirty="0"/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250825" y="1700213"/>
            <a:ext cx="2087563" cy="720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>
                <a:solidFill>
                  <a:schemeClr val="bg1"/>
                </a:solidFill>
              </a:rPr>
              <a:t>Физическая</a:t>
            </a:r>
          </a:p>
          <a:p>
            <a:pPr algn="ctr"/>
            <a:r>
              <a:rPr lang="ru-RU">
                <a:solidFill>
                  <a:schemeClr val="bg1"/>
                </a:solidFill>
              </a:rPr>
              <a:t> культура</a:t>
            </a:r>
          </a:p>
        </p:txBody>
      </p:sp>
      <p:sp>
        <p:nvSpPr>
          <p:cNvPr id="8199" name="Rectangle 8"/>
          <p:cNvSpPr>
            <a:spLocks noChangeArrowheads="1"/>
          </p:cNvSpPr>
          <p:nvPr/>
        </p:nvSpPr>
        <p:spPr bwMode="auto">
          <a:xfrm>
            <a:off x="6804025" y="1700213"/>
            <a:ext cx="2016125" cy="719137"/>
          </a:xfrm>
          <a:prstGeom prst="rect">
            <a:avLst/>
          </a:prstGeom>
          <a:solidFill>
            <a:srgbClr val="CCFF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dirty="0" smtClean="0">
              <a:solidFill>
                <a:schemeClr val="bg1"/>
              </a:solidFill>
            </a:endParaRPr>
          </a:p>
          <a:p>
            <a:pPr algn="ctr"/>
            <a:r>
              <a:rPr lang="ru-RU" dirty="0">
                <a:solidFill>
                  <a:schemeClr val="bg1"/>
                </a:solidFill>
              </a:rPr>
              <a:t>Б</a:t>
            </a:r>
            <a:r>
              <a:rPr lang="ru-RU" dirty="0" smtClean="0">
                <a:solidFill>
                  <a:schemeClr val="bg1"/>
                </a:solidFill>
              </a:rPr>
              <a:t>езопасность </a:t>
            </a:r>
            <a:endParaRPr lang="ru-RU" dirty="0">
              <a:solidFill>
                <a:schemeClr val="bg1"/>
              </a:solidFill>
            </a:endParaRPr>
          </a:p>
          <a:p>
            <a:pPr algn="ctr"/>
            <a:endParaRPr lang="ru-RU" dirty="0"/>
          </a:p>
        </p:txBody>
      </p:sp>
      <p:sp>
        <p:nvSpPr>
          <p:cNvPr id="8200" name="Rectangle 9"/>
          <p:cNvSpPr>
            <a:spLocks noChangeArrowheads="1"/>
          </p:cNvSpPr>
          <p:nvPr/>
        </p:nvSpPr>
        <p:spPr bwMode="auto">
          <a:xfrm>
            <a:off x="250825" y="2924175"/>
            <a:ext cx="2087563" cy="863600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>
                <a:solidFill>
                  <a:schemeClr val="bg1"/>
                </a:solidFill>
              </a:rPr>
              <a:t>Чтение</a:t>
            </a:r>
          </a:p>
          <a:p>
            <a:pPr algn="ctr"/>
            <a:r>
              <a:rPr lang="ru-RU">
                <a:solidFill>
                  <a:schemeClr val="bg1"/>
                </a:solidFill>
              </a:rPr>
              <a:t> художественной</a:t>
            </a:r>
          </a:p>
          <a:p>
            <a:pPr algn="ctr"/>
            <a:r>
              <a:rPr lang="ru-RU">
                <a:solidFill>
                  <a:schemeClr val="bg1"/>
                </a:solidFill>
              </a:rPr>
              <a:t> литературы</a:t>
            </a:r>
            <a:endParaRPr lang="ru-RU"/>
          </a:p>
        </p:txBody>
      </p:sp>
      <p:sp>
        <p:nvSpPr>
          <p:cNvPr id="8201" name="Rectangle 10"/>
          <p:cNvSpPr>
            <a:spLocks noChangeArrowheads="1"/>
          </p:cNvSpPr>
          <p:nvPr/>
        </p:nvSpPr>
        <p:spPr bwMode="auto">
          <a:xfrm>
            <a:off x="6804025" y="3357563"/>
            <a:ext cx="2016125" cy="719137"/>
          </a:xfrm>
          <a:prstGeom prst="rect">
            <a:avLst/>
          </a:prstGeom>
          <a:solidFill>
            <a:srgbClr val="FF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dirty="0">
              <a:solidFill>
                <a:schemeClr val="bg1"/>
              </a:solidFill>
            </a:endParaRPr>
          </a:p>
          <a:p>
            <a:pPr algn="ctr"/>
            <a:r>
              <a:rPr lang="ru-RU" dirty="0">
                <a:solidFill>
                  <a:schemeClr val="bg1"/>
                </a:solidFill>
              </a:rPr>
              <a:t>Социализация</a:t>
            </a:r>
          </a:p>
          <a:p>
            <a:pPr algn="ctr"/>
            <a:endParaRPr lang="ru-RU" dirty="0"/>
          </a:p>
        </p:txBody>
      </p:sp>
      <p:sp>
        <p:nvSpPr>
          <p:cNvPr id="8202" name="Rectangle 11"/>
          <p:cNvSpPr>
            <a:spLocks noChangeArrowheads="1"/>
          </p:cNvSpPr>
          <p:nvPr/>
        </p:nvSpPr>
        <p:spPr bwMode="auto">
          <a:xfrm>
            <a:off x="3635375" y="5373688"/>
            <a:ext cx="1800225" cy="720725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Коммуникация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8203" name="Rectangle 12"/>
          <p:cNvSpPr>
            <a:spLocks noChangeArrowheads="1"/>
          </p:cNvSpPr>
          <p:nvPr/>
        </p:nvSpPr>
        <p:spPr bwMode="auto">
          <a:xfrm>
            <a:off x="5651500" y="5373689"/>
            <a:ext cx="1871663" cy="720724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>
                <a:solidFill>
                  <a:schemeClr val="bg1"/>
                </a:solidFill>
              </a:rPr>
              <a:t>Познание</a:t>
            </a:r>
          </a:p>
        </p:txBody>
      </p:sp>
      <p:sp>
        <p:nvSpPr>
          <p:cNvPr id="8204" name="Rectangle 40"/>
          <p:cNvSpPr>
            <a:spLocks noChangeArrowheads="1"/>
          </p:cNvSpPr>
          <p:nvPr/>
        </p:nvSpPr>
        <p:spPr bwMode="auto">
          <a:xfrm>
            <a:off x="6877050" y="4508501"/>
            <a:ext cx="1943100" cy="576684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Труд</a:t>
            </a:r>
          </a:p>
        </p:txBody>
      </p:sp>
      <p:sp>
        <p:nvSpPr>
          <p:cNvPr id="8205" name="Rectangle 41"/>
          <p:cNvSpPr>
            <a:spLocks noChangeArrowheads="1"/>
          </p:cNvSpPr>
          <p:nvPr/>
        </p:nvSpPr>
        <p:spPr bwMode="auto">
          <a:xfrm>
            <a:off x="250825" y="4076700"/>
            <a:ext cx="1980803" cy="865188"/>
          </a:xfrm>
          <a:prstGeom prst="rect">
            <a:avLst/>
          </a:prstGeom>
          <a:solidFill>
            <a:srgbClr val="93E3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Художественное</a:t>
            </a:r>
          </a:p>
          <a:p>
            <a:pPr algn="ctr"/>
            <a:r>
              <a:rPr lang="ru-RU" dirty="0">
                <a:solidFill>
                  <a:schemeClr val="bg1"/>
                </a:solidFill>
              </a:rPr>
              <a:t> творчество</a:t>
            </a:r>
          </a:p>
        </p:txBody>
      </p:sp>
      <p:sp>
        <p:nvSpPr>
          <p:cNvPr id="8206" name="Rectangle 42"/>
          <p:cNvSpPr>
            <a:spLocks noChangeArrowheads="1"/>
          </p:cNvSpPr>
          <p:nvPr/>
        </p:nvSpPr>
        <p:spPr bwMode="auto">
          <a:xfrm>
            <a:off x="1259682" y="5373688"/>
            <a:ext cx="1943894" cy="719137"/>
          </a:xfrm>
          <a:prstGeom prst="rect">
            <a:avLst/>
          </a:prstGeom>
          <a:solidFill>
            <a:srgbClr val="E351C4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Музыка</a:t>
            </a:r>
          </a:p>
        </p:txBody>
      </p:sp>
      <p:sp>
        <p:nvSpPr>
          <p:cNvPr id="8207" name="Line 43"/>
          <p:cNvSpPr>
            <a:spLocks noChangeShapeType="1"/>
          </p:cNvSpPr>
          <p:nvPr/>
        </p:nvSpPr>
        <p:spPr bwMode="auto">
          <a:xfrm flipH="1" flipV="1">
            <a:off x="2339975" y="2349500"/>
            <a:ext cx="129540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08" name="Line 44"/>
          <p:cNvSpPr>
            <a:spLocks noChangeShapeType="1"/>
          </p:cNvSpPr>
          <p:nvPr/>
        </p:nvSpPr>
        <p:spPr bwMode="auto">
          <a:xfrm flipH="1" flipV="1">
            <a:off x="2339975" y="2349500"/>
            <a:ext cx="129540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09" name="Line 46"/>
          <p:cNvSpPr>
            <a:spLocks noChangeShapeType="1"/>
          </p:cNvSpPr>
          <p:nvPr/>
        </p:nvSpPr>
        <p:spPr bwMode="auto">
          <a:xfrm flipH="1" flipV="1">
            <a:off x="2339975" y="3357563"/>
            <a:ext cx="1008063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10" name="Line 47"/>
          <p:cNvSpPr>
            <a:spLocks noChangeShapeType="1"/>
          </p:cNvSpPr>
          <p:nvPr/>
        </p:nvSpPr>
        <p:spPr bwMode="auto">
          <a:xfrm flipH="1">
            <a:off x="2231628" y="4076700"/>
            <a:ext cx="129540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11" name="Line 48"/>
          <p:cNvSpPr>
            <a:spLocks noChangeShapeType="1"/>
          </p:cNvSpPr>
          <p:nvPr/>
        </p:nvSpPr>
        <p:spPr bwMode="auto">
          <a:xfrm flipH="1">
            <a:off x="2411413" y="4437063"/>
            <a:ext cx="1296987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12" name="Line 49"/>
          <p:cNvSpPr>
            <a:spLocks noChangeShapeType="1"/>
          </p:cNvSpPr>
          <p:nvPr/>
        </p:nvSpPr>
        <p:spPr bwMode="auto">
          <a:xfrm flipH="1">
            <a:off x="4356100" y="4581525"/>
            <a:ext cx="71438" cy="7191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13" name="Line 50"/>
          <p:cNvSpPr>
            <a:spLocks noChangeShapeType="1"/>
          </p:cNvSpPr>
          <p:nvPr/>
        </p:nvSpPr>
        <p:spPr bwMode="auto">
          <a:xfrm>
            <a:off x="5148263" y="4437063"/>
            <a:ext cx="1008062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14" name="Line 51"/>
          <p:cNvSpPr>
            <a:spLocks noChangeShapeType="1"/>
          </p:cNvSpPr>
          <p:nvPr/>
        </p:nvSpPr>
        <p:spPr bwMode="auto">
          <a:xfrm>
            <a:off x="5580063" y="3716338"/>
            <a:ext cx="1152525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15" name="Line 52"/>
          <p:cNvSpPr>
            <a:spLocks noChangeShapeType="1"/>
          </p:cNvSpPr>
          <p:nvPr/>
        </p:nvSpPr>
        <p:spPr bwMode="auto">
          <a:xfrm flipV="1">
            <a:off x="5435600" y="2638425"/>
            <a:ext cx="1296988" cy="574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16" name="Line 53"/>
          <p:cNvSpPr>
            <a:spLocks noChangeShapeType="1"/>
          </p:cNvSpPr>
          <p:nvPr/>
        </p:nvSpPr>
        <p:spPr bwMode="auto">
          <a:xfrm flipV="1">
            <a:off x="4500563" y="2420938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cxnSp>
        <p:nvCxnSpPr>
          <p:cNvPr id="3" name="Прямая со стрелкой 2"/>
          <p:cNvCxnSpPr/>
          <p:nvPr/>
        </p:nvCxnSpPr>
        <p:spPr>
          <a:xfrm>
            <a:off x="5291138" y="4076700"/>
            <a:ext cx="1441450" cy="72014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600" dirty="0" smtClean="0">
                <a:solidFill>
                  <a:srgbClr val="FF0000"/>
                </a:solidFill>
                <a:effectLst/>
                <a:latin typeface="Times New Roman" pitchFamily="18" charset="0"/>
              </a:rPr>
              <a:t>Интеграция образовательных областей</a:t>
            </a:r>
            <a:r>
              <a:rPr lang="ru-RU" dirty="0" smtClean="0">
                <a:solidFill>
                  <a:srgbClr val="FF0000"/>
                </a:solidFill>
                <a:effectLst/>
              </a:rPr>
              <a:t> </a:t>
            </a:r>
          </a:p>
        </p:txBody>
      </p:sp>
      <p:sp>
        <p:nvSpPr>
          <p:cNvPr id="143363" name="Rectangle 3"/>
          <p:cNvSpPr>
            <a:spLocks noGrp="1" noRot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z="1600" smtClean="0">
                <a:latin typeface="Times New Roman" pitchFamily="18" charset="0"/>
              </a:rPr>
              <a:t>      </a:t>
            </a:r>
          </a:p>
        </p:txBody>
      </p:sp>
      <p:sp>
        <p:nvSpPr>
          <p:cNvPr id="9220" name="Rectangle 6"/>
          <p:cNvSpPr>
            <a:spLocks noChangeArrowheads="1"/>
          </p:cNvSpPr>
          <p:nvPr/>
        </p:nvSpPr>
        <p:spPr bwMode="auto">
          <a:xfrm>
            <a:off x="827088" y="4581525"/>
            <a:ext cx="380365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ru-RU"/>
              <a:t> </a:t>
            </a:r>
            <a:endParaRPr lang="ru-RU">
              <a:latin typeface="Times New Roman" pitchFamily="18" charset="0"/>
            </a:endParaRPr>
          </a:p>
          <a:p>
            <a:pPr algn="ctr"/>
            <a:endParaRPr lang="ru-RU">
              <a:latin typeface="Times New Roman" pitchFamily="18" charset="0"/>
            </a:endParaRPr>
          </a:p>
          <a:p>
            <a:pPr algn="ctr"/>
            <a:endParaRPr lang="ru-RU">
              <a:latin typeface="Times New Roman" pitchFamily="18" charset="0"/>
            </a:endParaRPr>
          </a:p>
          <a:p>
            <a:pPr algn="ctr"/>
            <a:endParaRPr lang="ru-RU"/>
          </a:p>
        </p:txBody>
      </p:sp>
      <p:sp>
        <p:nvSpPr>
          <p:cNvPr id="9221" name="PubRRectCallout"/>
          <p:cNvSpPr>
            <a:spLocks noEditPoints="1" noChangeArrowheads="1"/>
          </p:cNvSpPr>
          <p:nvPr/>
        </p:nvSpPr>
        <p:spPr bwMode="auto">
          <a:xfrm>
            <a:off x="0" y="1412875"/>
            <a:ext cx="2881313" cy="2232025"/>
          </a:xfrm>
          <a:custGeom>
            <a:avLst/>
            <a:gdLst>
              <a:gd name="T0" fmla="*/ 1440656 w 21600"/>
              <a:gd name="T1" fmla="*/ 0 h 21600"/>
              <a:gd name="T2" fmla="*/ 0 w 21600"/>
              <a:gd name="T3" fmla="*/ 892603 h 21600"/>
              <a:gd name="T4" fmla="*/ 1148123 w 21600"/>
              <a:gd name="T5" fmla="*/ 2232025 h 21600"/>
              <a:gd name="T6" fmla="*/ 1440656 w 21600"/>
              <a:gd name="T7" fmla="*/ 1785310 h 21600"/>
              <a:gd name="T8" fmla="*/ 2881313 w 21600"/>
              <a:gd name="T9" fmla="*/ 892603 h 21600"/>
              <a:gd name="T10" fmla="*/ 17694720 60000 65536"/>
              <a:gd name="T11" fmla="*/ 11796480 60000 65536"/>
              <a:gd name="T12" fmla="*/ 5898240 60000 65536"/>
              <a:gd name="T13" fmla="*/ 5898240 60000 65536"/>
              <a:gd name="T14" fmla="*/ 0 60000 65536"/>
              <a:gd name="T15" fmla="*/ 145 w 21600"/>
              <a:gd name="T16" fmla="*/ 145 h 21600"/>
              <a:gd name="T17" fmla="*/ 21409 w 21600"/>
              <a:gd name="T18" fmla="*/ 17106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532" y="0"/>
                </a:moveTo>
                <a:cubicBezTo>
                  <a:pt x="238" y="0"/>
                  <a:pt x="0" y="238"/>
                  <a:pt x="0" y="532"/>
                </a:cubicBezTo>
                <a:lnTo>
                  <a:pt x="0" y="16745"/>
                </a:lnTo>
                <a:cubicBezTo>
                  <a:pt x="0" y="17039"/>
                  <a:pt x="238" y="17277"/>
                  <a:pt x="532" y="17277"/>
                </a:cubicBezTo>
                <a:lnTo>
                  <a:pt x="2623" y="17277"/>
                </a:lnTo>
                <a:lnTo>
                  <a:pt x="8607" y="21600"/>
                </a:lnTo>
                <a:lnTo>
                  <a:pt x="6515" y="17277"/>
                </a:lnTo>
                <a:lnTo>
                  <a:pt x="21016" y="17277"/>
                </a:lnTo>
                <a:cubicBezTo>
                  <a:pt x="21339" y="17277"/>
                  <a:pt x="21600" y="17039"/>
                  <a:pt x="21600" y="16745"/>
                </a:cubicBezTo>
                <a:lnTo>
                  <a:pt x="21600" y="532"/>
                </a:lnTo>
                <a:cubicBezTo>
                  <a:pt x="21600" y="238"/>
                  <a:pt x="21339" y="0"/>
                  <a:pt x="21016" y="0"/>
                </a:cubicBezTo>
                <a:lnTo>
                  <a:pt x="532" y="0"/>
                </a:lnTo>
                <a:close/>
              </a:path>
            </a:pathLst>
          </a:custGeom>
          <a:solidFill>
            <a:srgbClr val="93E3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r>
              <a:rPr lang="ru-RU" dirty="0">
                <a:latin typeface="Times New Roman" pitchFamily="18" charset="0"/>
              </a:rPr>
              <a:t>«Здоровье»</a:t>
            </a:r>
          </a:p>
          <a:p>
            <a:pPr>
              <a:buFontTx/>
              <a:buChar char="-"/>
            </a:pPr>
            <a:r>
              <a:rPr lang="ru-RU" dirty="0">
                <a:latin typeface="Times New Roman" pitchFamily="18" charset="0"/>
              </a:rPr>
              <a:t>ФК</a:t>
            </a:r>
          </a:p>
          <a:p>
            <a:pPr>
              <a:buFontTx/>
              <a:buChar char="-"/>
            </a:pPr>
            <a:r>
              <a:rPr lang="ru-RU" dirty="0">
                <a:latin typeface="Times New Roman" pitchFamily="18" charset="0"/>
              </a:rPr>
              <a:t>Познание</a:t>
            </a:r>
          </a:p>
          <a:p>
            <a:pPr>
              <a:buFontTx/>
              <a:buChar char="-"/>
            </a:pPr>
            <a:r>
              <a:rPr lang="ru-RU" dirty="0">
                <a:latin typeface="Times New Roman" pitchFamily="18" charset="0"/>
              </a:rPr>
              <a:t>Социализация</a:t>
            </a:r>
          </a:p>
          <a:p>
            <a:pPr>
              <a:buFontTx/>
              <a:buChar char="-"/>
            </a:pPr>
            <a:r>
              <a:rPr lang="ru-RU" dirty="0">
                <a:latin typeface="Times New Roman" pitchFamily="18" charset="0"/>
              </a:rPr>
              <a:t>Безопасность</a:t>
            </a:r>
          </a:p>
          <a:p>
            <a:pPr>
              <a:buFontTx/>
              <a:buChar char="-"/>
            </a:pPr>
            <a:r>
              <a:rPr lang="ru-RU" dirty="0">
                <a:latin typeface="Times New Roman" pitchFamily="18" charset="0"/>
              </a:rPr>
              <a:t>коммуникация</a:t>
            </a:r>
          </a:p>
        </p:txBody>
      </p:sp>
      <p:sp>
        <p:nvSpPr>
          <p:cNvPr id="9222" name="PubRRectCallout"/>
          <p:cNvSpPr>
            <a:spLocks noEditPoints="1" noChangeArrowheads="1"/>
          </p:cNvSpPr>
          <p:nvPr/>
        </p:nvSpPr>
        <p:spPr bwMode="auto">
          <a:xfrm>
            <a:off x="1979613" y="3500438"/>
            <a:ext cx="2159000" cy="2881312"/>
          </a:xfrm>
          <a:custGeom>
            <a:avLst/>
            <a:gdLst>
              <a:gd name="T0" fmla="*/ 1079500 w 21600"/>
              <a:gd name="T1" fmla="*/ 0 h 21600"/>
              <a:gd name="T2" fmla="*/ 0 w 21600"/>
              <a:gd name="T3" fmla="*/ 1152258 h 21600"/>
              <a:gd name="T4" fmla="*/ 860302 w 21600"/>
              <a:gd name="T5" fmla="*/ 2881312 h 21600"/>
              <a:gd name="T6" fmla="*/ 1079500 w 21600"/>
              <a:gd name="T7" fmla="*/ 2304649 h 21600"/>
              <a:gd name="T8" fmla="*/ 2159000 w 21600"/>
              <a:gd name="T9" fmla="*/ 1152258 h 21600"/>
              <a:gd name="T10" fmla="*/ 17694720 60000 65536"/>
              <a:gd name="T11" fmla="*/ 11796480 60000 65536"/>
              <a:gd name="T12" fmla="*/ 5898240 60000 65536"/>
              <a:gd name="T13" fmla="*/ 5898240 60000 65536"/>
              <a:gd name="T14" fmla="*/ 0 60000 65536"/>
              <a:gd name="T15" fmla="*/ 145 w 21600"/>
              <a:gd name="T16" fmla="*/ 145 h 21600"/>
              <a:gd name="T17" fmla="*/ 21409 w 21600"/>
              <a:gd name="T18" fmla="*/ 17106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532" y="0"/>
                </a:moveTo>
                <a:cubicBezTo>
                  <a:pt x="238" y="0"/>
                  <a:pt x="0" y="238"/>
                  <a:pt x="0" y="532"/>
                </a:cubicBezTo>
                <a:lnTo>
                  <a:pt x="0" y="16745"/>
                </a:lnTo>
                <a:cubicBezTo>
                  <a:pt x="0" y="17039"/>
                  <a:pt x="238" y="17277"/>
                  <a:pt x="532" y="17277"/>
                </a:cubicBezTo>
                <a:lnTo>
                  <a:pt x="2623" y="17277"/>
                </a:lnTo>
                <a:lnTo>
                  <a:pt x="8607" y="21600"/>
                </a:lnTo>
                <a:lnTo>
                  <a:pt x="6515" y="17277"/>
                </a:lnTo>
                <a:lnTo>
                  <a:pt x="21016" y="17277"/>
                </a:lnTo>
                <a:cubicBezTo>
                  <a:pt x="21339" y="17277"/>
                  <a:pt x="21600" y="17039"/>
                  <a:pt x="21600" y="16745"/>
                </a:cubicBezTo>
                <a:lnTo>
                  <a:pt x="21600" y="532"/>
                </a:lnTo>
                <a:cubicBezTo>
                  <a:pt x="21600" y="238"/>
                  <a:pt x="21339" y="0"/>
                  <a:pt x="21016" y="0"/>
                </a:cubicBezTo>
                <a:lnTo>
                  <a:pt x="532" y="0"/>
                </a:lnTo>
                <a:close/>
              </a:path>
            </a:pathLst>
          </a:custGeom>
          <a:solidFill>
            <a:srgbClr val="93E3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algn="ctr"/>
            <a:r>
              <a:rPr lang="ru-RU" dirty="0">
                <a:latin typeface="Times New Roman" pitchFamily="18" charset="0"/>
              </a:rPr>
              <a:t>«Познание»</a:t>
            </a:r>
          </a:p>
          <a:p>
            <a:r>
              <a:rPr lang="ru-RU" dirty="0">
                <a:latin typeface="Times New Roman" pitchFamily="18" charset="0"/>
              </a:rPr>
              <a:t>-коммуникация</a:t>
            </a:r>
          </a:p>
          <a:p>
            <a:r>
              <a:rPr lang="ru-RU" dirty="0">
                <a:latin typeface="Times New Roman" pitchFamily="18" charset="0"/>
              </a:rPr>
              <a:t>-чтение </a:t>
            </a:r>
            <a:r>
              <a:rPr lang="ru-RU" dirty="0" err="1">
                <a:latin typeface="Times New Roman" pitchFamily="18" charset="0"/>
              </a:rPr>
              <a:t>худ.лит</a:t>
            </a:r>
            <a:r>
              <a:rPr lang="ru-RU" dirty="0">
                <a:latin typeface="Times New Roman" pitchFamily="18" charset="0"/>
              </a:rPr>
              <a:t>.</a:t>
            </a:r>
          </a:p>
          <a:p>
            <a:r>
              <a:rPr lang="ru-RU" dirty="0">
                <a:latin typeface="Times New Roman" pitchFamily="18" charset="0"/>
              </a:rPr>
              <a:t>-здоровье</a:t>
            </a:r>
          </a:p>
          <a:p>
            <a:r>
              <a:rPr lang="ru-RU" dirty="0">
                <a:latin typeface="Times New Roman" pitchFamily="18" charset="0"/>
              </a:rPr>
              <a:t>-социализация</a:t>
            </a:r>
          </a:p>
          <a:p>
            <a:r>
              <a:rPr lang="ru-RU" dirty="0">
                <a:latin typeface="Times New Roman" pitchFamily="18" charset="0"/>
              </a:rPr>
              <a:t>-безопасность</a:t>
            </a:r>
          </a:p>
          <a:p>
            <a:r>
              <a:rPr lang="ru-RU" dirty="0">
                <a:latin typeface="Times New Roman" pitchFamily="18" charset="0"/>
              </a:rPr>
              <a:t>-музыка</a:t>
            </a:r>
          </a:p>
          <a:p>
            <a:r>
              <a:rPr lang="ru-RU" dirty="0">
                <a:latin typeface="Times New Roman" pitchFamily="18" charset="0"/>
              </a:rPr>
              <a:t>-</a:t>
            </a:r>
            <a:r>
              <a:rPr lang="ru-RU" dirty="0" err="1">
                <a:latin typeface="Times New Roman" pitchFamily="18" charset="0"/>
              </a:rPr>
              <a:t>худ.тв</a:t>
            </a:r>
            <a:r>
              <a:rPr lang="ru-RU" dirty="0">
                <a:latin typeface="Times New Roman" pitchFamily="18" charset="0"/>
              </a:rPr>
              <a:t>-во</a:t>
            </a:r>
          </a:p>
        </p:txBody>
      </p:sp>
      <p:sp>
        <p:nvSpPr>
          <p:cNvPr id="9223" name="PubRRectCallout"/>
          <p:cNvSpPr>
            <a:spLocks noEditPoints="1" noChangeArrowheads="1"/>
          </p:cNvSpPr>
          <p:nvPr/>
        </p:nvSpPr>
        <p:spPr bwMode="auto">
          <a:xfrm>
            <a:off x="1692275" y="1412875"/>
            <a:ext cx="3024188" cy="2232025"/>
          </a:xfrm>
          <a:custGeom>
            <a:avLst/>
            <a:gdLst>
              <a:gd name="T0" fmla="*/ 1512094 w 21600"/>
              <a:gd name="T1" fmla="*/ 0 h 21600"/>
              <a:gd name="T2" fmla="*/ 0 w 21600"/>
              <a:gd name="T3" fmla="*/ 892603 h 21600"/>
              <a:gd name="T4" fmla="*/ 1205055 w 21600"/>
              <a:gd name="T5" fmla="*/ 2232025 h 21600"/>
              <a:gd name="T6" fmla="*/ 1512094 w 21600"/>
              <a:gd name="T7" fmla="*/ 1785310 h 21600"/>
              <a:gd name="T8" fmla="*/ 3024188 w 21600"/>
              <a:gd name="T9" fmla="*/ 892603 h 21600"/>
              <a:gd name="T10" fmla="*/ 17694720 60000 65536"/>
              <a:gd name="T11" fmla="*/ 11796480 60000 65536"/>
              <a:gd name="T12" fmla="*/ 5898240 60000 65536"/>
              <a:gd name="T13" fmla="*/ 5898240 60000 65536"/>
              <a:gd name="T14" fmla="*/ 0 60000 65536"/>
              <a:gd name="T15" fmla="*/ 145 w 21600"/>
              <a:gd name="T16" fmla="*/ 145 h 21600"/>
              <a:gd name="T17" fmla="*/ 21409 w 21600"/>
              <a:gd name="T18" fmla="*/ 17106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532" y="0"/>
                </a:moveTo>
                <a:cubicBezTo>
                  <a:pt x="238" y="0"/>
                  <a:pt x="0" y="238"/>
                  <a:pt x="0" y="532"/>
                </a:cubicBezTo>
                <a:lnTo>
                  <a:pt x="0" y="16745"/>
                </a:lnTo>
                <a:cubicBezTo>
                  <a:pt x="0" y="17039"/>
                  <a:pt x="238" y="17277"/>
                  <a:pt x="532" y="17277"/>
                </a:cubicBezTo>
                <a:lnTo>
                  <a:pt x="2623" y="17277"/>
                </a:lnTo>
                <a:lnTo>
                  <a:pt x="8607" y="21600"/>
                </a:lnTo>
                <a:lnTo>
                  <a:pt x="6515" y="17277"/>
                </a:lnTo>
                <a:lnTo>
                  <a:pt x="21016" y="17277"/>
                </a:lnTo>
                <a:cubicBezTo>
                  <a:pt x="21339" y="17277"/>
                  <a:pt x="21600" y="17039"/>
                  <a:pt x="21600" y="16745"/>
                </a:cubicBezTo>
                <a:lnTo>
                  <a:pt x="21600" y="532"/>
                </a:lnTo>
                <a:cubicBezTo>
                  <a:pt x="21600" y="238"/>
                  <a:pt x="21339" y="0"/>
                  <a:pt x="21016" y="0"/>
                </a:cubicBezTo>
                <a:lnTo>
                  <a:pt x="532" y="0"/>
                </a:lnTo>
                <a:close/>
              </a:path>
            </a:pathLst>
          </a:custGeom>
          <a:solidFill>
            <a:srgbClr val="FF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r>
              <a:rPr lang="ru-RU" dirty="0">
                <a:solidFill>
                  <a:srgbClr val="002060"/>
                </a:solidFill>
                <a:latin typeface="Times New Roman" pitchFamily="18" charset="0"/>
              </a:rPr>
              <a:t>   «ФК»</a:t>
            </a:r>
          </a:p>
          <a:p>
            <a:r>
              <a:rPr lang="ru-RU" dirty="0">
                <a:solidFill>
                  <a:srgbClr val="002060"/>
                </a:solidFill>
                <a:latin typeface="Times New Roman" pitchFamily="18" charset="0"/>
              </a:rPr>
              <a:t>-здоровье</a:t>
            </a:r>
          </a:p>
          <a:p>
            <a:r>
              <a:rPr lang="ru-RU" dirty="0">
                <a:solidFill>
                  <a:srgbClr val="002060"/>
                </a:solidFill>
                <a:latin typeface="Times New Roman" pitchFamily="18" charset="0"/>
              </a:rPr>
              <a:t>-музыка</a:t>
            </a:r>
          </a:p>
          <a:p>
            <a:r>
              <a:rPr lang="ru-RU" dirty="0">
                <a:solidFill>
                  <a:srgbClr val="002060"/>
                </a:solidFill>
                <a:latin typeface="Times New Roman" pitchFamily="18" charset="0"/>
              </a:rPr>
              <a:t>-коммуникация</a:t>
            </a:r>
          </a:p>
          <a:p>
            <a:r>
              <a:rPr lang="ru-RU" dirty="0">
                <a:solidFill>
                  <a:srgbClr val="002060"/>
                </a:solidFill>
                <a:latin typeface="Times New Roman" pitchFamily="18" charset="0"/>
              </a:rPr>
              <a:t>-социализация</a:t>
            </a:r>
          </a:p>
          <a:p>
            <a:r>
              <a:rPr lang="ru-RU" dirty="0">
                <a:solidFill>
                  <a:srgbClr val="002060"/>
                </a:solidFill>
                <a:latin typeface="Times New Roman" pitchFamily="18" charset="0"/>
              </a:rPr>
              <a:t>-труд</a:t>
            </a:r>
          </a:p>
        </p:txBody>
      </p:sp>
      <p:sp>
        <p:nvSpPr>
          <p:cNvPr id="9224" name="PubRRectCallout"/>
          <p:cNvSpPr>
            <a:spLocks noEditPoints="1" noChangeArrowheads="1"/>
          </p:cNvSpPr>
          <p:nvPr/>
        </p:nvSpPr>
        <p:spPr bwMode="auto">
          <a:xfrm>
            <a:off x="3708400" y="3500438"/>
            <a:ext cx="2016125" cy="3671887"/>
          </a:xfrm>
          <a:custGeom>
            <a:avLst/>
            <a:gdLst>
              <a:gd name="T0" fmla="*/ 1008063 w 21600"/>
              <a:gd name="T1" fmla="*/ 0 h 21600"/>
              <a:gd name="T2" fmla="*/ 0 w 21600"/>
              <a:gd name="T3" fmla="*/ 1468415 h 21600"/>
              <a:gd name="T4" fmla="*/ 803370 w 21600"/>
              <a:gd name="T5" fmla="*/ 3671887 h 21600"/>
              <a:gd name="T6" fmla="*/ 1008063 w 21600"/>
              <a:gd name="T7" fmla="*/ 2937000 h 21600"/>
              <a:gd name="T8" fmla="*/ 2016125 w 21600"/>
              <a:gd name="T9" fmla="*/ 1468415 h 21600"/>
              <a:gd name="T10" fmla="*/ 17694720 60000 65536"/>
              <a:gd name="T11" fmla="*/ 11796480 60000 65536"/>
              <a:gd name="T12" fmla="*/ 5898240 60000 65536"/>
              <a:gd name="T13" fmla="*/ 5898240 60000 65536"/>
              <a:gd name="T14" fmla="*/ 0 60000 65536"/>
              <a:gd name="T15" fmla="*/ 145 w 21600"/>
              <a:gd name="T16" fmla="*/ 145 h 21600"/>
              <a:gd name="T17" fmla="*/ 21409 w 21600"/>
              <a:gd name="T18" fmla="*/ 17106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532" y="0"/>
                </a:moveTo>
                <a:cubicBezTo>
                  <a:pt x="238" y="0"/>
                  <a:pt x="0" y="238"/>
                  <a:pt x="0" y="532"/>
                </a:cubicBezTo>
                <a:lnTo>
                  <a:pt x="0" y="16745"/>
                </a:lnTo>
                <a:cubicBezTo>
                  <a:pt x="0" y="17039"/>
                  <a:pt x="238" y="17277"/>
                  <a:pt x="532" y="17277"/>
                </a:cubicBezTo>
                <a:lnTo>
                  <a:pt x="2623" y="17277"/>
                </a:lnTo>
                <a:lnTo>
                  <a:pt x="8607" y="21600"/>
                </a:lnTo>
                <a:lnTo>
                  <a:pt x="6515" y="17277"/>
                </a:lnTo>
                <a:lnTo>
                  <a:pt x="21016" y="17277"/>
                </a:lnTo>
                <a:cubicBezTo>
                  <a:pt x="21339" y="17277"/>
                  <a:pt x="21600" y="17039"/>
                  <a:pt x="21600" y="16745"/>
                </a:cubicBezTo>
                <a:lnTo>
                  <a:pt x="21600" y="532"/>
                </a:lnTo>
                <a:cubicBezTo>
                  <a:pt x="21600" y="238"/>
                  <a:pt x="21339" y="0"/>
                  <a:pt x="21016" y="0"/>
                </a:cubicBezTo>
                <a:lnTo>
                  <a:pt x="532" y="0"/>
                </a:lnTo>
                <a:close/>
              </a:path>
            </a:pathLst>
          </a:custGeom>
          <a:solidFill>
            <a:srgbClr val="FF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algn="ctr"/>
            <a:r>
              <a:rPr lang="ru-RU" dirty="0">
                <a:solidFill>
                  <a:srgbClr val="002060"/>
                </a:solidFill>
                <a:latin typeface="Times New Roman" pitchFamily="18" charset="0"/>
              </a:rPr>
              <a:t>«Коммуникация»</a:t>
            </a:r>
          </a:p>
          <a:p>
            <a:r>
              <a:rPr lang="ru-RU" dirty="0">
                <a:solidFill>
                  <a:srgbClr val="002060"/>
                </a:solidFill>
                <a:latin typeface="Times New Roman" pitchFamily="18" charset="0"/>
              </a:rPr>
              <a:t>-здоровье</a:t>
            </a:r>
          </a:p>
          <a:p>
            <a:r>
              <a:rPr lang="ru-RU" dirty="0">
                <a:solidFill>
                  <a:srgbClr val="002060"/>
                </a:solidFill>
                <a:latin typeface="Times New Roman" pitchFamily="18" charset="0"/>
              </a:rPr>
              <a:t>-ФК</a:t>
            </a:r>
          </a:p>
          <a:p>
            <a:r>
              <a:rPr lang="ru-RU" dirty="0">
                <a:solidFill>
                  <a:srgbClr val="002060"/>
                </a:solidFill>
                <a:latin typeface="Times New Roman" pitchFamily="18" charset="0"/>
              </a:rPr>
              <a:t>-безопасность</a:t>
            </a:r>
          </a:p>
          <a:p>
            <a:r>
              <a:rPr lang="ru-RU" dirty="0">
                <a:solidFill>
                  <a:srgbClr val="002060"/>
                </a:solidFill>
                <a:latin typeface="Times New Roman" pitchFamily="18" charset="0"/>
              </a:rPr>
              <a:t>-познание</a:t>
            </a:r>
          </a:p>
          <a:p>
            <a:r>
              <a:rPr lang="ru-RU" dirty="0">
                <a:solidFill>
                  <a:srgbClr val="002060"/>
                </a:solidFill>
                <a:latin typeface="Times New Roman" pitchFamily="18" charset="0"/>
              </a:rPr>
              <a:t>-социализация</a:t>
            </a:r>
          </a:p>
          <a:p>
            <a:r>
              <a:rPr lang="ru-RU" dirty="0">
                <a:solidFill>
                  <a:srgbClr val="002060"/>
                </a:solidFill>
                <a:latin typeface="Times New Roman" pitchFamily="18" charset="0"/>
              </a:rPr>
              <a:t>-труд</a:t>
            </a:r>
          </a:p>
          <a:p>
            <a:r>
              <a:rPr lang="ru-RU" dirty="0">
                <a:solidFill>
                  <a:srgbClr val="002060"/>
                </a:solidFill>
                <a:latin typeface="Times New Roman" pitchFamily="18" charset="0"/>
              </a:rPr>
              <a:t>-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</a:rPr>
              <a:t>худ.тв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</a:rPr>
              <a:t>-во</a:t>
            </a:r>
          </a:p>
          <a:p>
            <a:r>
              <a:rPr lang="ru-RU" dirty="0">
                <a:solidFill>
                  <a:srgbClr val="002060"/>
                </a:solidFill>
                <a:latin typeface="Times New Roman" pitchFamily="18" charset="0"/>
              </a:rPr>
              <a:t>-музыка</a:t>
            </a:r>
          </a:p>
          <a:p>
            <a:r>
              <a:rPr lang="ru-RU" dirty="0">
                <a:solidFill>
                  <a:srgbClr val="002060"/>
                </a:solidFill>
                <a:latin typeface="Times New Roman" pitchFamily="18" charset="0"/>
              </a:rPr>
              <a:t>-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</a:rPr>
              <a:t>чт.худ.лит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</a:rPr>
              <a:t>.</a:t>
            </a:r>
          </a:p>
        </p:txBody>
      </p:sp>
      <p:sp>
        <p:nvSpPr>
          <p:cNvPr id="9225" name="PubRRectCallout"/>
          <p:cNvSpPr>
            <a:spLocks noEditPoints="1" noChangeArrowheads="1"/>
          </p:cNvSpPr>
          <p:nvPr/>
        </p:nvSpPr>
        <p:spPr bwMode="auto">
          <a:xfrm>
            <a:off x="3708400" y="1412875"/>
            <a:ext cx="1871663" cy="2303463"/>
          </a:xfrm>
          <a:custGeom>
            <a:avLst/>
            <a:gdLst>
              <a:gd name="T0" fmla="*/ 935832 w 21600"/>
              <a:gd name="T1" fmla="*/ 0 h 21600"/>
              <a:gd name="T2" fmla="*/ 0 w 21600"/>
              <a:gd name="T3" fmla="*/ 921172 h 21600"/>
              <a:gd name="T4" fmla="*/ 745806 w 21600"/>
              <a:gd name="T5" fmla="*/ 2303463 h 21600"/>
              <a:gd name="T6" fmla="*/ 935832 w 21600"/>
              <a:gd name="T7" fmla="*/ 1842450 h 21600"/>
              <a:gd name="T8" fmla="*/ 1871663 w 21600"/>
              <a:gd name="T9" fmla="*/ 921172 h 21600"/>
              <a:gd name="T10" fmla="*/ 17694720 60000 65536"/>
              <a:gd name="T11" fmla="*/ 11796480 60000 65536"/>
              <a:gd name="T12" fmla="*/ 5898240 60000 65536"/>
              <a:gd name="T13" fmla="*/ 5898240 60000 65536"/>
              <a:gd name="T14" fmla="*/ 0 60000 65536"/>
              <a:gd name="T15" fmla="*/ 145 w 21600"/>
              <a:gd name="T16" fmla="*/ 145 h 21600"/>
              <a:gd name="T17" fmla="*/ 21409 w 21600"/>
              <a:gd name="T18" fmla="*/ 17106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532" y="0"/>
                </a:moveTo>
                <a:cubicBezTo>
                  <a:pt x="238" y="0"/>
                  <a:pt x="0" y="238"/>
                  <a:pt x="0" y="532"/>
                </a:cubicBezTo>
                <a:lnTo>
                  <a:pt x="0" y="16745"/>
                </a:lnTo>
                <a:cubicBezTo>
                  <a:pt x="0" y="17039"/>
                  <a:pt x="238" y="17277"/>
                  <a:pt x="532" y="17277"/>
                </a:cubicBezTo>
                <a:lnTo>
                  <a:pt x="2623" y="17277"/>
                </a:lnTo>
                <a:lnTo>
                  <a:pt x="8607" y="21600"/>
                </a:lnTo>
                <a:lnTo>
                  <a:pt x="6515" y="17277"/>
                </a:lnTo>
                <a:lnTo>
                  <a:pt x="21016" y="17277"/>
                </a:lnTo>
                <a:cubicBezTo>
                  <a:pt x="21339" y="17277"/>
                  <a:pt x="21600" y="17039"/>
                  <a:pt x="21600" y="16745"/>
                </a:cubicBezTo>
                <a:lnTo>
                  <a:pt x="21600" y="532"/>
                </a:lnTo>
                <a:cubicBezTo>
                  <a:pt x="21600" y="238"/>
                  <a:pt x="21339" y="0"/>
                  <a:pt x="21016" y="0"/>
                </a:cubicBezTo>
                <a:lnTo>
                  <a:pt x="532" y="0"/>
                </a:lnTo>
                <a:close/>
              </a:path>
            </a:pathLst>
          </a:custGeom>
          <a:solidFill>
            <a:srgbClr val="93E3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algn="ctr"/>
            <a:r>
              <a:rPr lang="ru-RU" dirty="0">
                <a:latin typeface="Times New Roman" pitchFamily="18" charset="0"/>
              </a:rPr>
              <a:t>«Социализация»</a:t>
            </a:r>
          </a:p>
          <a:p>
            <a:r>
              <a:rPr lang="ru-RU" dirty="0">
                <a:latin typeface="Times New Roman" pitchFamily="18" charset="0"/>
              </a:rPr>
              <a:t>-коммуникация</a:t>
            </a:r>
          </a:p>
          <a:p>
            <a:r>
              <a:rPr lang="ru-RU" dirty="0">
                <a:latin typeface="Times New Roman" pitchFamily="18" charset="0"/>
              </a:rPr>
              <a:t>-познание</a:t>
            </a:r>
          </a:p>
          <a:p>
            <a:r>
              <a:rPr lang="ru-RU" dirty="0">
                <a:latin typeface="Times New Roman" pitchFamily="18" charset="0"/>
              </a:rPr>
              <a:t>-труд</a:t>
            </a:r>
          </a:p>
          <a:p>
            <a:r>
              <a:rPr lang="ru-RU" dirty="0">
                <a:latin typeface="Times New Roman" pitchFamily="18" charset="0"/>
              </a:rPr>
              <a:t>-безопасность</a:t>
            </a:r>
          </a:p>
          <a:p>
            <a:r>
              <a:rPr lang="ru-RU" dirty="0">
                <a:latin typeface="Times New Roman" pitchFamily="18" charset="0"/>
              </a:rPr>
              <a:t>-ФК</a:t>
            </a:r>
          </a:p>
        </p:txBody>
      </p:sp>
      <p:sp>
        <p:nvSpPr>
          <p:cNvPr id="9226" name="PubRRectCallout"/>
          <p:cNvSpPr>
            <a:spLocks noEditPoints="1" noChangeArrowheads="1"/>
          </p:cNvSpPr>
          <p:nvPr/>
        </p:nvSpPr>
        <p:spPr bwMode="auto">
          <a:xfrm>
            <a:off x="5508625" y="1412875"/>
            <a:ext cx="1871663" cy="2303463"/>
          </a:xfrm>
          <a:custGeom>
            <a:avLst/>
            <a:gdLst>
              <a:gd name="T0" fmla="*/ 935832 w 21600"/>
              <a:gd name="T1" fmla="*/ 0 h 21600"/>
              <a:gd name="T2" fmla="*/ 0 w 21600"/>
              <a:gd name="T3" fmla="*/ 921172 h 21600"/>
              <a:gd name="T4" fmla="*/ 745806 w 21600"/>
              <a:gd name="T5" fmla="*/ 2303463 h 21600"/>
              <a:gd name="T6" fmla="*/ 935832 w 21600"/>
              <a:gd name="T7" fmla="*/ 1842450 h 21600"/>
              <a:gd name="T8" fmla="*/ 1871663 w 21600"/>
              <a:gd name="T9" fmla="*/ 921172 h 21600"/>
              <a:gd name="T10" fmla="*/ 17694720 60000 65536"/>
              <a:gd name="T11" fmla="*/ 11796480 60000 65536"/>
              <a:gd name="T12" fmla="*/ 5898240 60000 65536"/>
              <a:gd name="T13" fmla="*/ 5898240 60000 65536"/>
              <a:gd name="T14" fmla="*/ 0 60000 65536"/>
              <a:gd name="T15" fmla="*/ 145 w 21600"/>
              <a:gd name="T16" fmla="*/ 145 h 21600"/>
              <a:gd name="T17" fmla="*/ 21409 w 21600"/>
              <a:gd name="T18" fmla="*/ 17106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532" y="0"/>
                </a:moveTo>
                <a:cubicBezTo>
                  <a:pt x="238" y="0"/>
                  <a:pt x="0" y="238"/>
                  <a:pt x="0" y="532"/>
                </a:cubicBezTo>
                <a:lnTo>
                  <a:pt x="0" y="16745"/>
                </a:lnTo>
                <a:cubicBezTo>
                  <a:pt x="0" y="17039"/>
                  <a:pt x="238" y="17277"/>
                  <a:pt x="532" y="17277"/>
                </a:cubicBezTo>
                <a:lnTo>
                  <a:pt x="2623" y="17277"/>
                </a:lnTo>
                <a:lnTo>
                  <a:pt x="8607" y="21600"/>
                </a:lnTo>
                <a:lnTo>
                  <a:pt x="6515" y="17277"/>
                </a:lnTo>
                <a:lnTo>
                  <a:pt x="21016" y="17277"/>
                </a:lnTo>
                <a:cubicBezTo>
                  <a:pt x="21339" y="17277"/>
                  <a:pt x="21600" y="17039"/>
                  <a:pt x="21600" y="16745"/>
                </a:cubicBezTo>
                <a:lnTo>
                  <a:pt x="21600" y="532"/>
                </a:lnTo>
                <a:cubicBezTo>
                  <a:pt x="21600" y="238"/>
                  <a:pt x="21339" y="0"/>
                  <a:pt x="21016" y="0"/>
                </a:cubicBezTo>
                <a:lnTo>
                  <a:pt x="532" y="0"/>
                </a:lnTo>
                <a:close/>
              </a:path>
            </a:pathLst>
          </a:custGeom>
          <a:solidFill>
            <a:srgbClr val="FF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algn="ctr"/>
            <a:r>
              <a:rPr lang="ru-RU" dirty="0">
                <a:latin typeface="Times New Roman" pitchFamily="18" charset="0"/>
              </a:rPr>
              <a:t>«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</a:rPr>
              <a:t>Безопасность»</a:t>
            </a:r>
          </a:p>
          <a:p>
            <a:r>
              <a:rPr lang="ru-RU" dirty="0">
                <a:solidFill>
                  <a:srgbClr val="002060"/>
                </a:solidFill>
                <a:latin typeface="Times New Roman" pitchFamily="18" charset="0"/>
              </a:rPr>
              <a:t>-коммуникация</a:t>
            </a:r>
          </a:p>
          <a:p>
            <a:r>
              <a:rPr lang="ru-RU" dirty="0">
                <a:solidFill>
                  <a:srgbClr val="002060"/>
                </a:solidFill>
                <a:latin typeface="Times New Roman" pitchFamily="18" charset="0"/>
              </a:rPr>
              <a:t>-труд</a:t>
            </a:r>
          </a:p>
          <a:p>
            <a:r>
              <a:rPr lang="ru-RU" dirty="0">
                <a:solidFill>
                  <a:srgbClr val="002060"/>
                </a:solidFill>
                <a:latin typeface="Times New Roman" pitchFamily="18" charset="0"/>
              </a:rPr>
              <a:t>-познание</a:t>
            </a:r>
          </a:p>
          <a:p>
            <a:r>
              <a:rPr lang="ru-RU" dirty="0">
                <a:solidFill>
                  <a:srgbClr val="002060"/>
                </a:solidFill>
                <a:latin typeface="Times New Roman" pitchFamily="18" charset="0"/>
              </a:rPr>
              <a:t>-социализация</a:t>
            </a:r>
          </a:p>
          <a:p>
            <a:r>
              <a:rPr lang="ru-RU" dirty="0">
                <a:solidFill>
                  <a:srgbClr val="002060"/>
                </a:solidFill>
                <a:latin typeface="Times New Roman" pitchFamily="18" charset="0"/>
              </a:rPr>
              <a:t>-здоровье</a:t>
            </a:r>
          </a:p>
          <a:p>
            <a:endParaRPr lang="ru-RU" dirty="0">
              <a:latin typeface="Times New Roman" pitchFamily="18" charset="0"/>
            </a:endParaRPr>
          </a:p>
        </p:txBody>
      </p:sp>
      <p:sp>
        <p:nvSpPr>
          <p:cNvPr id="9227" name="PubRRectCallout"/>
          <p:cNvSpPr>
            <a:spLocks noEditPoints="1" noChangeArrowheads="1"/>
          </p:cNvSpPr>
          <p:nvPr/>
        </p:nvSpPr>
        <p:spPr bwMode="auto">
          <a:xfrm>
            <a:off x="7272338" y="1412875"/>
            <a:ext cx="1871662" cy="2303463"/>
          </a:xfrm>
          <a:custGeom>
            <a:avLst/>
            <a:gdLst>
              <a:gd name="T0" fmla="*/ 935831 w 21600"/>
              <a:gd name="T1" fmla="*/ 0 h 21600"/>
              <a:gd name="T2" fmla="*/ 0 w 21600"/>
              <a:gd name="T3" fmla="*/ 921172 h 21600"/>
              <a:gd name="T4" fmla="*/ 745805 w 21600"/>
              <a:gd name="T5" fmla="*/ 2303463 h 21600"/>
              <a:gd name="T6" fmla="*/ 935831 w 21600"/>
              <a:gd name="T7" fmla="*/ 1842450 h 21600"/>
              <a:gd name="T8" fmla="*/ 1871662 w 21600"/>
              <a:gd name="T9" fmla="*/ 921172 h 21600"/>
              <a:gd name="T10" fmla="*/ 17694720 60000 65536"/>
              <a:gd name="T11" fmla="*/ 11796480 60000 65536"/>
              <a:gd name="T12" fmla="*/ 5898240 60000 65536"/>
              <a:gd name="T13" fmla="*/ 5898240 60000 65536"/>
              <a:gd name="T14" fmla="*/ 0 60000 65536"/>
              <a:gd name="T15" fmla="*/ 145 w 21600"/>
              <a:gd name="T16" fmla="*/ 145 h 21600"/>
              <a:gd name="T17" fmla="*/ 21409 w 21600"/>
              <a:gd name="T18" fmla="*/ 17106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532" y="0"/>
                </a:moveTo>
                <a:cubicBezTo>
                  <a:pt x="238" y="0"/>
                  <a:pt x="0" y="238"/>
                  <a:pt x="0" y="532"/>
                </a:cubicBezTo>
                <a:lnTo>
                  <a:pt x="0" y="16745"/>
                </a:lnTo>
                <a:cubicBezTo>
                  <a:pt x="0" y="17039"/>
                  <a:pt x="238" y="17277"/>
                  <a:pt x="532" y="17277"/>
                </a:cubicBezTo>
                <a:lnTo>
                  <a:pt x="2623" y="17277"/>
                </a:lnTo>
                <a:lnTo>
                  <a:pt x="8607" y="21600"/>
                </a:lnTo>
                <a:lnTo>
                  <a:pt x="6515" y="17277"/>
                </a:lnTo>
                <a:lnTo>
                  <a:pt x="21016" y="17277"/>
                </a:lnTo>
                <a:cubicBezTo>
                  <a:pt x="21339" y="17277"/>
                  <a:pt x="21600" y="17039"/>
                  <a:pt x="21600" y="16745"/>
                </a:cubicBezTo>
                <a:lnTo>
                  <a:pt x="21600" y="532"/>
                </a:lnTo>
                <a:cubicBezTo>
                  <a:pt x="21600" y="238"/>
                  <a:pt x="21339" y="0"/>
                  <a:pt x="21016" y="0"/>
                </a:cubicBezTo>
                <a:lnTo>
                  <a:pt x="532" y="0"/>
                </a:lnTo>
                <a:close/>
              </a:path>
            </a:pathLst>
          </a:custGeom>
          <a:solidFill>
            <a:srgbClr val="93E3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algn="ctr"/>
            <a:r>
              <a:rPr lang="ru-RU" dirty="0">
                <a:latin typeface="Times New Roman" pitchFamily="18" charset="0"/>
              </a:rPr>
              <a:t>«Труд»</a:t>
            </a:r>
          </a:p>
          <a:p>
            <a:r>
              <a:rPr lang="ru-RU" dirty="0">
                <a:latin typeface="Times New Roman" pitchFamily="18" charset="0"/>
              </a:rPr>
              <a:t>-коммуникация</a:t>
            </a:r>
          </a:p>
          <a:p>
            <a:r>
              <a:rPr lang="ru-RU" dirty="0">
                <a:latin typeface="Times New Roman" pitchFamily="18" charset="0"/>
              </a:rPr>
              <a:t>-познание</a:t>
            </a:r>
          </a:p>
          <a:p>
            <a:r>
              <a:rPr lang="ru-RU" dirty="0">
                <a:latin typeface="Times New Roman" pitchFamily="18" charset="0"/>
              </a:rPr>
              <a:t>-безопасность</a:t>
            </a:r>
          </a:p>
          <a:p>
            <a:r>
              <a:rPr lang="ru-RU" dirty="0">
                <a:latin typeface="Times New Roman" pitchFamily="18" charset="0"/>
              </a:rPr>
              <a:t>-социализация</a:t>
            </a:r>
          </a:p>
          <a:p>
            <a:r>
              <a:rPr lang="ru-RU" dirty="0">
                <a:latin typeface="Times New Roman" pitchFamily="18" charset="0"/>
              </a:rPr>
              <a:t>-ФК</a:t>
            </a:r>
          </a:p>
        </p:txBody>
      </p:sp>
      <p:sp>
        <p:nvSpPr>
          <p:cNvPr id="9228" name="PubRRectCallout"/>
          <p:cNvSpPr>
            <a:spLocks noEditPoints="1" noChangeArrowheads="1"/>
          </p:cNvSpPr>
          <p:nvPr/>
        </p:nvSpPr>
        <p:spPr bwMode="auto">
          <a:xfrm>
            <a:off x="0" y="3500438"/>
            <a:ext cx="1979613" cy="2303462"/>
          </a:xfrm>
          <a:custGeom>
            <a:avLst/>
            <a:gdLst>
              <a:gd name="T0" fmla="*/ 989807 w 21600"/>
              <a:gd name="T1" fmla="*/ 0 h 21600"/>
              <a:gd name="T2" fmla="*/ 0 w 21600"/>
              <a:gd name="T3" fmla="*/ 921172 h 21600"/>
              <a:gd name="T4" fmla="*/ 788821 w 21600"/>
              <a:gd name="T5" fmla="*/ 2303462 h 21600"/>
              <a:gd name="T6" fmla="*/ 989807 w 21600"/>
              <a:gd name="T7" fmla="*/ 1842450 h 21600"/>
              <a:gd name="T8" fmla="*/ 1979613 w 21600"/>
              <a:gd name="T9" fmla="*/ 921172 h 21600"/>
              <a:gd name="T10" fmla="*/ 17694720 60000 65536"/>
              <a:gd name="T11" fmla="*/ 11796480 60000 65536"/>
              <a:gd name="T12" fmla="*/ 5898240 60000 65536"/>
              <a:gd name="T13" fmla="*/ 5898240 60000 65536"/>
              <a:gd name="T14" fmla="*/ 0 60000 65536"/>
              <a:gd name="T15" fmla="*/ 145 w 21600"/>
              <a:gd name="T16" fmla="*/ 145 h 21600"/>
              <a:gd name="T17" fmla="*/ 21409 w 21600"/>
              <a:gd name="T18" fmla="*/ 17106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532" y="0"/>
                </a:moveTo>
                <a:cubicBezTo>
                  <a:pt x="238" y="0"/>
                  <a:pt x="0" y="238"/>
                  <a:pt x="0" y="532"/>
                </a:cubicBezTo>
                <a:lnTo>
                  <a:pt x="0" y="16745"/>
                </a:lnTo>
                <a:cubicBezTo>
                  <a:pt x="0" y="17039"/>
                  <a:pt x="238" y="17277"/>
                  <a:pt x="532" y="17277"/>
                </a:cubicBezTo>
                <a:lnTo>
                  <a:pt x="2623" y="17277"/>
                </a:lnTo>
                <a:lnTo>
                  <a:pt x="8607" y="21600"/>
                </a:lnTo>
                <a:lnTo>
                  <a:pt x="6515" y="17277"/>
                </a:lnTo>
                <a:lnTo>
                  <a:pt x="21016" y="17277"/>
                </a:lnTo>
                <a:cubicBezTo>
                  <a:pt x="21339" y="17277"/>
                  <a:pt x="21600" y="17039"/>
                  <a:pt x="21600" y="16745"/>
                </a:cubicBezTo>
                <a:lnTo>
                  <a:pt x="21600" y="532"/>
                </a:lnTo>
                <a:cubicBezTo>
                  <a:pt x="21600" y="238"/>
                  <a:pt x="21339" y="0"/>
                  <a:pt x="21016" y="0"/>
                </a:cubicBezTo>
                <a:lnTo>
                  <a:pt x="532" y="0"/>
                </a:lnTo>
                <a:close/>
              </a:path>
            </a:pathLst>
          </a:custGeom>
          <a:solidFill>
            <a:srgbClr val="FF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algn="ctr"/>
            <a:r>
              <a:rPr lang="ru-RU" dirty="0">
                <a:solidFill>
                  <a:srgbClr val="002060"/>
                </a:solidFill>
                <a:latin typeface="Times New Roman" pitchFamily="18" charset="0"/>
              </a:rPr>
              <a:t>«Чтение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</a:rPr>
              <a:t>худ.лит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</a:rPr>
              <a:t>»</a:t>
            </a:r>
          </a:p>
          <a:p>
            <a:r>
              <a:rPr lang="ru-RU" dirty="0">
                <a:solidFill>
                  <a:srgbClr val="002060"/>
                </a:solidFill>
                <a:latin typeface="Times New Roman" pitchFamily="18" charset="0"/>
              </a:rPr>
              <a:t>-коммуникация</a:t>
            </a:r>
          </a:p>
          <a:p>
            <a:r>
              <a:rPr lang="ru-RU" dirty="0">
                <a:solidFill>
                  <a:srgbClr val="002060"/>
                </a:solidFill>
                <a:latin typeface="Times New Roman" pitchFamily="18" charset="0"/>
              </a:rPr>
              <a:t>-познание</a:t>
            </a:r>
          </a:p>
          <a:p>
            <a:r>
              <a:rPr lang="ru-RU" dirty="0">
                <a:solidFill>
                  <a:srgbClr val="002060"/>
                </a:solidFill>
                <a:latin typeface="Times New Roman" pitchFamily="18" charset="0"/>
              </a:rPr>
              <a:t>-социализация</a:t>
            </a:r>
          </a:p>
          <a:p>
            <a:r>
              <a:rPr lang="ru-RU" dirty="0">
                <a:solidFill>
                  <a:srgbClr val="002060"/>
                </a:solidFill>
                <a:latin typeface="Times New Roman" pitchFamily="18" charset="0"/>
              </a:rPr>
              <a:t>-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</a:rPr>
              <a:t>худ.тв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</a:rPr>
              <a:t>-во</a:t>
            </a:r>
          </a:p>
          <a:p>
            <a:endParaRPr lang="ru-RU" dirty="0">
              <a:latin typeface="Times New Roman" pitchFamily="18" charset="0"/>
            </a:endParaRPr>
          </a:p>
        </p:txBody>
      </p:sp>
      <p:sp>
        <p:nvSpPr>
          <p:cNvPr id="9229" name="PubRRectCallout"/>
          <p:cNvSpPr>
            <a:spLocks noEditPoints="1" noChangeArrowheads="1"/>
          </p:cNvSpPr>
          <p:nvPr/>
        </p:nvSpPr>
        <p:spPr bwMode="auto">
          <a:xfrm>
            <a:off x="7272338" y="3500438"/>
            <a:ext cx="1871662" cy="2303462"/>
          </a:xfrm>
          <a:custGeom>
            <a:avLst/>
            <a:gdLst>
              <a:gd name="T0" fmla="*/ 935831 w 21600"/>
              <a:gd name="T1" fmla="*/ 0 h 21600"/>
              <a:gd name="T2" fmla="*/ 0 w 21600"/>
              <a:gd name="T3" fmla="*/ 921172 h 21600"/>
              <a:gd name="T4" fmla="*/ 745805 w 21600"/>
              <a:gd name="T5" fmla="*/ 2303462 h 21600"/>
              <a:gd name="T6" fmla="*/ 935831 w 21600"/>
              <a:gd name="T7" fmla="*/ 1842450 h 21600"/>
              <a:gd name="T8" fmla="*/ 1871662 w 21600"/>
              <a:gd name="T9" fmla="*/ 921172 h 21600"/>
              <a:gd name="T10" fmla="*/ 17694720 60000 65536"/>
              <a:gd name="T11" fmla="*/ 11796480 60000 65536"/>
              <a:gd name="T12" fmla="*/ 5898240 60000 65536"/>
              <a:gd name="T13" fmla="*/ 5898240 60000 65536"/>
              <a:gd name="T14" fmla="*/ 0 60000 65536"/>
              <a:gd name="T15" fmla="*/ 145 w 21600"/>
              <a:gd name="T16" fmla="*/ 145 h 21600"/>
              <a:gd name="T17" fmla="*/ 21409 w 21600"/>
              <a:gd name="T18" fmla="*/ 17106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532" y="0"/>
                </a:moveTo>
                <a:cubicBezTo>
                  <a:pt x="238" y="0"/>
                  <a:pt x="0" y="238"/>
                  <a:pt x="0" y="532"/>
                </a:cubicBezTo>
                <a:lnTo>
                  <a:pt x="0" y="16745"/>
                </a:lnTo>
                <a:cubicBezTo>
                  <a:pt x="0" y="17039"/>
                  <a:pt x="238" y="17277"/>
                  <a:pt x="532" y="17277"/>
                </a:cubicBezTo>
                <a:lnTo>
                  <a:pt x="2623" y="17277"/>
                </a:lnTo>
                <a:lnTo>
                  <a:pt x="8607" y="21600"/>
                </a:lnTo>
                <a:lnTo>
                  <a:pt x="6515" y="17277"/>
                </a:lnTo>
                <a:lnTo>
                  <a:pt x="21016" y="17277"/>
                </a:lnTo>
                <a:cubicBezTo>
                  <a:pt x="21339" y="17277"/>
                  <a:pt x="21600" y="17039"/>
                  <a:pt x="21600" y="16745"/>
                </a:cubicBezTo>
                <a:lnTo>
                  <a:pt x="21600" y="532"/>
                </a:lnTo>
                <a:cubicBezTo>
                  <a:pt x="21600" y="238"/>
                  <a:pt x="21339" y="0"/>
                  <a:pt x="21016" y="0"/>
                </a:cubicBezTo>
                <a:lnTo>
                  <a:pt x="532" y="0"/>
                </a:lnTo>
                <a:close/>
              </a:path>
            </a:pathLst>
          </a:custGeom>
          <a:solidFill>
            <a:srgbClr val="FF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algn="ctr"/>
            <a:r>
              <a:rPr lang="ru-RU" dirty="0">
                <a:solidFill>
                  <a:srgbClr val="002060"/>
                </a:solidFill>
                <a:latin typeface="Times New Roman" pitchFamily="18" charset="0"/>
              </a:rPr>
              <a:t>«Музыка»</a:t>
            </a:r>
          </a:p>
          <a:p>
            <a:r>
              <a:rPr lang="ru-RU" dirty="0">
                <a:solidFill>
                  <a:srgbClr val="002060"/>
                </a:solidFill>
                <a:latin typeface="Times New Roman" pitchFamily="18" charset="0"/>
              </a:rPr>
              <a:t>-ФК</a:t>
            </a:r>
          </a:p>
          <a:p>
            <a:r>
              <a:rPr lang="ru-RU" dirty="0">
                <a:solidFill>
                  <a:srgbClr val="002060"/>
                </a:solidFill>
                <a:latin typeface="Times New Roman" pitchFamily="18" charset="0"/>
              </a:rPr>
              <a:t>-коммуникация</a:t>
            </a:r>
          </a:p>
          <a:p>
            <a:r>
              <a:rPr lang="ru-RU" dirty="0">
                <a:solidFill>
                  <a:srgbClr val="002060"/>
                </a:solidFill>
                <a:latin typeface="Times New Roman" pitchFamily="18" charset="0"/>
              </a:rPr>
              <a:t>-познание</a:t>
            </a:r>
          </a:p>
          <a:p>
            <a:r>
              <a:rPr lang="ru-RU" dirty="0">
                <a:solidFill>
                  <a:srgbClr val="002060"/>
                </a:solidFill>
                <a:latin typeface="Times New Roman" pitchFamily="18" charset="0"/>
              </a:rPr>
              <a:t>-социализация</a:t>
            </a:r>
          </a:p>
          <a:p>
            <a:endParaRPr lang="ru-RU" dirty="0">
              <a:latin typeface="Times New Roman" pitchFamily="18" charset="0"/>
            </a:endParaRPr>
          </a:p>
        </p:txBody>
      </p:sp>
      <p:sp>
        <p:nvSpPr>
          <p:cNvPr id="9230" name="PubRRectCallout"/>
          <p:cNvSpPr>
            <a:spLocks noEditPoints="1" noChangeArrowheads="1"/>
          </p:cNvSpPr>
          <p:nvPr/>
        </p:nvSpPr>
        <p:spPr bwMode="auto">
          <a:xfrm>
            <a:off x="5580063" y="3500438"/>
            <a:ext cx="1655762" cy="2808287"/>
          </a:xfrm>
          <a:custGeom>
            <a:avLst/>
            <a:gdLst>
              <a:gd name="T0" fmla="*/ 827881 w 21600"/>
              <a:gd name="T1" fmla="*/ 0 h 21600"/>
              <a:gd name="T2" fmla="*/ 0 w 21600"/>
              <a:gd name="T3" fmla="*/ 1123055 h 21600"/>
              <a:gd name="T4" fmla="*/ 659775 w 21600"/>
              <a:gd name="T5" fmla="*/ 2808287 h 21600"/>
              <a:gd name="T6" fmla="*/ 827881 w 21600"/>
              <a:gd name="T7" fmla="*/ 2246240 h 21600"/>
              <a:gd name="T8" fmla="*/ 1655762 w 21600"/>
              <a:gd name="T9" fmla="*/ 1123055 h 21600"/>
              <a:gd name="T10" fmla="*/ 17694720 60000 65536"/>
              <a:gd name="T11" fmla="*/ 11796480 60000 65536"/>
              <a:gd name="T12" fmla="*/ 5898240 60000 65536"/>
              <a:gd name="T13" fmla="*/ 5898240 60000 65536"/>
              <a:gd name="T14" fmla="*/ 0 60000 65536"/>
              <a:gd name="T15" fmla="*/ 145 w 21600"/>
              <a:gd name="T16" fmla="*/ 145 h 21600"/>
              <a:gd name="T17" fmla="*/ 21409 w 21600"/>
              <a:gd name="T18" fmla="*/ 17106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532" y="0"/>
                </a:moveTo>
                <a:cubicBezTo>
                  <a:pt x="238" y="0"/>
                  <a:pt x="0" y="238"/>
                  <a:pt x="0" y="532"/>
                </a:cubicBezTo>
                <a:lnTo>
                  <a:pt x="0" y="16745"/>
                </a:lnTo>
                <a:cubicBezTo>
                  <a:pt x="0" y="17039"/>
                  <a:pt x="238" y="17277"/>
                  <a:pt x="532" y="17277"/>
                </a:cubicBezTo>
                <a:lnTo>
                  <a:pt x="2623" y="17277"/>
                </a:lnTo>
                <a:lnTo>
                  <a:pt x="8607" y="21600"/>
                </a:lnTo>
                <a:lnTo>
                  <a:pt x="6515" y="17277"/>
                </a:lnTo>
                <a:lnTo>
                  <a:pt x="21016" y="17277"/>
                </a:lnTo>
                <a:cubicBezTo>
                  <a:pt x="21339" y="17277"/>
                  <a:pt x="21600" y="17039"/>
                  <a:pt x="21600" y="16745"/>
                </a:cubicBezTo>
                <a:lnTo>
                  <a:pt x="21600" y="532"/>
                </a:lnTo>
                <a:cubicBezTo>
                  <a:pt x="21600" y="238"/>
                  <a:pt x="21339" y="0"/>
                  <a:pt x="21016" y="0"/>
                </a:cubicBezTo>
                <a:lnTo>
                  <a:pt x="532" y="0"/>
                </a:lnTo>
                <a:close/>
              </a:path>
            </a:pathLst>
          </a:custGeom>
          <a:solidFill>
            <a:srgbClr val="93E3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algn="ctr"/>
            <a:r>
              <a:rPr lang="ru-RU" dirty="0">
                <a:latin typeface="Times New Roman" pitchFamily="18" charset="0"/>
              </a:rPr>
              <a:t>«</a:t>
            </a:r>
            <a:r>
              <a:rPr lang="ru-RU" dirty="0" err="1">
                <a:latin typeface="Times New Roman" pitchFamily="18" charset="0"/>
              </a:rPr>
              <a:t>Худ.тв</a:t>
            </a:r>
            <a:r>
              <a:rPr lang="ru-RU" dirty="0">
                <a:latin typeface="Times New Roman" pitchFamily="18" charset="0"/>
              </a:rPr>
              <a:t>-во»</a:t>
            </a:r>
          </a:p>
          <a:p>
            <a:r>
              <a:rPr lang="ru-RU" dirty="0">
                <a:latin typeface="Times New Roman" pitchFamily="18" charset="0"/>
              </a:rPr>
              <a:t>-</a:t>
            </a:r>
            <a:r>
              <a:rPr lang="ru-RU" dirty="0" err="1">
                <a:latin typeface="Times New Roman" pitchFamily="18" charset="0"/>
              </a:rPr>
              <a:t>коммуникая</a:t>
            </a:r>
            <a:endParaRPr lang="ru-RU" dirty="0">
              <a:latin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</a:rPr>
              <a:t>-познание</a:t>
            </a:r>
          </a:p>
          <a:p>
            <a:r>
              <a:rPr lang="ru-RU" dirty="0">
                <a:latin typeface="Times New Roman" pitchFamily="18" charset="0"/>
              </a:rPr>
              <a:t>-безопасность</a:t>
            </a:r>
          </a:p>
          <a:p>
            <a:r>
              <a:rPr lang="ru-RU" dirty="0">
                <a:latin typeface="Times New Roman" pitchFamily="18" charset="0"/>
              </a:rPr>
              <a:t>-труд</a:t>
            </a:r>
          </a:p>
          <a:p>
            <a:r>
              <a:rPr lang="ru-RU" dirty="0">
                <a:latin typeface="Times New Roman" pitchFamily="18" charset="0"/>
              </a:rPr>
              <a:t>-музыка</a:t>
            </a:r>
          </a:p>
          <a:p>
            <a:r>
              <a:rPr lang="ru-RU" dirty="0">
                <a:latin typeface="Times New Roman" pitchFamily="18" charset="0"/>
              </a:rPr>
              <a:t>-</a:t>
            </a:r>
            <a:r>
              <a:rPr lang="ru-RU" dirty="0" err="1">
                <a:latin typeface="Times New Roman" pitchFamily="18" charset="0"/>
              </a:rPr>
              <a:t>чт.худ.лит</a:t>
            </a:r>
            <a:r>
              <a:rPr lang="ru-RU" dirty="0">
                <a:latin typeface="Times New Roman" pitchFamily="18" charset="0"/>
              </a:rPr>
              <a:t>.</a:t>
            </a:r>
          </a:p>
          <a:p>
            <a:r>
              <a:rPr lang="ru-RU" dirty="0">
                <a:latin typeface="Times New Roman" pitchFamily="18" charset="0"/>
              </a:rPr>
              <a:t>-ФК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64" name="Form"/>
          <p:cNvSpPr>
            <a:spLocks noGrp="1" noEditPoints="1" noChangeArrowheads="1"/>
          </p:cNvSpPr>
          <p:nvPr>
            <p:ph idx="1"/>
          </p:nvPr>
        </p:nvSpPr>
        <p:spPr>
          <a:xfrm>
            <a:off x="6961187" y="908050"/>
            <a:ext cx="2182813" cy="2881313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10800 h 21600"/>
              <a:gd name="T14" fmla="*/ 4740 w 21600"/>
              <a:gd name="T15" fmla="*/ 1309 h 21600"/>
              <a:gd name="T16" fmla="*/ 19410 w 21600"/>
              <a:gd name="T17" fmla="*/ 16331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T14" t="T15" r="T16" b="T17"/>
            <a:pathLst>
              <a:path w="21600" h="21600" extrusionOk="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 extrusionOk="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  <a:path w="21600" h="21600" extrusionOk="0">
                <a:moveTo>
                  <a:pt x="12840" y="18507"/>
                </a:moveTo>
                <a:lnTo>
                  <a:pt x="16051" y="18507"/>
                </a:lnTo>
                <a:lnTo>
                  <a:pt x="16051" y="19260"/>
                </a:lnTo>
                <a:lnTo>
                  <a:pt x="12840" y="19260"/>
                </a:lnTo>
                <a:lnTo>
                  <a:pt x="12840" y="18507"/>
                </a:lnTo>
                <a:close/>
              </a:path>
              <a:path w="21600" h="21600" extrusionOk="0">
                <a:moveTo>
                  <a:pt x="16731" y="18507"/>
                </a:moveTo>
                <a:lnTo>
                  <a:pt x="19941" y="18507"/>
                </a:lnTo>
                <a:lnTo>
                  <a:pt x="19941" y="19260"/>
                </a:lnTo>
                <a:lnTo>
                  <a:pt x="16731" y="19260"/>
                </a:lnTo>
                <a:lnTo>
                  <a:pt x="16731" y="18507"/>
                </a:lnTo>
                <a:close/>
              </a:path>
              <a:path w="21600" h="21600" extrusionOk="0">
                <a:moveTo>
                  <a:pt x="1913" y="1194"/>
                </a:moveTo>
                <a:lnTo>
                  <a:pt x="3699" y="1194"/>
                </a:lnTo>
                <a:lnTo>
                  <a:pt x="2678" y="1832"/>
                </a:lnTo>
                <a:lnTo>
                  <a:pt x="2296" y="1538"/>
                </a:lnTo>
                <a:lnTo>
                  <a:pt x="2125" y="1636"/>
                </a:lnTo>
                <a:lnTo>
                  <a:pt x="2700" y="2078"/>
                </a:lnTo>
                <a:lnTo>
                  <a:pt x="3699" y="1440"/>
                </a:lnTo>
                <a:lnTo>
                  <a:pt x="3699" y="2176"/>
                </a:lnTo>
                <a:lnTo>
                  <a:pt x="1913" y="2176"/>
                </a:lnTo>
                <a:lnTo>
                  <a:pt x="1913" y="1194"/>
                </a:lnTo>
                <a:close/>
              </a:path>
              <a:path w="21600" h="21600" extrusionOk="0">
                <a:moveTo>
                  <a:pt x="1913" y="2765"/>
                </a:moveTo>
                <a:lnTo>
                  <a:pt x="3699" y="2765"/>
                </a:lnTo>
                <a:lnTo>
                  <a:pt x="2678" y="3403"/>
                </a:lnTo>
                <a:lnTo>
                  <a:pt x="2296" y="3109"/>
                </a:lnTo>
                <a:lnTo>
                  <a:pt x="2125" y="3207"/>
                </a:lnTo>
                <a:lnTo>
                  <a:pt x="2700" y="3649"/>
                </a:lnTo>
                <a:lnTo>
                  <a:pt x="3699" y="3010"/>
                </a:lnTo>
                <a:lnTo>
                  <a:pt x="3699" y="3747"/>
                </a:lnTo>
                <a:lnTo>
                  <a:pt x="1913" y="3747"/>
                </a:lnTo>
                <a:lnTo>
                  <a:pt x="1913" y="2765"/>
                </a:lnTo>
                <a:close/>
              </a:path>
              <a:path w="21600" h="21600" extrusionOk="0">
                <a:moveTo>
                  <a:pt x="1913" y="4336"/>
                </a:moveTo>
                <a:lnTo>
                  <a:pt x="3699" y="4336"/>
                </a:lnTo>
                <a:lnTo>
                  <a:pt x="2678" y="4974"/>
                </a:lnTo>
                <a:lnTo>
                  <a:pt x="2296" y="4680"/>
                </a:lnTo>
                <a:lnTo>
                  <a:pt x="2125" y="4778"/>
                </a:lnTo>
                <a:lnTo>
                  <a:pt x="2700" y="5220"/>
                </a:lnTo>
                <a:lnTo>
                  <a:pt x="3699" y="4581"/>
                </a:lnTo>
                <a:lnTo>
                  <a:pt x="3699" y="5318"/>
                </a:lnTo>
                <a:lnTo>
                  <a:pt x="1913" y="5318"/>
                </a:lnTo>
                <a:lnTo>
                  <a:pt x="1913" y="4336"/>
                </a:lnTo>
                <a:close/>
              </a:path>
              <a:path w="21600" h="21600" extrusionOk="0">
                <a:moveTo>
                  <a:pt x="1913" y="5907"/>
                </a:moveTo>
                <a:lnTo>
                  <a:pt x="3699" y="5907"/>
                </a:lnTo>
                <a:lnTo>
                  <a:pt x="2678" y="6545"/>
                </a:lnTo>
                <a:lnTo>
                  <a:pt x="2296" y="6250"/>
                </a:lnTo>
                <a:lnTo>
                  <a:pt x="2125" y="6349"/>
                </a:lnTo>
                <a:lnTo>
                  <a:pt x="2700" y="6790"/>
                </a:lnTo>
                <a:lnTo>
                  <a:pt x="3699" y="6152"/>
                </a:lnTo>
                <a:lnTo>
                  <a:pt x="3699" y="6889"/>
                </a:lnTo>
                <a:lnTo>
                  <a:pt x="1913" y="6889"/>
                </a:lnTo>
                <a:lnTo>
                  <a:pt x="1913" y="5907"/>
                </a:lnTo>
                <a:close/>
              </a:path>
              <a:path w="21600" h="21600" extrusionOk="0">
                <a:moveTo>
                  <a:pt x="1913" y="7478"/>
                </a:moveTo>
                <a:lnTo>
                  <a:pt x="3699" y="7478"/>
                </a:lnTo>
                <a:lnTo>
                  <a:pt x="2678" y="8116"/>
                </a:lnTo>
                <a:lnTo>
                  <a:pt x="2296" y="7821"/>
                </a:lnTo>
                <a:lnTo>
                  <a:pt x="2125" y="7919"/>
                </a:lnTo>
                <a:lnTo>
                  <a:pt x="2700" y="8361"/>
                </a:lnTo>
                <a:lnTo>
                  <a:pt x="3699" y="7723"/>
                </a:lnTo>
                <a:lnTo>
                  <a:pt x="3699" y="8460"/>
                </a:lnTo>
                <a:lnTo>
                  <a:pt x="1913" y="8460"/>
                </a:lnTo>
                <a:lnTo>
                  <a:pt x="1913" y="7478"/>
                </a:lnTo>
                <a:close/>
              </a:path>
              <a:path w="21600" h="21600" extrusionOk="0">
                <a:moveTo>
                  <a:pt x="1913" y="9049"/>
                </a:moveTo>
                <a:lnTo>
                  <a:pt x="3699" y="9049"/>
                </a:lnTo>
                <a:lnTo>
                  <a:pt x="2678" y="9687"/>
                </a:lnTo>
                <a:lnTo>
                  <a:pt x="2296" y="9392"/>
                </a:lnTo>
                <a:lnTo>
                  <a:pt x="2125" y="9490"/>
                </a:lnTo>
                <a:lnTo>
                  <a:pt x="2700" y="9932"/>
                </a:lnTo>
                <a:lnTo>
                  <a:pt x="3699" y="9294"/>
                </a:lnTo>
                <a:lnTo>
                  <a:pt x="3699" y="10030"/>
                </a:lnTo>
                <a:lnTo>
                  <a:pt x="1913" y="10030"/>
                </a:lnTo>
                <a:lnTo>
                  <a:pt x="1913" y="9049"/>
                </a:lnTo>
                <a:close/>
              </a:path>
              <a:path w="21600" h="21600" extrusionOk="0">
                <a:moveTo>
                  <a:pt x="1913" y="10620"/>
                </a:moveTo>
                <a:lnTo>
                  <a:pt x="3699" y="10620"/>
                </a:lnTo>
                <a:lnTo>
                  <a:pt x="2678" y="11258"/>
                </a:lnTo>
                <a:lnTo>
                  <a:pt x="2296" y="10963"/>
                </a:lnTo>
                <a:lnTo>
                  <a:pt x="2125" y="11061"/>
                </a:lnTo>
                <a:lnTo>
                  <a:pt x="2700" y="11503"/>
                </a:lnTo>
                <a:lnTo>
                  <a:pt x="3699" y="10865"/>
                </a:lnTo>
                <a:lnTo>
                  <a:pt x="3699" y="11601"/>
                </a:lnTo>
                <a:lnTo>
                  <a:pt x="1913" y="11601"/>
                </a:lnTo>
                <a:lnTo>
                  <a:pt x="1913" y="10620"/>
                </a:lnTo>
                <a:close/>
              </a:path>
              <a:path w="21600" h="21600" extrusionOk="0">
                <a:moveTo>
                  <a:pt x="1913" y="12190"/>
                </a:moveTo>
                <a:lnTo>
                  <a:pt x="3699" y="12190"/>
                </a:lnTo>
                <a:lnTo>
                  <a:pt x="2678" y="12829"/>
                </a:lnTo>
                <a:lnTo>
                  <a:pt x="2296" y="12534"/>
                </a:lnTo>
                <a:lnTo>
                  <a:pt x="2125" y="12632"/>
                </a:lnTo>
                <a:lnTo>
                  <a:pt x="2700" y="13074"/>
                </a:lnTo>
                <a:lnTo>
                  <a:pt x="3699" y="12436"/>
                </a:lnTo>
                <a:lnTo>
                  <a:pt x="3699" y="13172"/>
                </a:lnTo>
                <a:lnTo>
                  <a:pt x="1913" y="13172"/>
                </a:lnTo>
                <a:lnTo>
                  <a:pt x="1913" y="12190"/>
                </a:lnTo>
                <a:close/>
              </a:path>
              <a:path w="21600" h="21600" extrusionOk="0">
                <a:moveTo>
                  <a:pt x="1913" y="13761"/>
                </a:moveTo>
                <a:lnTo>
                  <a:pt x="3699" y="13761"/>
                </a:lnTo>
                <a:lnTo>
                  <a:pt x="2678" y="14400"/>
                </a:lnTo>
                <a:lnTo>
                  <a:pt x="2296" y="14105"/>
                </a:lnTo>
                <a:lnTo>
                  <a:pt x="2125" y="14203"/>
                </a:lnTo>
                <a:lnTo>
                  <a:pt x="2700" y="14645"/>
                </a:lnTo>
                <a:lnTo>
                  <a:pt x="3699" y="14007"/>
                </a:lnTo>
                <a:lnTo>
                  <a:pt x="3699" y="14743"/>
                </a:lnTo>
                <a:lnTo>
                  <a:pt x="1913" y="14743"/>
                </a:lnTo>
                <a:lnTo>
                  <a:pt x="1913" y="13761"/>
                </a:lnTo>
                <a:close/>
              </a:path>
              <a:path w="21600" h="21600" extrusionOk="0">
                <a:moveTo>
                  <a:pt x="1913" y="15332"/>
                </a:moveTo>
                <a:lnTo>
                  <a:pt x="3699" y="15332"/>
                </a:lnTo>
                <a:lnTo>
                  <a:pt x="2678" y="15970"/>
                </a:lnTo>
                <a:lnTo>
                  <a:pt x="2296" y="15676"/>
                </a:lnTo>
                <a:lnTo>
                  <a:pt x="2125" y="15774"/>
                </a:lnTo>
                <a:lnTo>
                  <a:pt x="2700" y="16216"/>
                </a:lnTo>
                <a:lnTo>
                  <a:pt x="3699" y="15578"/>
                </a:lnTo>
                <a:lnTo>
                  <a:pt x="3699" y="16314"/>
                </a:lnTo>
                <a:lnTo>
                  <a:pt x="1913" y="16314"/>
                </a:lnTo>
                <a:lnTo>
                  <a:pt x="1913" y="15332"/>
                </a:lnTo>
                <a:close/>
              </a:path>
            </a:pathLst>
          </a:custGeom>
          <a:solidFill>
            <a:srgbClr val="FFCCFF"/>
          </a:solidFill>
          <a:ln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1800" dirty="0" smtClean="0">
                <a:solidFill>
                  <a:srgbClr val="FF3300"/>
                </a:solidFill>
              </a:rPr>
              <a:t>«Музыка»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1400" dirty="0" smtClean="0">
                <a:solidFill>
                  <a:srgbClr val="FF3300"/>
                </a:solidFill>
              </a:rPr>
              <a:t>-приобщение к </a:t>
            </a:r>
            <a:r>
              <a:rPr lang="ru-RU" sz="1400" dirty="0" err="1" smtClean="0">
                <a:solidFill>
                  <a:srgbClr val="FF3300"/>
                </a:solidFill>
              </a:rPr>
              <a:t>м.иск-ву</a:t>
            </a:r>
            <a:r>
              <a:rPr lang="ru-RU" sz="1400" dirty="0" smtClean="0">
                <a:solidFill>
                  <a:srgbClr val="FF3300"/>
                </a:solidFill>
              </a:rPr>
              <a:t>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1400" dirty="0" smtClean="0">
                <a:solidFill>
                  <a:srgbClr val="FF3300"/>
                </a:solidFill>
              </a:rPr>
              <a:t>-</a:t>
            </a:r>
            <a:r>
              <a:rPr lang="ru-RU" sz="1400" dirty="0" err="1" smtClean="0">
                <a:solidFill>
                  <a:srgbClr val="FF3300"/>
                </a:solidFill>
              </a:rPr>
              <a:t>муз.худ.деят-ть</a:t>
            </a:r>
            <a:endParaRPr lang="ru-RU" sz="1400" dirty="0" smtClean="0">
              <a:solidFill>
                <a:srgbClr val="FF3300"/>
              </a:solidFill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ru-RU" sz="1400" dirty="0" smtClean="0">
              <a:solidFill>
                <a:srgbClr val="FF3300"/>
              </a:solidFill>
            </a:endParaRPr>
          </a:p>
        </p:txBody>
      </p:sp>
      <p:sp>
        <p:nvSpPr>
          <p:cNvPr id="142353" name="Form"/>
          <p:cNvSpPr>
            <a:spLocks noEditPoints="1" noChangeArrowheads="1"/>
          </p:cNvSpPr>
          <p:nvPr/>
        </p:nvSpPr>
        <p:spPr bwMode="auto">
          <a:xfrm>
            <a:off x="5148064" y="889198"/>
            <a:ext cx="2447925" cy="2909888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10800 h 21600"/>
              <a:gd name="T14" fmla="*/ 4740 w 21600"/>
              <a:gd name="T15" fmla="*/ 1309 h 21600"/>
              <a:gd name="T16" fmla="*/ 19410 w 21600"/>
              <a:gd name="T17" fmla="*/ 16331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T14" t="T15" r="T16" b="T17"/>
            <a:pathLst>
              <a:path w="21600" h="21600" extrusionOk="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 extrusionOk="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  <a:path w="21600" h="21600" extrusionOk="0">
                <a:moveTo>
                  <a:pt x="12840" y="18507"/>
                </a:moveTo>
                <a:lnTo>
                  <a:pt x="16051" y="18507"/>
                </a:lnTo>
                <a:lnTo>
                  <a:pt x="16051" y="19260"/>
                </a:lnTo>
                <a:lnTo>
                  <a:pt x="12840" y="19260"/>
                </a:lnTo>
                <a:lnTo>
                  <a:pt x="12840" y="18507"/>
                </a:lnTo>
                <a:close/>
              </a:path>
              <a:path w="21600" h="21600" extrusionOk="0">
                <a:moveTo>
                  <a:pt x="16731" y="18507"/>
                </a:moveTo>
                <a:lnTo>
                  <a:pt x="19941" y="18507"/>
                </a:lnTo>
                <a:lnTo>
                  <a:pt x="19941" y="19260"/>
                </a:lnTo>
                <a:lnTo>
                  <a:pt x="16731" y="19260"/>
                </a:lnTo>
                <a:lnTo>
                  <a:pt x="16731" y="18507"/>
                </a:lnTo>
                <a:close/>
              </a:path>
              <a:path w="21600" h="21600" extrusionOk="0">
                <a:moveTo>
                  <a:pt x="1913" y="1194"/>
                </a:moveTo>
                <a:lnTo>
                  <a:pt x="3699" y="1194"/>
                </a:lnTo>
                <a:lnTo>
                  <a:pt x="2678" y="1832"/>
                </a:lnTo>
                <a:lnTo>
                  <a:pt x="2296" y="1538"/>
                </a:lnTo>
                <a:lnTo>
                  <a:pt x="2125" y="1636"/>
                </a:lnTo>
                <a:lnTo>
                  <a:pt x="2700" y="2078"/>
                </a:lnTo>
                <a:lnTo>
                  <a:pt x="3699" y="1440"/>
                </a:lnTo>
                <a:lnTo>
                  <a:pt x="3699" y="2176"/>
                </a:lnTo>
                <a:lnTo>
                  <a:pt x="1913" y="2176"/>
                </a:lnTo>
                <a:lnTo>
                  <a:pt x="1913" y="1194"/>
                </a:lnTo>
                <a:close/>
              </a:path>
              <a:path w="21600" h="21600" extrusionOk="0">
                <a:moveTo>
                  <a:pt x="1913" y="2765"/>
                </a:moveTo>
                <a:lnTo>
                  <a:pt x="3699" y="2765"/>
                </a:lnTo>
                <a:lnTo>
                  <a:pt x="2678" y="3403"/>
                </a:lnTo>
                <a:lnTo>
                  <a:pt x="2296" y="3109"/>
                </a:lnTo>
                <a:lnTo>
                  <a:pt x="2125" y="3207"/>
                </a:lnTo>
                <a:lnTo>
                  <a:pt x="2700" y="3649"/>
                </a:lnTo>
                <a:lnTo>
                  <a:pt x="3699" y="3010"/>
                </a:lnTo>
                <a:lnTo>
                  <a:pt x="3699" y="3747"/>
                </a:lnTo>
                <a:lnTo>
                  <a:pt x="1913" y="3747"/>
                </a:lnTo>
                <a:lnTo>
                  <a:pt x="1913" y="2765"/>
                </a:lnTo>
                <a:close/>
              </a:path>
              <a:path w="21600" h="21600" extrusionOk="0">
                <a:moveTo>
                  <a:pt x="1913" y="4336"/>
                </a:moveTo>
                <a:lnTo>
                  <a:pt x="3699" y="4336"/>
                </a:lnTo>
                <a:lnTo>
                  <a:pt x="2678" y="4974"/>
                </a:lnTo>
                <a:lnTo>
                  <a:pt x="2296" y="4680"/>
                </a:lnTo>
                <a:lnTo>
                  <a:pt x="2125" y="4778"/>
                </a:lnTo>
                <a:lnTo>
                  <a:pt x="2700" y="5220"/>
                </a:lnTo>
                <a:lnTo>
                  <a:pt x="3699" y="4581"/>
                </a:lnTo>
                <a:lnTo>
                  <a:pt x="3699" y="5318"/>
                </a:lnTo>
                <a:lnTo>
                  <a:pt x="1913" y="5318"/>
                </a:lnTo>
                <a:lnTo>
                  <a:pt x="1913" y="4336"/>
                </a:lnTo>
                <a:close/>
              </a:path>
              <a:path w="21600" h="21600" extrusionOk="0">
                <a:moveTo>
                  <a:pt x="1913" y="5907"/>
                </a:moveTo>
                <a:lnTo>
                  <a:pt x="3699" y="5907"/>
                </a:lnTo>
                <a:lnTo>
                  <a:pt x="2678" y="6545"/>
                </a:lnTo>
                <a:lnTo>
                  <a:pt x="2296" y="6250"/>
                </a:lnTo>
                <a:lnTo>
                  <a:pt x="2125" y="6349"/>
                </a:lnTo>
                <a:lnTo>
                  <a:pt x="2700" y="6790"/>
                </a:lnTo>
                <a:lnTo>
                  <a:pt x="3699" y="6152"/>
                </a:lnTo>
                <a:lnTo>
                  <a:pt x="3699" y="6889"/>
                </a:lnTo>
                <a:lnTo>
                  <a:pt x="1913" y="6889"/>
                </a:lnTo>
                <a:lnTo>
                  <a:pt x="1913" y="5907"/>
                </a:lnTo>
                <a:close/>
              </a:path>
              <a:path w="21600" h="21600" extrusionOk="0">
                <a:moveTo>
                  <a:pt x="1913" y="7478"/>
                </a:moveTo>
                <a:lnTo>
                  <a:pt x="3699" y="7478"/>
                </a:lnTo>
                <a:lnTo>
                  <a:pt x="2678" y="8116"/>
                </a:lnTo>
                <a:lnTo>
                  <a:pt x="2296" y="7821"/>
                </a:lnTo>
                <a:lnTo>
                  <a:pt x="2125" y="7919"/>
                </a:lnTo>
                <a:lnTo>
                  <a:pt x="2700" y="8361"/>
                </a:lnTo>
                <a:lnTo>
                  <a:pt x="3699" y="7723"/>
                </a:lnTo>
                <a:lnTo>
                  <a:pt x="3699" y="8460"/>
                </a:lnTo>
                <a:lnTo>
                  <a:pt x="1913" y="8460"/>
                </a:lnTo>
                <a:lnTo>
                  <a:pt x="1913" y="7478"/>
                </a:lnTo>
                <a:close/>
              </a:path>
              <a:path w="21600" h="21600" extrusionOk="0">
                <a:moveTo>
                  <a:pt x="1913" y="9049"/>
                </a:moveTo>
                <a:lnTo>
                  <a:pt x="3699" y="9049"/>
                </a:lnTo>
                <a:lnTo>
                  <a:pt x="2678" y="9687"/>
                </a:lnTo>
                <a:lnTo>
                  <a:pt x="2296" y="9392"/>
                </a:lnTo>
                <a:lnTo>
                  <a:pt x="2125" y="9490"/>
                </a:lnTo>
                <a:lnTo>
                  <a:pt x="2700" y="9932"/>
                </a:lnTo>
                <a:lnTo>
                  <a:pt x="3699" y="9294"/>
                </a:lnTo>
                <a:lnTo>
                  <a:pt x="3699" y="10030"/>
                </a:lnTo>
                <a:lnTo>
                  <a:pt x="1913" y="10030"/>
                </a:lnTo>
                <a:lnTo>
                  <a:pt x="1913" y="9049"/>
                </a:lnTo>
                <a:close/>
              </a:path>
              <a:path w="21600" h="21600" extrusionOk="0">
                <a:moveTo>
                  <a:pt x="1913" y="10620"/>
                </a:moveTo>
                <a:lnTo>
                  <a:pt x="3699" y="10620"/>
                </a:lnTo>
                <a:lnTo>
                  <a:pt x="2678" y="11258"/>
                </a:lnTo>
                <a:lnTo>
                  <a:pt x="2296" y="10963"/>
                </a:lnTo>
                <a:lnTo>
                  <a:pt x="2125" y="11061"/>
                </a:lnTo>
                <a:lnTo>
                  <a:pt x="2700" y="11503"/>
                </a:lnTo>
                <a:lnTo>
                  <a:pt x="3699" y="10865"/>
                </a:lnTo>
                <a:lnTo>
                  <a:pt x="3699" y="11601"/>
                </a:lnTo>
                <a:lnTo>
                  <a:pt x="1913" y="11601"/>
                </a:lnTo>
                <a:lnTo>
                  <a:pt x="1913" y="10620"/>
                </a:lnTo>
                <a:close/>
              </a:path>
              <a:path w="21600" h="21600" extrusionOk="0">
                <a:moveTo>
                  <a:pt x="1913" y="12190"/>
                </a:moveTo>
                <a:lnTo>
                  <a:pt x="3699" y="12190"/>
                </a:lnTo>
                <a:lnTo>
                  <a:pt x="2678" y="12829"/>
                </a:lnTo>
                <a:lnTo>
                  <a:pt x="2296" y="12534"/>
                </a:lnTo>
                <a:lnTo>
                  <a:pt x="2125" y="12632"/>
                </a:lnTo>
                <a:lnTo>
                  <a:pt x="2700" y="13074"/>
                </a:lnTo>
                <a:lnTo>
                  <a:pt x="3699" y="12436"/>
                </a:lnTo>
                <a:lnTo>
                  <a:pt x="3699" y="13172"/>
                </a:lnTo>
                <a:lnTo>
                  <a:pt x="1913" y="13172"/>
                </a:lnTo>
                <a:lnTo>
                  <a:pt x="1913" y="12190"/>
                </a:lnTo>
                <a:close/>
              </a:path>
              <a:path w="21600" h="21600" extrusionOk="0">
                <a:moveTo>
                  <a:pt x="1913" y="13761"/>
                </a:moveTo>
                <a:lnTo>
                  <a:pt x="3699" y="13761"/>
                </a:lnTo>
                <a:lnTo>
                  <a:pt x="2678" y="14400"/>
                </a:lnTo>
                <a:lnTo>
                  <a:pt x="2296" y="14105"/>
                </a:lnTo>
                <a:lnTo>
                  <a:pt x="2125" y="14203"/>
                </a:lnTo>
                <a:lnTo>
                  <a:pt x="2700" y="14645"/>
                </a:lnTo>
                <a:lnTo>
                  <a:pt x="3699" y="14007"/>
                </a:lnTo>
                <a:lnTo>
                  <a:pt x="3699" y="14743"/>
                </a:lnTo>
                <a:lnTo>
                  <a:pt x="1913" y="14743"/>
                </a:lnTo>
                <a:lnTo>
                  <a:pt x="1913" y="13761"/>
                </a:lnTo>
                <a:close/>
              </a:path>
              <a:path w="21600" h="21600" extrusionOk="0">
                <a:moveTo>
                  <a:pt x="1913" y="15332"/>
                </a:moveTo>
                <a:lnTo>
                  <a:pt x="3699" y="15332"/>
                </a:lnTo>
                <a:lnTo>
                  <a:pt x="2678" y="15970"/>
                </a:lnTo>
                <a:lnTo>
                  <a:pt x="2296" y="15676"/>
                </a:lnTo>
                <a:lnTo>
                  <a:pt x="2125" y="15774"/>
                </a:lnTo>
                <a:lnTo>
                  <a:pt x="2700" y="16216"/>
                </a:lnTo>
                <a:lnTo>
                  <a:pt x="3699" y="15578"/>
                </a:lnTo>
                <a:lnTo>
                  <a:pt x="3699" y="16314"/>
                </a:lnTo>
                <a:lnTo>
                  <a:pt x="1913" y="16314"/>
                </a:lnTo>
                <a:lnTo>
                  <a:pt x="1913" y="15332"/>
                </a:lnTo>
                <a:close/>
              </a:path>
            </a:pathLst>
          </a:custGeom>
          <a:solidFill>
            <a:srgbClr val="FF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algn="ctr">
              <a:defRPr/>
            </a:pPr>
            <a:r>
              <a:rPr lang="ru-RU" dirty="0">
                <a:solidFill>
                  <a:srgbClr val="FF3300"/>
                </a:solidFill>
              </a:rPr>
              <a:t>«</a:t>
            </a:r>
            <a:r>
              <a:rPr lang="ru-RU" b="1" dirty="0" err="1">
                <a:solidFill>
                  <a:srgbClr val="FF3300"/>
                </a:solidFill>
                <a:latin typeface="+mn-lt"/>
              </a:rPr>
              <a:t>Социализа-ция</a:t>
            </a:r>
            <a:r>
              <a:rPr lang="ru-RU" b="1" dirty="0">
                <a:solidFill>
                  <a:srgbClr val="FF3300"/>
                </a:solidFill>
                <a:latin typeface="+mn-lt"/>
              </a:rPr>
              <a:t>»</a:t>
            </a:r>
          </a:p>
          <a:p>
            <a:pPr>
              <a:buFontTx/>
              <a:buChar char="-"/>
              <a:defRPr/>
            </a:pPr>
            <a:r>
              <a:rPr lang="ru-RU" sz="1400" b="1" dirty="0">
                <a:solidFill>
                  <a:srgbClr val="FF3300"/>
                </a:solidFill>
                <a:latin typeface="+mn-lt"/>
              </a:rPr>
              <a:t>игра</a:t>
            </a:r>
          </a:p>
          <a:p>
            <a:pPr>
              <a:buFontTx/>
              <a:buChar char="-"/>
              <a:defRPr/>
            </a:pPr>
            <a:r>
              <a:rPr lang="ru-RU" sz="1400" b="1" dirty="0">
                <a:solidFill>
                  <a:srgbClr val="FF3300"/>
                </a:solidFill>
                <a:latin typeface="+mn-lt"/>
              </a:rPr>
              <a:t>нормы и правила</a:t>
            </a:r>
          </a:p>
          <a:p>
            <a:pPr>
              <a:buFontTx/>
              <a:buChar char="-"/>
              <a:defRPr/>
            </a:pPr>
            <a:r>
              <a:rPr lang="ru-RU" sz="1400" b="1" dirty="0" smtClean="0">
                <a:solidFill>
                  <a:srgbClr val="FF3300"/>
                </a:solidFill>
                <a:latin typeface="+mn-lt"/>
              </a:rPr>
              <a:t>гражданственность     патриотизм</a:t>
            </a:r>
            <a:endParaRPr lang="ru-RU" sz="1400" b="1" dirty="0">
              <a:solidFill>
                <a:srgbClr val="FF3300"/>
              </a:solidFill>
              <a:latin typeface="+mn-lt"/>
            </a:endParaRPr>
          </a:p>
          <a:p>
            <a:pPr>
              <a:buFontTx/>
              <a:buChar char="-"/>
              <a:defRPr/>
            </a:pPr>
            <a:endParaRPr lang="ru-RU" sz="1400" b="1" dirty="0">
              <a:solidFill>
                <a:srgbClr val="FF3300"/>
              </a:solidFill>
              <a:latin typeface="+mn-lt"/>
            </a:endParaRPr>
          </a:p>
        </p:txBody>
      </p:sp>
      <p:sp>
        <p:nvSpPr>
          <p:cNvPr id="142357" name="Form"/>
          <p:cNvSpPr>
            <a:spLocks noEditPoints="1" noChangeArrowheads="1"/>
          </p:cNvSpPr>
          <p:nvPr/>
        </p:nvSpPr>
        <p:spPr bwMode="auto">
          <a:xfrm>
            <a:off x="1258888" y="908050"/>
            <a:ext cx="2592387" cy="2909888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10800 h 21600"/>
              <a:gd name="T14" fmla="*/ 4740 w 21600"/>
              <a:gd name="T15" fmla="*/ 1309 h 21600"/>
              <a:gd name="T16" fmla="*/ 19410 w 21600"/>
              <a:gd name="T17" fmla="*/ 16331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T14" t="T15" r="T16" b="T17"/>
            <a:pathLst>
              <a:path w="21600" h="21600" extrusionOk="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 extrusionOk="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  <a:path w="21600" h="21600" extrusionOk="0">
                <a:moveTo>
                  <a:pt x="12840" y="18507"/>
                </a:moveTo>
                <a:lnTo>
                  <a:pt x="16051" y="18507"/>
                </a:lnTo>
                <a:lnTo>
                  <a:pt x="16051" y="19260"/>
                </a:lnTo>
                <a:lnTo>
                  <a:pt x="12840" y="19260"/>
                </a:lnTo>
                <a:lnTo>
                  <a:pt x="12840" y="18507"/>
                </a:lnTo>
                <a:close/>
              </a:path>
              <a:path w="21600" h="21600" extrusionOk="0">
                <a:moveTo>
                  <a:pt x="16731" y="18507"/>
                </a:moveTo>
                <a:lnTo>
                  <a:pt x="19941" y="18507"/>
                </a:lnTo>
                <a:lnTo>
                  <a:pt x="19941" y="19260"/>
                </a:lnTo>
                <a:lnTo>
                  <a:pt x="16731" y="19260"/>
                </a:lnTo>
                <a:lnTo>
                  <a:pt x="16731" y="18507"/>
                </a:lnTo>
                <a:close/>
              </a:path>
              <a:path w="21600" h="21600" extrusionOk="0">
                <a:moveTo>
                  <a:pt x="1913" y="1194"/>
                </a:moveTo>
                <a:lnTo>
                  <a:pt x="3699" y="1194"/>
                </a:lnTo>
                <a:lnTo>
                  <a:pt x="2678" y="1832"/>
                </a:lnTo>
                <a:lnTo>
                  <a:pt x="2296" y="1538"/>
                </a:lnTo>
                <a:lnTo>
                  <a:pt x="2125" y="1636"/>
                </a:lnTo>
                <a:lnTo>
                  <a:pt x="2700" y="2078"/>
                </a:lnTo>
                <a:lnTo>
                  <a:pt x="3699" y="1440"/>
                </a:lnTo>
                <a:lnTo>
                  <a:pt x="3699" y="2176"/>
                </a:lnTo>
                <a:lnTo>
                  <a:pt x="1913" y="2176"/>
                </a:lnTo>
                <a:lnTo>
                  <a:pt x="1913" y="1194"/>
                </a:lnTo>
                <a:close/>
              </a:path>
              <a:path w="21600" h="21600" extrusionOk="0">
                <a:moveTo>
                  <a:pt x="1913" y="2765"/>
                </a:moveTo>
                <a:lnTo>
                  <a:pt x="3699" y="2765"/>
                </a:lnTo>
                <a:lnTo>
                  <a:pt x="2678" y="3403"/>
                </a:lnTo>
                <a:lnTo>
                  <a:pt x="2296" y="3109"/>
                </a:lnTo>
                <a:lnTo>
                  <a:pt x="2125" y="3207"/>
                </a:lnTo>
                <a:lnTo>
                  <a:pt x="2700" y="3649"/>
                </a:lnTo>
                <a:lnTo>
                  <a:pt x="3699" y="3010"/>
                </a:lnTo>
                <a:lnTo>
                  <a:pt x="3699" y="3747"/>
                </a:lnTo>
                <a:lnTo>
                  <a:pt x="1913" y="3747"/>
                </a:lnTo>
                <a:lnTo>
                  <a:pt x="1913" y="2765"/>
                </a:lnTo>
                <a:close/>
              </a:path>
              <a:path w="21600" h="21600" extrusionOk="0">
                <a:moveTo>
                  <a:pt x="1913" y="4336"/>
                </a:moveTo>
                <a:lnTo>
                  <a:pt x="3699" y="4336"/>
                </a:lnTo>
                <a:lnTo>
                  <a:pt x="2678" y="4974"/>
                </a:lnTo>
                <a:lnTo>
                  <a:pt x="2296" y="4680"/>
                </a:lnTo>
                <a:lnTo>
                  <a:pt x="2125" y="4778"/>
                </a:lnTo>
                <a:lnTo>
                  <a:pt x="2700" y="5220"/>
                </a:lnTo>
                <a:lnTo>
                  <a:pt x="3699" y="4581"/>
                </a:lnTo>
                <a:lnTo>
                  <a:pt x="3699" y="5318"/>
                </a:lnTo>
                <a:lnTo>
                  <a:pt x="1913" y="5318"/>
                </a:lnTo>
                <a:lnTo>
                  <a:pt x="1913" y="4336"/>
                </a:lnTo>
                <a:close/>
              </a:path>
              <a:path w="21600" h="21600" extrusionOk="0">
                <a:moveTo>
                  <a:pt x="1913" y="5907"/>
                </a:moveTo>
                <a:lnTo>
                  <a:pt x="3699" y="5907"/>
                </a:lnTo>
                <a:lnTo>
                  <a:pt x="2678" y="6545"/>
                </a:lnTo>
                <a:lnTo>
                  <a:pt x="2296" y="6250"/>
                </a:lnTo>
                <a:lnTo>
                  <a:pt x="2125" y="6349"/>
                </a:lnTo>
                <a:lnTo>
                  <a:pt x="2700" y="6790"/>
                </a:lnTo>
                <a:lnTo>
                  <a:pt x="3699" y="6152"/>
                </a:lnTo>
                <a:lnTo>
                  <a:pt x="3699" y="6889"/>
                </a:lnTo>
                <a:lnTo>
                  <a:pt x="1913" y="6889"/>
                </a:lnTo>
                <a:lnTo>
                  <a:pt x="1913" y="5907"/>
                </a:lnTo>
                <a:close/>
              </a:path>
              <a:path w="21600" h="21600" extrusionOk="0">
                <a:moveTo>
                  <a:pt x="1913" y="7478"/>
                </a:moveTo>
                <a:lnTo>
                  <a:pt x="3699" y="7478"/>
                </a:lnTo>
                <a:lnTo>
                  <a:pt x="2678" y="8116"/>
                </a:lnTo>
                <a:lnTo>
                  <a:pt x="2296" y="7821"/>
                </a:lnTo>
                <a:lnTo>
                  <a:pt x="2125" y="7919"/>
                </a:lnTo>
                <a:lnTo>
                  <a:pt x="2700" y="8361"/>
                </a:lnTo>
                <a:lnTo>
                  <a:pt x="3699" y="7723"/>
                </a:lnTo>
                <a:lnTo>
                  <a:pt x="3699" y="8460"/>
                </a:lnTo>
                <a:lnTo>
                  <a:pt x="1913" y="8460"/>
                </a:lnTo>
                <a:lnTo>
                  <a:pt x="1913" y="7478"/>
                </a:lnTo>
                <a:close/>
              </a:path>
              <a:path w="21600" h="21600" extrusionOk="0">
                <a:moveTo>
                  <a:pt x="1913" y="9049"/>
                </a:moveTo>
                <a:lnTo>
                  <a:pt x="3699" y="9049"/>
                </a:lnTo>
                <a:lnTo>
                  <a:pt x="2678" y="9687"/>
                </a:lnTo>
                <a:lnTo>
                  <a:pt x="2296" y="9392"/>
                </a:lnTo>
                <a:lnTo>
                  <a:pt x="2125" y="9490"/>
                </a:lnTo>
                <a:lnTo>
                  <a:pt x="2700" y="9932"/>
                </a:lnTo>
                <a:lnTo>
                  <a:pt x="3699" y="9294"/>
                </a:lnTo>
                <a:lnTo>
                  <a:pt x="3699" y="10030"/>
                </a:lnTo>
                <a:lnTo>
                  <a:pt x="1913" y="10030"/>
                </a:lnTo>
                <a:lnTo>
                  <a:pt x="1913" y="9049"/>
                </a:lnTo>
                <a:close/>
              </a:path>
              <a:path w="21600" h="21600" extrusionOk="0">
                <a:moveTo>
                  <a:pt x="1913" y="10620"/>
                </a:moveTo>
                <a:lnTo>
                  <a:pt x="3699" y="10620"/>
                </a:lnTo>
                <a:lnTo>
                  <a:pt x="2678" y="11258"/>
                </a:lnTo>
                <a:lnTo>
                  <a:pt x="2296" y="10963"/>
                </a:lnTo>
                <a:lnTo>
                  <a:pt x="2125" y="11061"/>
                </a:lnTo>
                <a:lnTo>
                  <a:pt x="2700" y="11503"/>
                </a:lnTo>
                <a:lnTo>
                  <a:pt x="3699" y="10865"/>
                </a:lnTo>
                <a:lnTo>
                  <a:pt x="3699" y="11601"/>
                </a:lnTo>
                <a:lnTo>
                  <a:pt x="1913" y="11601"/>
                </a:lnTo>
                <a:lnTo>
                  <a:pt x="1913" y="10620"/>
                </a:lnTo>
                <a:close/>
              </a:path>
              <a:path w="21600" h="21600" extrusionOk="0">
                <a:moveTo>
                  <a:pt x="1913" y="12190"/>
                </a:moveTo>
                <a:lnTo>
                  <a:pt x="3699" y="12190"/>
                </a:lnTo>
                <a:lnTo>
                  <a:pt x="2678" y="12829"/>
                </a:lnTo>
                <a:lnTo>
                  <a:pt x="2296" y="12534"/>
                </a:lnTo>
                <a:lnTo>
                  <a:pt x="2125" y="12632"/>
                </a:lnTo>
                <a:lnTo>
                  <a:pt x="2700" y="13074"/>
                </a:lnTo>
                <a:lnTo>
                  <a:pt x="3699" y="12436"/>
                </a:lnTo>
                <a:lnTo>
                  <a:pt x="3699" y="13172"/>
                </a:lnTo>
                <a:lnTo>
                  <a:pt x="1913" y="13172"/>
                </a:lnTo>
                <a:lnTo>
                  <a:pt x="1913" y="12190"/>
                </a:lnTo>
                <a:close/>
              </a:path>
              <a:path w="21600" h="21600" extrusionOk="0">
                <a:moveTo>
                  <a:pt x="1913" y="13761"/>
                </a:moveTo>
                <a:lnTo>
                  <a:pt x="3699" y="13761"/>
                </a:lnTo>
                <a:lnTo>
                  <a:pt x="2678" y="14400"/>
                </a:lnTo>
                <a:lnTo>
                  <a:pt x="2296" y="14105"/>
                </a:lnTo>
                <a:lnTo>
                  <a:pt x="2125" y="14203"/>
                </a:lnTo>
                <a:lnTo>
                  <a:pt x="2700" y="14645"/>
                </a:lnTo>
                <a:lnTo>
                  <a:pt x="3699" y="14007"/>
                </a:lnTo>
                <a:lnTo>
                  <a:pt x="3699" y="14743"/>
                </a:lnTo>
                <a:lnTo>
                  <a:pt x="1913" y="14743"/>
                </a:lnTo>
                <a:lnTo>
                  <a:pt x="1913" y="13761"/>
                </a:lnTo>
                <a:close/>
              </a:path>
              <a:path w="21600" h="21600" extrusionOk="0">
                <a:moveTo>
                  <a:pt x="1913" y="15332"/>
                </a:moveTo>
                <a:lnTo>
                  <a:pt x="3699" y="15332"/>
                </a:lnTo>
                <a:lnTo>
                  <a:pt x="2678" y="15970"/>
                </a:lnTo>
                <a:lnTo>
                  <a:pt x="2296" y="15676"/>
                </a:lnTo>
                <a:lnTo>
                  <a:pt x="2125" y="15774"/>
                </a:lnTo>
                <a:lnTo>
                  <a:pt x="2700" y="16216"/>
                </a:lnTo>
                <a:lnTo>
                  <a:pt x="3699" y="15578"/>
                </a:lnTo>
                <a:lnTo>
                  <a:pt x="3699" y="16314"/>
                </a:lnTo>
                <a:lnTo>
                  <a:pt x="1913" y="16314"/>
                </a:lnTo>
                <a:lnTo>
                  <a:pt x="1913" y="15332"/>
                </a:lnTo>
                <a:close/>
              </a:path>
            </a:pathLst>
          </a:custGeom>
          <a:solidFill>
            <a:srgbClr val="93E3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r>
              <a:rPr lang="ru-RU" b="1" dirty="0">
                <a:solidFill>
                  <a:srgbClr val="FF3300"/>
                </a:solidFill>
                <a:latin typeface="+mn-lt"/>
              </a:rPr>
              <a:t>«Здоровье»</a:t>
            </a:r>
          </a:p>
          <a:p>
            <a:pPr>
              <a:defRPr/>
            </a:pPr>
            <a:r>
              <a:rPr lang="ru-RU" sz="1400" b="1" dirty="0">
                <a:solidFill>
                  <a:srgbClr val="FF3300"/>
                </a:solidFill>
                <a:latin typeface="+mn-lt"/>
              </a:rPr>
              <a:t>- . Ф. и П. здоровье; </a:t>
            </a:r>
          </a:p>
          <a:p>
            <a:pPr>
              <a:buFontTx/>
              <a:buChar char="-"/>
              <a:defRPr/>
            </a:pPr>
            <a:r>
              <a:rPr lang="ru-RU" sz="1400" b="1" dirty="0">
                <a:solidFill>
                  <a:srgbClr val="FF3300"/>
                </a:solidFill>
                <a:latin typeface="+mn-lt"/>
              </a:rPr>
              <a:t>культурно-гигиенические навыки;</a:t>
            </a:r>
          </a:p>
          <a:p>
            <a:pPr>
              <a:buFontTx/>
              <a:buChar char="-"/>
              <a:defRPr/>
            </a:pPr>
            <a:r>
              <a:rPr lang="ru-RU" sz="1400" b="1" dirty="0">
                <a:solidFill>
                  <a:srgbClr val="FF3300"/>
                </a:solidFill>
                <a:latin typeface="+mn-lt"/>
              </a:rPr>
              <a:t>ЗОЖ</a:t>
            </a:r>
          </a:p>
          <a:p>
            <a:pPr>
              <a:defRPr/>
            </a:pPr>
            <a:endParaRPr lang="ru-RU" dirty="0">
              <a:solidFill>
                <a:srgbClr val="FF3300"/>
              </a:solidFill>
            </a:endParaRPr>
          </a:p>
        </p:txBody>
      </p:sp>
      <p:sp>
        <p:nvSpPr>
          <p:cNvPr id="142359" name="Form"/>
          <p:cNvSpPr>
            <a:spLocks noEditPoints="1" noChangeArrowheads="1"/>
          </p:cNvSpPr>
          <p:nvPr/>
        </p:nvSpPr>
        <p:spPr bwMode="auto">
          <a:xfrm>
            <a:off x="0" y="908050"/>
            <a:ext cx="1798638" cy="2909888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10800 h 21600"/>
              <a:gd name="T14" fmla="*/ 4740 w 21600"/>
              <a:gd name="T15" fmla="*/ 1309 h 21600"/>
              <a:gd name="T16" fmla="*/ 19410 w 21600"/>
              <a:gd name="T17" fmla="*/ 16331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T14" t="T15" r="T16" b="T17"/>
            <a:pathLst>
              <a:path w="21600" h="21600" extrusionOk="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 extrusionOk="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  <a:path w="21600" h="21600" extrusionOk="0">
                <a:moveTo>
                  <a:pt x="12840" y="18507"/>
                </a:moveTo>
                <a:lnTo>
                  <a:pt x="16051" y="18507"/>
                </a:lnTo>
                <a:lnTo>
                  <a:pt x="16051" y="19260"/>
                </a:lnTo>
                <a:lnTo>
                  <a:pt x="12840" y="19260"/>
                </a:lnTo>
                <a:lnTo>
                  <a:pt x="12840" y="18507"/>
                </a:lnTo>
                <a:close/>
              </a:path>
              <a:path w="21600" h="21600" extrusionOk="0">
                <a:moveTo>
                  <a:pt x="16731" y="18507"/>
                </a:moveTo>
                <a:lnTo>
                  <a:pt x="19941" y="18507"/>
                </a:lnTo>
                <a:lnTo>
                  <a:pt x="19941" y="19260"/>
                </a:lnTo>
                <a:lnTo>
                  <a:pt x="16731" y="19260"/>
                </a:lnTo>
                <a:lnTo>
                  <a:pt x="16731" y="18507"/>
                </a:lnTo>
                <a:close/>
              </a:path>
              <a:path w="21600" h="21600" extrusionOk="0">
                <a:moveTo>
                  <a:pt x="1913" y="1194"/>
                </a:moveTo>
                <a:lnTo>
                  <a:pt x="3699" y="1194"/>
                </a:lnTo>
                <a:lnTo>
                  <a:pt x="2678" y="1832"/>
                </a:lnTo>
                <a:lnTo>
                  <a:pt x="2296" y="1538"/>
                </a:lnTo>
                <a:lnTo>
                  <a:pt x="2125" y="1636"/>
                </a:lnTo>
                <a:lnTo>
                  <a:pt x="2700" y="2078"/>
                </a:lnTo>
                <a:lnTo>
                  <a:pt x="3699" y="1440"/>
                </a:lnTo>
                <a:lnTo>
                  <a:pt x="3699" y="2176"/>
                </a:lnTo>
                <a:lnTo>
                  <a:pt x="1913" y="2176"/>
                </a:lnTo>
                <a:lnTo>
                  <a:pt x="1913" y="1194"/>
                </a:lnTo>
                <a:close/>
              </a:path>
              <a:path w="21600" h="21600" extrusionOk="0">
                <a:moveTo>
                  <a:pt x="1913" y="2765"/>
                </a:moveTo>
                <a:lnTo>
                  <a:pt x="3699" y="2765"/>
                </a:lnTo>
                <a:lnTo>
                  <a:pt x="2678" y="3403"/>
                </a:lnTo>
                <a:lnTo>
                  <a:pt x="2296" y="3109"/>
                </a:lnTo>
                <a:lnTo>
                  <a:pt x="2125" y="3207"/>
                </a:lnTo>
                <a:lnTo>
                  <a:pt x="2700" y="3649"/>
                </a:lnTo>
                <a:lnTo>
                  <a:pt x="3699" y="3010"/>
                </a:lnTo>
                <a:lnTo>
                  <a:pt x="3699" y="3747"/>
                </a:lnTo>
                <a:lnTo>
                  <a:pt x="1913" y="3747"/>
                </a:lnTo>
                <a:lnTo>
                  <a:pt x="1913" y="2765"/>
                </a:lnTo>
                <a:close/>
              </a:path>
              <a:path w="21600" h="21600" extrusionOk="0">
                <a:moveTo>
                  <a:pt x="1913" y="4336"/>
                </a:moveTo>
                <a:lnTo>
                  <a:pt x="3699" y="4336"/>
                </a:lnTo>
                <a:lnTo>
                  <a:pt x="2678" y="4974"/>
                </a:lnTo>
                <a:lnTo>
                  <a:pt x="2296" y="4680"/>
                </a:lnTo>
                <a:lnTo>
                  <a:pt x="2125" y="4778"/>
                </a:lnTo>
                <a:lnTo>
                  <a:pt x="2700" y="5220"/>
                </a:lnTo>
                <a:lnTo>
                  <a:pt x="3699" y="4581"/>
                </a:lnTo>
                <a:lnTo>
                  <a:pt x="3699" y="5318"/>
                </a:lnTo>
                <a:lnTo>
                  <a:pt x="1913" y="5318"/>
                </a:lnTo>
                <a:lnTo>
                  <a:pt x="1913" y="4336"/>
                </a:lnTo>
                <a:close/>
              </a:path>
              <a:path w="21600" h="21600" extrusionOk="0">
                <a:moveTo>
                  <a:pt x="1913" y="5907"/>
                </a:moveTo>
                <a:lnTo>
                  <a:pt x="3699" y="5907"/>
                </a:lnTo>
                <a:lnTo>
                  <a:pt x="2678" y="6545"/>
                </a:lnTo>
                <a:lnTo>
                  <a:pt x="2296" y="6250"/>
                </a:lnTo>
                <a:lnTo>
                  <a:pt x="2125" y="6349"/>
                </a:lnTo>
                <a:lnTo>
                  <a:pt x="2700" y="6790"/>
                </a:lnTo>
                <a:lnTo>
                  <a:pt x="3699" y="6152"/>
                </a:lnTo>
                <a:lnTo>
                  <a:pt x="3699" y="6889"/>
                </a:lnTo>
                <a:lnTo>
                  <a:pt x="1913" y="6889"/>
                </a:lnTo>
                <a:lnTo>
                  <a:pt x="1913" y="5907"/>
                </a:lnTo>
                <a:close/>
              </a:path>
              <a:path w="21600" h="21600" extrusionOk="0">
                <a:moveTo>
                  <a:pt x="1913" y="7478"/>
                </a:moveTo>
                <a:lnTo>
                  <a:pt x="3699" y="7478"/>
                </a:lnTo>
                <a:lnTo>
                  <a:pt x="2678" y="8116"/>
                </a:lnTo>
                <a:lnTo>
                  <a:pt x="2296" y="7821"/>
                </a:lnTo>
                <a:lnTo>
                  <a:pt x="2125" y="7919"/>
                </a:lnTo>
                <a:lnTo>
                  <a:pt x="2700" y="8361"/>
                </a:lnTo>
                <a:lnTo>
                  <a:pt x="3699" y="7723"/>
                </a:lnTo>
                <a:lnTo>
                  <a:pt x="3699" y="8460"/>
                </a:lnTo>
                <a:lnTo>
                  <a:pt x="1913" y="8460"/>
                </a:lnTo>
                <a:lnTo>
                  <a:pt x="1913" y="7478"/>
                </a:lnTo>
                <a:close/>
              </a:path>
              <a:path w="21600" h="21600" extrusionOk="0">
                <a:moveTo>
                  <a:pt x="1913" y="9049"/>
                </a:moveTo>
                <a:lnTo>
                  <a:pt x="3699" y="9049"/>
                </a:lnTo>
                <a:lnTo>
                  <a:pt x="2678" y="9687"/>
                </a:lnTo>
                <a:lnTo>
                  <a:pt x="2296" y="9392"/>
                </a:lnTo>
                <a:lnTo>
                  <a:pt x="2125" y="9490"/>
                </a:lnTo>
                <a:lnTo>
                  <a:pt x="2700" y="9932"/>
                </a:lnTo>
                <a:lnTo>
                  <a:pt x="3699" y="9294"/>
                </a:lnTo>
                <a:lnTo>
                  <a:pt x="3699" y="10030"/>
                </a:lnTo>
                <a:lnTo>
                  <a:pt x="1913" y="10030"/>
                </a:lnTo>
                <a:lnTo>
                  <a:pt x="1913" y="9049"/>
                </a:lnTo>
                <a:close/>
              </a:path>
              <a:path w="21600" h="21600" extrusionOk="0">
                <a:moveTo>
                  <a:pt x="1913" y="10620"/>
                </a:moveTo>
                <a:lnTo>
                  <a:pt x="3699" y="10620"/>
                </a:lnTo>
                <a:lnTo>
                  <a:pt x="2678" y="11258"/>
                </a:lnTo>
                <a:lnTo>
                  <a:pt x="2296" y="10963"/>
                </a:lnTo>
                <a:lnTo>
                  <a:pt x="2125" y="11061"/>
                </a:lnTo>
                <a:lnTo>
                  <a:pt x="2700" y="11503"/>
                </a:lnTo>
                <a:lnTo>
                  <a:pt x="3699" y="10865"/>
                </a:lnTo>
                <a:lnTo>
                  <a:pt x="3699" y="11601"/>
                </a:lnTo>
                <a:lnTo>
                  <a:pt x="1913" y="11601"/>
                </a:lnTo>
                <a:lnTo>
                  <a:pt x="1913" y="10620"/>
                </a:lnTo>
                <a:close/>
              </a:path>
              <a:path w="21600" h="21600" extrusionOk="0">
                <a:moveTo>
                  <a:pt x="1913" y="12190"/>
                </a:moveTo>
                <a:lnTo>
                  <a:pt x="3699" y="12190"/>
                </a:lnTo>
                <a:lnTo>
                  <a:pt x="2678" y="12829"/>
                </a:lnTo>
                <a:lnTo>
                  <a:pt x="2296" y="12534"/>
                </a:lnTo>
                <a:lnTo>
                  <a:pt x="2125" y="12632"/>
                </a:lnTo>
                <a:lnTo>
                  <a:pt x="2700" y="13074"/>
                </a:lnTo>
                <a:lnTo>
                  <a:pt x="3699" y="12436"/>
                </a:lnTo>
                <a:lnTo>
                  <a:pt x="3699" y="13172"/>
                </a:lnTo>
                <a:lnTo>
                  <a:pt x="1913" y="13172"/>
                </a:lnTo>
                <a:lnTo>
                  <a:pt x="1913" y="12190"/>
                </a:lnTo>
                <a:close/>
              </a:path>
              <a:path w="21600" h="21600" extrusionOk="0">
                <a:moveTo>
                  <a:pt x="1913" y="13761"/>
                </a:moveTo>
                <a:lnTo>
                  <a:pt x="3699" y="13761"/>
                </a:lnTo>
                <a:lnTo>
                  <a:pt x="2678" y="14400"/>
                </a:lnTo>
                <a:lnTo>
                  <a:pt x="2296" y="14105"/>
                </a:lnTo>
                <a:lnTo>
                  <a:pt x="2125" y="14203"/>
                </a:lnTo>
                <a:lnTo>
                  <a:pt x="2700" y="14645"/>
                </a:lnTo>
                <a:lnTo>
                  <a:pt x="3699" y="14007"/>
                </a:lnTo>
                <a:lnTo>
                  <a:pt x="3699" y="14743"/>
                </a:lnTo>
                <a:lnTo>
                  <a:pt x="1913" y="14743"/>
                </a:lnTo>
                <a:lnTo>
                  <a:pt x="1913" y="13761"/>
                </a:lnTo>
                <a:close/>
              </a:path>
              <a:path w="21600" h="21600" extrusionOk="0">
                <a:moveTo>
                  <a:pt x="1913" y="15332"/>
                </a:moveTo>
                <a:lnTo>
                  <a:pt x="3699" y="15332"/>
                </a:lnTo>
                <a:lnTo>
                  <a:pt x="2678" y="15970"/>
                </a:lnTo>
                <a:lnTo>
                  <a:pt x="2296" y="15676"/>
                </a:lnTo>
                <a:lnTo>
                  <a:pt x="2125" y="15774"/>
                </a:lnTo>
                <a:lnTo>
                  <a:pt x="2700" y="16216"/>
                </a:lnTo>
                <a:lnTo>
                  <a:pt x="3699" y="15578"/>
                </a:lnTo>
                <a:lnTo>
                  <a:pt x="3699" y="16314"/>
                </a:lnTo>
                <a:lnTo>
                  <a:pt x="1913" y="16314"/>
                </a:lnTo>
                <a:lnTo>
                  <a:pt x="1913" y="15332"/>
                </a:lnTo>
                <a:close/>
              </a:path>
            </a:pathLst>
          </a:custGeom>
          <a:solidFill>
            <a:srgbClr val="CCFF99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algn="ctr">
              <a:defRPr/>
            </a:pPr>
            <a:r>
              <a:rPr lang="ru-RU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«</a:t>
            </a:r>
            <a:r>
              <a:rPr lang="ru-RU" b="1" dirty="0">
                <a:solidFill>
                  <a:srgbClr val="FF3300"/>
                </a:solidFill>
                <a:latin typeface="+mn-lt"/>
              </a:rPr>
              <a:t>ФК»</a:t>
            </a:r>
          </a:p>
          <a:p>
            <a:pPr>
              <a:buFontTx/>
              <a:buChar char="-"/>
              <a:defRPr/>
            </a:pPr>
            <a:r>
              <a:rPr lang="ru-RU" sz="1400" b="1" dirty="0">
                <a:solidFill>
                  <a:srgbClr val="FF3300"/>
                </a:solidFill>
                <a:latin typeface="+mn-lt"/>
              </a:rPr>
              <a:t>физические качества</a:t>
            </a:r>
          </a:p>
          <a:p>
            <a:pPr>
              <a:defRPr/>
            </a:pPr>
            <a:r>
              <a:rPr lang="ru-RU" sz="1400" b="1" dirty="0">
                <a:solidFill>
                  <a:srgbClr val="FF3300"/>
                </a:solidFill>
                <a:latin typeface="+mn-lt"/>
              </a:rPr>
              <a:t>- двигательный опыт</a:t>
            </a:r>
          </a:p>
          <a:p>
            <a:pPr>
              <a:buFontTx/>
              <a:buChar char="-"/>
              <a:defRPr/>
            </a:pPr>
            <a:r>
              <a:rPr lang="ru-RU" sz="1400" b="1" dirty="0">
                <a:solidFill>
                  <a:srgbClr val="FF3300"/>
                </a:solidFill>
                <a:latin typeface="+mn-lt"/>
              </a:rPr>
              <a:t>потребность в Д.А.</a:t>
            </a:r>
          </a:p>
        </p:txBody>
      </p:sp>
      <p:sp>
        <p:nvSpPr>
          <p:cNvPr id="142360" name="Form"/>
          <p:cNvSpPr>
            <a:spLocks noEditPoints="1" noChangeArrowheads="1"/>
          </p:cNvSpPr>
          <p:nvPr/>
        </p:nvSpPr>
        <p:spPr bwMode="auto">
          <a:xfrm>
            <a:off x="3562350" y="889198"/>
            <a:ext cx="2089150" cy="2909888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10800 h 21600"/>
              <a:gd name="T14" fmla="*/ 4740 w 21600"/>
              <a:gd name="T15" fmla="*/ 1309 h 21600"/>
              <a:gd name="T16" fmla="*/ 19410 w 21600"/>
              <a:gd name="T17" fmla="*/ 16331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T14" t="T15" r="T16" b="T17"/>
            <a:pathLst>
              <a:path w="21600" h="21600" extrusionOk="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 extrusionOk="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  <a:path w="21600" h="21600" extrusionOk="0">
                <a:moveTo>
                  <a:pt x="12840" y="18507"/>
                </a:moveTo>
                <a:lnTo>
                  <a:pt x="16051" y="18507"/>
                </a:lnTo>
                <a:lnTo>
                  <a:pt x="16051" y="19260"/>
                </a:lnTo>
                <a:lnTo>
                  <a:pt x="12840" y="19260"/>
                </a:lnTo>
                <a:lnTo>
                  <a:pt x="12840" y="18507"/>
                </a:lnTo>
                <a:close/>
              </a:path>
              <a:path w="21600" h="21600" extrusionOk="0">
                <a:moveTo>
                  <a:pt x="16731" y="18507"/>
                </a:moveTo>
                <a:lnTo>
                  <a:pt x="19941" y="18507"/>
                </a:lnTo>
                <a:lnTo>
                  <a:pt x="19941" y="19260"/>
                </a:lnTo>
                <a:lnTo>
                  <a:pt x="16731" y="19260"/>
                </a:lnTo>
                <a:lnTo>
                  <a:pt x="16731" y="18507"/>
                </a:lnTo>
                <a:close/>
              </a:path>
              <a:path w="21600" h="21600" extrusionOk="0">
                <a:moveTo>
                  <a:pt x="1913" y="1194"/>
                </a:moveTo>
                <a:lnTo>
                  <a:pt x="3699" y="1194"/>
                </a:lnTo>
                <a:lnTo>
                  <a:pt x="2678" y="1832"/>
                </a:lnTo>
                <a:lnTo>
                  <a:pt x="2296" y="1538"/>
                </a:lnTo>
                <a:lnTo>
                  <a:pt x="2125" y="1636"/>
                </a:lnTo>
                <a:lnTo>
                  <a:pt x="2700" y="2078"/>
                </a:lnTo>
                <a:lnTo>
                  <a:pt x="3699" y="1440"/>
                </a:lnTo>
                <a:lnTo>
                  <a:pt x="3699" y="2176"/>
                </a:lnTo>
                <a:lnTo>
                  <a:pt x="1913" y="2176"/>
                </a:lnTo>
                <a:lnTo>
                  <a:pt x="1913" y="1194"/>
                </a:lnTo>
                <a:close/>
              </a:path>
              <a:path w="21600" h="21600" extrusionOk="0">
                <a:moveTo>
                  <a:pt x="1913" y="2765"/>
                </a:moveTo>
                <a:lnTo>
                  <a:pt x="3699" y="2765"/>
                </a:lnTo>
                <a:lnTo>
                  <a:pt x="2678" y="3403"/>
                </a:lnTo>
                <a:lnTo>
                  <a:pt x="2296" y="3109"/>
                </a:lnTo>
                <a:lnTo>
                  <a:pt x="2125" y="3207"/>
                </a:lnTo>
                <a:lnTo>
                  <a:pt x="2700" y="3649"/>
                </a:lnTo>
                <a:lnTo>
                  <a:pt x="3699" y="3010"/>
                </a:lnTo>
                <a:lnTo>
                  <a:pt x="3699" y="3747"/>
                </a:lnTo>
                <a:lnTo>
                  <a:pt x="1913" y="3747"/>
                </a:lnTo>
                <a:lnTo>
                  <a:pt x="1913" y="2765"/>
                </a:lnTo>
                <a:close/>
              </a:path>
              <a:path w="21600" h="21600" extrusionOk="0">
                <a:moveTo>
                  <a:pt x="1913" y="4336"/>
                </a:moveTo>
                <a:lnTo>
                  <a:pt x="3699" y="4336"/>
                </a:lnTo>
                <a:lnTo>
                  <a:pt x="2678" y="4974"/>
                </a:lnTo>
                <a:lnTo>
                  <a:pt x="2296" y="4680"/>
                </a:lnTo>
                <a:lnTo>
                  <a:pt x="2125" y="4778"/>
                </a:lnTo>
                <a:lnTo>
                  <a:pt x="2700" y="5220"/>
                </a:lnTo>
                <a:lnTo>
                  <a:pt x="3699" y="4581"/>
                </a:lnTo>
                <a:lnTo>
                  <a:pt x="3699" y="5318"/>
                </a:lnTo>
                <a:lnTo>
                  <a:pt x="1913" y="5318"/>
                </a:lnTo>
                <a:lnTo>
                  <a:pt x="1913" y="4336"/>
                </a:lnTo>
                <a:close/>
              </a:path>
              <a:path w="21600" h="21600" extrusionOk="0">
                <a:moveTo>
                  <a:pt x="1913" y="5907"/>
                </a:moveTo>
                <a:lnTo>
                  <a:pt x="3699" y="5907"/>
                </a:lnTo>
                <a:lnTo>
                  <a:pt x="2678" y="6545"/>
                </a:lnTo>
                <a:lnTo>
                  <a:pt x="2296" y="6250"/>
                </a:lnTo>
                <a:lnTo>
                  <a:pt x="2125" y="6349"/>
                </a:lnTo>
                <a:lnTo>
                  <a:pt x="2700" y="6790"/>
                </a:lnTo>
                <a:lnTo>
                  <a:pt x="3699" y="6152"/>
                </a:lnTo>
                <a:lnTo>
                  <a:pt x="3699" y="6889"/>
                </a:lnTo>
                <a:lnTo>
                  <a:pt x="1913" y="6889"/>
                </a:lnTo>
                <a:lnTo>
                  <a:pt x="1913" y="5907"/>
                </a:lnTo>
                <a:close/>
              </a:path>
              <a:path w="21600" h="21600" extrusionOk="0">
                <a:moveTo>
                  <a:pt x="1913" y="7478"/>
                </a:moveTo>
                <a:lnTo>
                  <a:pt x="3699" y="7478"/>
                </a:lnTo>
                <a:lnTo>
                  <a:pt x="2678" y="8116"/>
                </a:lnTo>
                <a:lnTo>
                  <a:pt x="2296" y="7821"/>
                </a:lnTo>
                <a:lnTo>
                  <a:pt x="2125" y="7919"/>
                </a:lnTo>
                <a:lnTo>
                  <a:pt x="2700" y="8361"/>
                </a:lnTo>
                <a:lnTo>
                  <a:pt x="3699" y="7723"/>
                </a:lnTo>
                <a:lnTo>
                  <a:pt x="3699" y="8460"/>
                </a:lnTo>
                <a:lnTo>
                  <a:pt x="1913" y="8460"/>
                </a:lnTo>
                <a:lnTo>
                  <a:pt x="1913" y="7478"/>
                </a:lnTo>
                <a:close/>
              </a:path>
              <a:path w="21600" h="21600" extrusionOk="0">
                <a:moveTo>
                  <a:pt x="1913" y="9049"/>
                </a:moveTo>
                <a:lnTo>
                  <a:pt x="3699" y="9049"/>
                </a:lnTo>
                <a:lnTo>
                  <a:pt x="2678" y="9687"/>
                </a:lnTo>
                <a:lnTo>
                  <a:pt x="2296" y="9392"/>
                </a:lnTo>
                <a:lnTo>
                  <a:pt x="2125" y="9490"/>
                </a:lnTo>
                <a:lnTo>
                  <a:pt x="2700" y="9932"/>
                </a:lnTo>
                <a:lnTo>
                  <a:pt x="3699" y="9294"/>
                </a:lnTo>
                <a:lnTo>
                  <a:pt x="3699" y="10030"/>
                </a:lnTo>
                <a:lnTo>
                  <a:pt x="1913" y="10030"/>
                </a:lnTo>
                <a:lnTo>
                  <a:pt x="1913" y="9049"/>
                </a:lnTo>
                <a:close/>
              </a:path>
              <a:path w="21600" h="21600" extrusionOk="0">
                <a:moveTo>
                  <a:pt x="1913" y="10620"/>
                </a:moveTo>
                <a:lnTo>
                  <a:pt x="3699" y="10620"/>
                </a:lnTo>
                <a:lnTo>
                  <a:pt x="2678" y="11258"/>
                </a:lnTo>
                <a:lnTo>
                  <a:pt x="2296" y="10963"/>
                </a:lnTo>
                <a:lnTo>
                  <a:pt x="2125" y="11061"/>
                </a:lnTo>
                <a:lnTo>
                  <a:pt x="2700" y="11503"/>
                </a:lnTo>
                <a:lnTo>
                  <a:pt x="3699" y="10865"/>
                </a:lnTo>
                <a:lnTo>
                  <a:pt x="3699" y="11601"/>
                </a:lnTo>
                <a:lnTo>
                  <a:pt x="1913" y="11601"/>
                </a:lnTo>
                <a:lnTo>
                  <a:pt x="1913" y="10620"/>
                </a:lnTo>
                <a:close/>
              </a:path>
              <a:path w="21600" h="21600" extrusionOk="0">
                <a:moveTo>
                  <a:pt x="1913" y="12190"/>
                </a:moveTo>
                <a:lnTo>
                  <a:pt x="3699" y="12190"/>
                </a:lnTo>
                <a:lnTo>
                  <a:pt x="2678" y="12829"/>
                </a:lnTo>
                <a:lnTo>
                  <a:pt x="2296" y="12534"/>
                </a:lnTo>
                <a:lnTo>
                  <a:pt x="2125" y="12632"/>
                </a:lnTo>
                <a:lnTo>
                  <a:pt x="2700" y="13074"/>
                </a:lnTo>
                <a:lnTo>
                  <a:pt x="3699" y="12436"/>
                </a:lnTo>
                <a:lnTo>
                  <a:pt x="3699" y="13172"/>
                </a:lnTo>
                <a:lnTo>
                  <a:pt x="1913" y="13172"/>
                </a:lnTo>
                <a:lnTo>
                  <a:pt x="1913" y="12190"/>
                </a:lnTo>
                <a:close/>
              </a:path>
              <a:path w="21600" h="21600" extrusionOk="0">
                <a:moveTo>
                  <a:pt x="1913" y="13761"/>
                </a:moveTo>
                <a:lnTo>
                  <a:pt x="3699" y="13761"/>
                </a:lnTo>
                <a:lnTo>
                  <a:pt x="2678" y="14400"/>
                </a:lnTo>
                <a:lnTo>
                  <a:pt x="2296" y="14105"/>
                </a:lnTo>
                <a:lnTo>
                  <a:pt x="2125" y="14203"/>
                </a:lnTo>
                <a:lnTo>
                  <a:pt x="2700" y="14645"/>
                </a:lnTo>
                <a:lnTo>
                  <a:pt x="3699" y="14007"/>
                </a:lnTo>
                <a:lnTo>
                  <a:pt x="3699" y="14743"/>
                </a:lnTo>
                <a:lnTo>
                  <a:pt x="1913" y="14743"/>
                </a:lnTo>
                <a:lnTo>
                  <a:pt x="1913" y="13761"/>
                </a:lnTo>
                <a:close/>
              </a:path>
              <a:path w="21600" h="21600" extrusionOk="0">
                <a:moveTo>
                  <a:pt x="1913" y="15332"/>
                </a:moveTo>
                <a:lnTo>
                  <a:pt x="3699" y="15332"/>
                </a:lnTo>
                <a:lnTo>
                  <a:pt x="2678" y="15970"/>
                </a:lnTo>
                <a:lnTo>
                  <a:pt x="2296" y="15676"/>
                </a:lnTo>
                <a:lnTo>
                  <a:pt x="2125" y="15774"/>
                </a:lnTo>
                <a:lnTo>
                  <a:pt x="2700" y="16216"/>
                </a:lnTo>
                <a:lnTo>
                  <a:pt x="3699" y="15578"/>
                </a:lnTo>
                <a:lnTo>
                  <a:pt x="3699" y="16314"/>
                </a:lnTo>
                <a:lnTo>
                  <a:pt x="1913" y="16314"/>
                </a:lnTo>
                <a:lnTo>
                  <a:pt x="1913" y="15332"/>
                </a:lnTo>
                <a:close/>
              </a:path>
            </a:pathLst>
          </a:custGeom>
          <a:solidFill>
            <a:srgbClr val="93E3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algn="ctr">
              <a:defRPr/>
            </a:pPr>
            <a:r>
              <a:rPr lang="ru-RU" b="1" dirty="0">
                <a:solidFill>
                  <a:srgbClr val="FF0000"/>
                </a:solidFill>
                <a:latin typeface="+mn-lt"/>
              </a:rPr>
              <a:t>«</a:t>
            </a:r>
            <a:r>
              <a:rPr lang="ru-RU" b="1" dirty="0" err="1">
                <a:solidFill>
                  <a:srgbClr val="FF0000"/>
                </a:solidFill>
                <a:latin typeface="+mn-lt"/>
              </a:rPr>
              <a:t>Безопас-ность</a:t>
            </a:r>
            <a:r>
              <a:rPr lang="ru-RU" b="1" dirty="0">
                <a:solidFill>
                  <a:srgbClr val="FF0000"/>
                </a:solidFill>
                <a:latin typeface="+mn-lt"/>
              </a:rPr>
              <a:t>»</a:t>
            </a:r>
          </a:p>
          <a:p>
            <a:pPr>
              <a:buFontTx/>
              <a:buChar char="-"/>
              <a:defRPr/>
            </a:pPr>
            <a:r>
              <a:rPr lang="ru-RU" sz="1400" b="1" dirty="0" err="1">
                <a:solidFill>
                  <a:srgbClr val="FF0000"/>
                </a:solidFill>
                <a:latin typeface="+mn-lt"/>
              </a:rPr>
              <a:t>экол.сознание</a:t>
            </a:r>
            <a:endParaRPr lang="ru-RU" sz="1400" b="1" dirty="0">
              <a:solidFill>
                <a:srgbClr val="FF0000"/>
              </a:solidFill>
              <a:latin typeface="+mn-lt"/>
            </a:endParaRPr>
          </a:p>
          <a:p>
            <a:pPr>
              <a:buFontTx/>
              <a:buChar char="-"/>
              <a:defRPr/>
            </a:pPr>
            <a:r>
              <a:rPr lang="ru-RU" sz="1400" b="1" dirty="0">
                <a:solidFill>
                  <a:srgbClr val="FF0000"/>
                </a:solidFill>
                <a:latin typeface="+mn-lt"/>
              </a:rPr>
              <a:t>ОБЖ</a:t>
            </a:r>
          </a:p>
          <a:p>
            <a:pPr>
              <a:buFontTx/>
              <a:buChar char="-"/>
              <a:defRPr/>
            </a:pPr>
            <a:endParaRPr lang="ru-RU" sz="14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42361" name="Form"/>
          <p:cNvSpPr>
            <a:spLocks noEditPoints="1" noChangeArrowheads="1"/>
          </p:cNvSpPr>
          <p:nvPr/>
        </p:nvSpPr>
        <p:spPr bwMode="auto">
          <a:xfrm>
            <a:off x="0" y="3716338"/>
            <a:ext cx="2417763" cy="2909887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10800 h 21600"/>
              <a:gd name="T14" fmla="*/ 4740 w 21600"/>
              <a:gd name="T15" fmla="*/ 1309 h 21600"/>
              <a:gd name="T16" fmla="*/ 19410 w 21600"/>
              <a:gd name="T17" fmla="*/ 16331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T14" t="T15" r="T16" b="T17"/>
            <a:pathLst>
              <a:path w="21600" h="21600" extrusionOk="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 extrusionOk="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  <a:path w="21600" h="21600" extrusionOk="0">
                <a:moveTo>
                  <a:pt x="12840" y="18507"/>
                </a:moveTo>
                <a:lnTo>
                  <a:pt x="16051" y="18507"/>
                </a:lnTo>
                <a:lnTo>
                  <a:pt x="16051" y="19260"/>
                </a:lnTo>
                <a:lnTo>
                  <a:pt x="12840" y="19260"/>
                </a:lnTo>
                <a:lnTo>
                  <a:pt x="12840" y="18507"/>
                </a:lnTo>
                <a:close/>
              </a:path>
              <a:path w="21600" h="21600" extrusionOk="0">
                <a:moveTo>
                  <a:pt x="16731" y="18507"/>
                </a:moveTo>
                <a:lnTo>
                  <a:pt x="19941" y="18507"/>
                </a:lnTo>
                <a:lnTo>
                  <a:pt x="19941" y="19260"/>
                </a:lnTo>
                <a:lnTo>
                  <a:pt x="16731" y="19260"/>
                </a:lnTo>
                <a:lnTo>
                  <a:pt x="16731" y="18507"/>
                </a:lnTo>
                <a:close/>
              </a:path>
              <a:path w="21600" h="21600" extrusionOk="0">
                <a:moveTo>
                  <a:pt x="1913" y="1194"/>
                </a:moveTo>
                <a:lnTo>
                  <a:pt x="3699" y="1194"/>
                </a:lnTo>
                <a:lnTo>
                  <a:pt x="2678" y="1832"/>
                </a:lnTo>
                <a:lnTo>
                  <a:pt x="2296" y="1538"/>
                </a:lnTo>
                <a:lnTo>
                  <a:pt x="2125" y="1636"/>
                </a:lnTo>
                <a:lnTo>
                  <a:pt x="2700" y="2078"/>
                </a:lnTo>
                <a:lnTo>
                  <a:pt x="3699" y="1440"/>
                </a:lnTo>
                <a:lnTo>
                  <a:pt x="3699" y="2176"/>
                </a:lnTo>
                <a:lnTo>
                  <a:pt x="1913" y="2176"/>
                </a:lnTo>
                <a:lnTo>
                  <a:pt x="1913" y="1194"/>
                </a:lnTo>
                <a:close/>
              </a:path>
              <a:path w="21600" h="21600" extrusionOk="0">
                <a:moveTo>
                  <a:pt x="1913" y="2765"/>
                </a:moveTo>
                <a:lnTo>
                  <a:pt x="3699" y="2765"/>
                </a:lnTo>
                <a:lnTo>
                  <a:pt x="2678" y="3403"/>
                </a:lnTo>
                <a:lnTo>
                  <a:pt x="2296" y="3109"/>
                </a:lnTo>
                <a:lnTo>
                  <a:pt x="2125" y="3207"/>
                </a:lnTo>
                <a:lnTo>
                  <a:pt x="2700" y="3649"/>
                </a:lnTo>
                <a:lnTo>
                  <a:pt x="3699" y="3010"/>
                </a:lnTo>
                <a:lnTo>
                  <a:pt x="3699" y="3747"/>
                </a:lnTo>
                <a:lnTo>
                  <a:pt x="1913" y="3747"/>
                </a:lnTo>
                <a:lnTo>
                  <a:pt x="1913" y="2765"/>
                </a:lnTo>
                <a:close/>
              </a:path>
              <a:path w="21600" h="21600" extrusionOk="0">
                <a:moveTo>
                  <a:pt x="1913" y="4336"/>
                </a:moveTo>
                <a:lnTo>
                  <a:pt x="3699" y="4336"/>
                </a:lnTo>
                <a:lnTo>
                  <a:pt x="2678" y="4974"/>
                </a:lnTo>
                <a:lnTo>
                  <a:pt x="2296" y="4680"/>
                </a:lnTo>
                <a:lnTo>
                  <a:pt x="2125" y="4778"/>
                </a:lnTo>
                <a:lnTo>
                  <a:pt x="2700" y="5220"/>
                </a:lnTo>
                <a:lnTo>
                  <a:pt x="3699" y="4581"/>
                </a:lnTo>
                <a:lnTo>
                  <a:pt x="3699" y="5318"/>
                </a:lnTo>
                <a:lnTo>
                  <a:pt x="1913" y="5318"/>
                </a:lnTo>
                <a:lnTo>
                  <a:pt x="1913" y="4336"/>
                </a:lnTo>
                <a:close/>
              </a:path>
              <a:path w="21600" h="21600" extrusionOk="0">
                <a:moveTo>
                  <a:pt x="1913" y="5907"/>
                </a:moveTo>
                <a:lnTo>
                  <a:pt x="3699" y="5907"/>
                </a:lnTo>
                <a:lnTo>
                  <a:pt x="2678" y="6545"/>
                </a:lnTo>
                <a:lnTo>
                  <a:pt x="2296" y="6250"/>
                </a:lnTo>
                <a:lnTo>
                  <a:pt x="2125" y="6349"/>
                </a:lnTo>
                <a:lnTo>
                  <a:pt x="2700" y="6790"/>
                </a:lnTo>
                <a:lnTo>
                  <a:pt x="3699" y="6152"/>
                </a:lnTo>
                <a:lnTo>
                  <a:pt x="3699" y="6889"/>
                </a:lnTo>
                <a:lnTo>
                  <a:pt x="1913" y="6889"/>
                </a:lnTo>
                <a:lnTo>
                  <a:pt x="1913" y="5907"/>
                </a:lnTo>
                <a:close/>
              </a:path>
              <a:path w="21600" h="21600" extrusionOk="0">
                <a:moveTo>
                  <a:pt x="1913" y="7478"/>
                </a:moveTo>
                <a:lnTo>
                  <a:pt x="3699" y="7478"/>
                </a:lnTo>
                <a:lnTo>
                  <a:pt x="2678" y="8116"/>
                </a:lnTo>
                <a:lnTo>
                  <a:pt x="2296" y="7821"/>
                </a:lnTo>
                <a:lnTo>
                  <a:pt x="2125" y="7919"/>
                </a:lnTo>
                <a:lnTo>
                  <a:pt x="2700" y="8361"/>
                </a:lnTo>
                <a:lnTo>
                  <a:pt x="3699" y="7723"/>
                </a:lnTo>
                <a:lnTo>
                  <a:pt x="3699" y="8460"/>
                </a:lnTo>
                <a:lnTo>
                  <a:pt x="1913" y="8460"/>
                </a:lnTo>
                <a:lnTo>
                  <a:pt x="1913" y="7478"/>
                </a:lnTo>
                <a:close/>
              </a:path>
              <a:path w="21600" h="21600" extrusionOk="0">
                <a:moveTo>
                  <a:pt x="1913" y="9049"/>
                </a:moveTo>
                <a:lnTo>
                  <a:pt x="3699" y="9049"/>
                </a:lnTo>
                <a:lnTo>
                  <a:pt x="2678" y="9687"/>
                </a:lnTo>
                <a:lnTo>
                  <a:pt x="2296" y="9392"/>
                </a:lnTo>
                <a:lnTo>
                  <a:pt x="2125" y="9490"/>
                </a:lnTo>
                <a:lnTo>
                  <a:pt x="2700" y="9932"/>
                </a:lnTo>
                <a:lnTo>
                  <a:pt x="3699" y="9294"/>
                </a:lnTo>
                <a:lnTo>
                  <a:pt x="3699" y="10030"/>
                </a:lnTo>
                <a:lnTo>
                  <a:pt x="1913" y="10030"/>
                </a:lnTo>
                <a:lnTo>
                  <a:pt x="1913" y="9049"/>
                </a:lnTo>
                <a:close/>
              </a:path>
              <a:path w="21600" h="21600" extrusionOk="0">
                <a:moveTo>
                  <a:pt x="1913" y="10620"/>
                </a:moveTo>
                <a:lnTo>
                  <a:pt x="3699" y="10620"/>
                </a:lnTo>
                <a:lnTo>
                  <a:pt x="2678" y="11258"/>
                </a:lnTo>
                <a:lnTo>
                  <a:pt x="2296" y="10963"/>
                </a:lnTo>
                <a:lnTo>
                  <a:pt x="2125" y="11061"/>
                </a:lnTo>
                <a:lnTo>
                  <a:pt x="2700" y="11503"/>
                </a:lnTo>
                <a:lnTo>
                  <a:pt x="3699" y="10865"/>
                </a:lnTo>
                <a:lnTo>
                  <a:pt x="3699" y="11601"/>
                </a:lnTo>
                <a:lnTo>
                  <a:pt x="1913" y="11601"/>
                </a:lnTo>
                <a:lnTo>
                  <a:pt x="1913" y="10620"/>
                </a:lnTo>
                <a:close/>
              </a:path>
              <a:path w="21600" h="21600" extrusionOk="0">
                <a:moveTo>
                  <a:pt x="1913" y="12190"/>
                </a:moveTo>
                <a:lnTo>
                  <a:pt x="3699" y="12190"/>
                </a:lnTo>
                <a:lnTo>
                  <a:pt x="2678" y="12829"/>
                </a:lnTo>
                <a:lnTo>
                  <a:pt x="2296" y="12534"/>
                </a:lnTo>
                <a:lnTo>
                  <a:pt x="2125" y="12632"/>
                </a:lnTo>
                <a:lnTo>
                  <a:pt x="2700" y="13074"/>
                </a:lnTo>
                <a:lnTo>
                  <a:pt x="3699" y="12436"/>
                </a:lnTo>
                <a:lnTo>
                  <a:pt x="3699" y="13172"/>
                </a:lnTo>
                <a:lnTo>
                  <a:pt x="1913" y="13172"/>
                </a:lnTo>
                <a:lnTo>
                  <a:pt x="1913" y="12190"/>
                </a:lnTo>
                <a:close/>
              </a:path>
              <a:path w="21600" h="21600" extrusionOk="0">
                <a:moveTo>
                  <a:pt x="1913" y="13761"/>
                </a:moveTo>
                <a:lnTo>
                  <a:pt x="3699" y="13761"/>
                </a:lnTo>
                <a:lnTo>
                  <a:pt x="2678" y="14400"/>
                </a:lnTo>
                <a:lnTo>
                  <a:pt x="2296" y="14105"/>
                </a:lnTo>
                <a:lnTo>
                  <a:pt x="2125" y="14203"/>
                </a:lnTo>
                <a:lnTo>
                  <a:pt x="2700" y="14645"/>
                </a:lnTo>
                <a:lnTo>
                  <a:pt x="3699" y="14007"/>
                </a:lnTo>
                <a:lnTo>
                  <a:pt x="3699" y="14743"/>
                </a:lnTo>
                <a:lnTo>
                  <a:pt x="1913" y="14743"/>
                </a:lnTo>
                <a:lnTo>
                  <a:pt x="1913" y="13761"/>
                </a:lnTo>
                <a:close/>
              </a:path>
              <a:path w="21600" h="21600" extrusionOk="0">
                <a:moveTo>
                  <a:pt x="1913" y="15332"/>
                </a:moveTo>
                <a:lnTo>
                  <a:pt x="3699" y="15332"/>
                </a:lnTo>
                <a:lnTo>
                  <a:pt x="2678" y="15970"/>
                </a:lnTo>
                <a:lnTo>
                  <a:pt x="2296" y="15676"/>
                </a:lnTo>
                <a:lnTo>
                  <a:pt x="2125" y="15774"/>
                </a:lnTo>
                <a:lnTo>
                  <a:pt x="2700" y="16216"/>
                </a:lnTo>
                <a:lnTo>
                  <a:pt x="3699" y="15578"/>
                </a:lnTo>
                <a:lnTo>
                  <a:pt x="3699" y="16314"/>
                </a:lnTo>
                <a:lnTo>
                  <a:pt x="1913" y="16314"/>
                </a:lnTo>
                <a:lnTo>
                  <a:pt x="1913" y="15332"/>
                </a:lnTo>
                <a:close/>
              </a:path>
            </a:pathLst>
          </a:custGeom>
          <a:solidFill>
            <a:srgbClr val="DEF1A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algn="ctr">
              <a:defRPr/>
            </a:pPr>
            <a:r>
              <a:rPr lang="ru-RU" b="1" dirty="0">
                <a:solidFill>
                  <a:srgbClr val="FF0000"/>
                </a:solidFill>
                <a:latin typeface="+mn-lt"/>
              </a:rPr>
              <a:t>«Труд»</a:t>
            </a:r>
          </a:p>
          <a:p>
            <a:pPr>
              <a:defRPr/>
            </a:pPr>
            <a:r>
              <a:rPr lang="ru-RU" sz="1400" b="1" dirty="0">
                <a:solidFill>
                  <a:srgbClr val="FF0000"/>
                </a:solidFill>
                <a:latin typeface="+mn-lt"/>
              </a:rPr>
              <a:t>-</a:t>
            </a:r>
            <a:r>
              <a:rPr lang="ru-RU" sz="1400" b="1" dirty="0" err="1">
                <a:solidFill>
                  <a:srgbClr val="FF0000"/>
                </a:solidFill>
                <a:latin typeface="+mn-lt"/>
              </a:rPr>
              <a:t>труд.деят-ть</a:t>
            </a:r>
            <a:endParaRPr lang="ru-RU" sz="1400" b="1" dirty="0">
              <a:solidFill>
                <a:srgbClr val="FF0000"/>
              </a:solidFill>
              <a:latin typeface="+mn-lt"/>
            </a:endParaRPr>
          </a:p>
          <a:p>
            <a:pPr>
              <a:defRPr/>
            </a:pPr>
            <a:r>
              <a:rPr lang="ru-RU" sz="1400" b="1" dirty="0">
                <a:solidFill>
                  <a:srgbClr val="FF0000"/>
                </a:solidFill>
                <a:latin typeface="+mn-lt"/>
              </a:rPr>
              <a:t>-</a:t>
            </a:r>
            <a:r>
              <a:rPr lang="ru-RU" sz="1400" b="1" dirty="0" err="1">
                <a:solidFill>
                  <a:srgbClr val="FF0000"/>
                </a:solidFill>
                <a:latin typeface="+mn-lt"/>
              </a:rPr>
              <a:t>ценност.отнош</a:t>
            </a:r>
            <a:r>
              <a:rPr lang="ru-RU" sz="1400" b="1" dirty="0">
                <a:solidFill>
                  <a:srgbClr val="FF0000"/>
                </a:solidFill>
                <a:latin typeface="+mn-lt"/>
              </a:rPr>
              <a:t>-е</a:t>
            </a:r>
          </a:p>
          <a:p>
            <a:pPr>
              <a:defRPr/>
            </a:pPr>
            <a:r>
              <a:rPr lang="ru-RU" sz="1400" b="1" dirty="0">
                <a:solidFill>
                  <a:srgbClr val="FF0000"/>
                </a:solidFill>
                <a:latin typeface="+mn-lt"/>
              </a:rPr>
              <a:t>-представ-я о труде</a:t>
            </a:r>
          </a:p>
        </p:txBody>
      </p:sp>
      <p:sp>
        <p:nvSpPr>
          <p:cNvPr id="142358" name="Form"/>
          <p:cNvSpPr>
            <a:spLocks noEditPoints="1" noChangeArrowheads="1"/>
          </p:cNvSpPr>
          <p:nvPr/>
        </p:nvSpPr>
        <p:spPr bwMode="auto">
          <a:xfrm>
            <a:off x="2124075" y="3716338"/>
            <a:ext cx="2160588" cy="2909887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10800 h 21600"/>
              <a:gd name="T14" fmla="*/ 4740 w 21600"/>
              <a:gd name="T15" fmla="*/ 1309 h 21600"/>
              <a:gd name="T16" fmla="*/ 19410 w 21600"/>
              <a:gd name="T17" fmla="*/ 16331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T14" t="T15" r="T16" b="T17"/>
            <a:pathLst>
              <a:path w="21600" h="21600" extrusionOk="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 extrusionOk="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  <a:path w="21600" h="21600" extrusionOk="0">
                <a:moveTo>
                  <a:pt x="12840" y="18507"/>
                </a:moveTo>
                <a:lnTo>
                  <a:pt x="16051" y="18507"/>
                </a:lnTo>
                <a:lnTo>
                  <a:pt x="16051" y="19260"/>
                </a:lnTo>
                <a:lnTo>
                  <a:pt x="12840" y="19260"/>
                </a:lnTo>
                <a:lnTo>
                  <a:pt x="12840" y="18507"/>
                </a:lnTo>
                <a:close/>
              </a:path>
              <a:path w="21600" h="21600" extrusionOk="0">
                <a:moveTo>
                  <a:pt x="16731" y="18507"/>
                </a:moveTo>
                <a:lnTo>
                  <a:pt x="19941" y="18507"/>
                </a:lnTo>
                <a:lnTo>
                  <a:pt x="19941" y="19260"/>
                </a:lnTo>
                <a:lnTo>
                  <a:pt x="16731" y="19260"/>
                </a:lnTo>
                <a:lnTo>
                  <a:pt x="16731" y="18507"/>
                </a:lnTo>
                <a:close/>
              </a:path>
              <a:path w="21600" h="21600" extrusionOk="0">
                <a:moveTo>
                  <a:pt x="1913" y="1194"/>
                </a:moveTo>
                <a:lnTo>
                  <a:pt x="3699" y="1194"/>
                </a:lnTo>
                <a:lnTo>
                  <a:pt x="2678" y="1832"/>
                </a:lnTo>
                <a:lnTo>
                  <a:pt x="2296" y="1538"/>
                </a:lnTo>
                <a:lnTo>
                  <a:pt x="2125" y="1636"/>
                </a:lnTo>
                <a:lnTo>
                  <a:pt x="2700" y="2078"/>
                </a:lnTo>
                <a:lnTo>
                  <a:pt x="3699" y="1440"/>
                </a:lnTo>
                <a:lnTo>
                  <a:pt x="3699" y="2176"/>
                </a:lnTo>
                <a:lnTo>
                  <a:pt x="1913" y="2176"/>
                </a:lnTo>
                <a:lnTo>
                  <a:pt x="1913" y="1194"/>
                </a:lnTo>
                <a:close/>
              </a:path>
              <a:path w="21600" h="21600" extrusionOk="0">
                <a:moveTo>
                  <a:pt x="1913" y="2765"/>
                </a:moveTo>
                <a:lnTo>
                  <a:pt x="3699" y="2765"/>
                </a:lnTo>
                <a:lnTo>
                  <a:pt x="2678" y="3403"/>
                </a:lnTo>
                <a:lnTo>
                  <a:pt x="2296" y="3109"/>
                </a:lnTo>
                <a:lnTo>
                  <a:pt x="2125" y="3207"/>
                </a:lnTo>
                <a:lnTo>
                  <a:pt x="2700" y="3649"/>
                </a:lnTo>
                <a:lnTo>
                  <a:pt x="3699" y="3010"/>
                </a:lnTo>
                <a:lnTo>
                  <a:pt x="3699" y="3747"/>
                </a:lnTo>
                <a:lnTo>
                  <a:pt x="1913" y="3747"/>
                </a:lnTo>
                <a:lnTo>
                  <a:pt x="1913" y="2765"/>
                </a:lnTo>
                <a:close/>
              </a:path>
              <a:path w="21600" h="21600" extrusionOk="0">
                <a:moveTo>
                  <a:pt x="1913" y="4336"/>
                </a:moveTo>
                <a:lnTo>
                  <a:pt x="3699" y="4336"/>
                </a:lnTo>
                <a:lnTo>
                  <a:pt x="2678" y="4974"/>
                </a:lnTo>
                <a:lnTo>
                  <a:pt x="2296" y="4680"/>
                </a:lnTo>
                <a:lnTo>
                  <a:pt x="2125" y="4778"/>
                </a:lnTo>
                <a:lnTo>
                  <a:pt x="2700" y="5220"/>
                </a:lnTo>
                <a:lnTo>
                  <a:pt x="3699" y="4581"/>
                </a:lnTo>
                <a:lnTo>
                  <a:pt x="3699" y="5318"/>
                </a:lnTo>
                <a:lnTo>
                  <a:pt x="1913" y="5318"/>
                </a:lnTo>
                <a:lnTo>
                  <a:pt x="1913" y="4336"/>
                </a:lnTo>
                <a:close/>
              </a:path>
              <a:path w="21600" h="21600" extrusionOk="0">
                <a:moveTo>
                  <a:pt x="1913" y="5907"/>
                </a:moveTo>
                <a:lnTo>
                  <a:pt x="3699" y="5907"/>
                </a:lnTo>
                <a:lnTo>
                  <a:pt x="2678" y="6545"/>
                </a:lnTo>
                <a:lnTo>
                  <a:pt x="2296" y="6250"/>
                </a:lnTo>
                <a:lnTo>
                  <a:pt x="2125" y="6349"/>
                </a:lnTo>
                <a:lnTo>
                  <a:pt x="2700" y="6790"/>
                </a:lnTo>
                <a:lnTo>
                  <a:pt x="3699" y="6152"/>
                </a:lnTo>
                <a:lnTo>
                  <a:pt x="3699" y="6889"/>
                </a:lnTo>
                <a:lnTo>
                  <a:pt x="1913" y="6889"/>
                </a:lnTo>
                <a:lnTo>
                  <a:pt x="1913" y="5907"/>
                </a:lnTo>
                <a:close/>
              </a:path>
              <a:path w="21600" h="21600" extrusionOk="0">
                <a:moveTo>
                  <a:pt x="1913" y="7478"/>
                </a:moveTo>
                <a:lnTo>
                  <a:pt x="3699" y="7478"/>
                </a:lnTo>
                <a:lnTo>
                  <a:pt x="2678" y="8116"/>
                </a:lnTo>
                <a:lnTo>
                  <a:pt x="2296" y="7821"/>
                </a:lnTo>
                <a:lnTo>
                  <a:pt x="2125" y="7919"/>
                </a:lnTo>
                <a:lnTo>
                  <a:pt x="2700" y="8361"/>
                </a:lnTo>
                <a:lnTo>
                  <a:pt x="3699" y="7723"/>
                </a:lnTo>
                <a:lnTo>
                  <a:pt x="3699" y="8460"/>
                </a:lnTo>
                <a:lnTo>
                  <a:pt x="1913" y="8460"/>
                </a:lnTo>
                <a:lnTo>
                  <a:pt x="1913" y="7478"/>
                </a:lnTo>
                <a:close/>
              </a:path>
              <a:path w="21600" h="21600" extrusionOk="0">
                <a:moveTo>
                  <a:pt x="1913" y="9049"/>
                </a:moveTo>
                <a:lnTo>
                  <a:pt x="3699" y="9049"/>
                </a:lnTo>
                <a:lnTo>
                  <a:pt x="2678" y="9687"/>
                </a:lnTo>
                <a:lnTo>
                  <a:pt x="2296" y="9392"/>
                </a:lnTo>
                <a:lnTo>
                  <a:pt x="2125" y="9490"/>
                </a:lnTo>
                <a:lnTo>
                  <a:pt x="2700" y="9932"/>
                </a:lnTo>
                <a:lnTo>
                  <a:pt x="3699" y="9294"/>
                </a:lnTo>
                <a:lnTo>
                  <a:pt x="3699" y="10030"/>
                </a:lnTo>
                <a:lnTo>
                  <a:pt x="1913" y="10030"/>
                </a:lnTo>
                <a:lnTo>
                  <a:pt x="1913" y="9049"/>
                </a:lnTo>
                <a:close/>
              </a:path>
              <a:path w="21600" h="21600" extrusionOk="0">
                <a:moveTo>
                  <a:pt x="1913" y="10620"/>
                </a:moveTo>
                <a:lnTo>
                  <a:pt x="3699" y="10620"/>
                </a:lnTo>
                <a:lnTo>
                  <a:pt x="2678" y="11258"/>
                </a:lnTo>
                <a:lnTo>
                  <a:pt x="2296" y="10963"/>
                </a:lnTo>
                <a:lnTo>
                  <a:pt x="2125" y="11061"/>
                </a:lnTo>
                <a:lnTo>
                  <a:pt x="2700" y="11503"/>
                </a:lnTo>
                <a:lnTo>
                  <a:pt x="3699" y="10865"/>
                </a:lnTo>
                <a:lnTo>
                  <a:pt x="3699" y="11601"/>
                </a:lnTo>
                <a:lnTo>
                  <a:pt x="1913" y="11601"/>
                </a:lnTo>
                <a:lnTo>
                  <a:pt x="1913" y="10620"/>
                </a:lnTo>
                <a:close/>
              </a:path>
              <a:path w="21600" h="21600" extrusionOk="0">
                <a:moveTo>
                  <a:pt x="1913" y="12190"/>
                </a:moveTo>
                <a:lnTo>
                  <a:pt x="3699" y="12190"/>
                </a:lnTo>
                <a:lnTo>
                  <a:pt x="2678" y="12829"/>
                </a:lnTo>
                <a:lnTo>
                  <a:pt x="2296" y="12534"/>
                </a:lnTo>
                <a:lnTo>
                  <a:pt x="2125" y="12632"/>
                </a:lnTo>
                <a:lnTo>
                  <a:pt x="2700" y="13074"/>
                </a:lnTo>
                <a:lnTo>
                  <a:pt x="3699" y="12436"/>
                </a:lnTo>
                <a:lnTo>
                  <a:pt x="3699" y="13172"/>
                </a:lnTo>
                <a:lnTo>
                  <a:pt x="1913" y="13172"/>
                </a:lnTo>
                <a:lnTo>
                  <a:pt x="1913" y="12190"/>
                </a:lnTo>
                <a:close/>
              </a:path>
              <a:path w="21600" h="21600" extrusionOk="0">
                <a:moveTo>
                  <a:pt x="1913" y="13761"/>
                </a:moveTo>
                <a:lnTo>
                  <a:pt x="3699" y="13761"/>
                </a:lnTo>
                <a:lnTo>
                  <a:pt x="2678" y="14400"/>
                </a:lnTo>
                <a:lnTo>
                  <a:pt x="2296" y="14105"/>
                </a:lnTo>
                <a:lnTo>
                  <a:pt x="2125" y="14203"/>
                </a:lnTo>
                <a:lnTo>
                  <a:pt x="2700" y="14645"/>
                </a:lnTo>
                <a:lnTo>
                  <a:pt x="3699" y="14007"/>
                </a:lnTo>
                <a:lnTo>
                  <a:pt x="3699" y="14743"/>
                </a:lnTo>
                <a:lnTo>
                  <a:pt x="1913" y="14743"/>
                </a:lnTo>
                <a:lnTo>
                  <a:pt x="1913" y="13761"/>
                </a:lnTo>
                <a:close/>
              </a:path>
              <a:path w="21600" h="21600" extrusionOk="0">
                <a:moveTo>
                  <a:pt x="1913" y="15332"/>
                </a:moveTo>
                <a:lnTo>
                  <a:pt x="3699" y="15332"/>
                </a:lnTo>
                <a:lnTo>
                  <a:pt x="2678" y="15970"/>
                </a:lnTo>
                <a:lnTo>
                  <a:pt x="2296" y="15676"/>
                </a:lnTo>
                <a:lnTo>
                  <a:pt x="2125" y="15774"/>
                </a:lnTo>
                <a:lnTo>
                  <a:pt x="2700" y="16216"/>
                </a:lnTo>
                <a:lnTo>
                  <a:pt x="3699" y="15578"/>
                </a:lnTo>
                <a:lnTo>
                  <a:pt x="3699" y="16314"/>
                </a:lnTo>
                <a:lnTo>
                  <a:pt x="1913" y="16314"/>
                </a:lnTo>
                <a:lnTo>
                  <a:pt x="1913" y="15332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r>
              <a:rPr lang="ru-RU" b="1" dirty="0">
                <a:solidFill>
                  <a:srgbClr val="FF3300"/>
                </a:solidFill>
                <a:latin typeface="+mn-lt"/>
              </a:rPr>
              <a:t>«Познание»</a:t>
            </a:r>
          </a:p>
          <a:p>
            <a:pPr>
              <a:defRPr/>
            </a:pPr>
            <a:r>
              <a:rPr lang="ru-RU" sz="1400" b="1" dirty="0">
                <a:solidFill>
                  <a:srgbClr val="FF3300"/>
                </a:solidFill>
                <a:latin typeface="+mn-lt"/>
              </a:rPr>
              <a:t>-</a:t>
            </a:r>
            <a:r>
              <a:rPr lang="ru-RU" sz="1400" b="1" dirty="0" err="1">
                <a:solidFill>
                  <a:srgbClr val="FF3300"/>
                </a:solidFill>
                <a:latin typeface="+mn-lt"/>
              </a:rPr>
              <a:t>позн</a:t>
            </a:r>
            <a:r>
              <a:rPr lang="ru-RU" sz="1400" b="1" dirty="0">
                <a:solidFill>
                  <a:srgbClr val="FF3300"/>
                </a:solidFill>
                <a:latin typeface="+mn-lt"/>
              </a:rPr>
              <a:t>.-</a:t>
            </a:r>
            <a:r>
              <a:rPr lang="ru-RU" sz="1400" b="1" dirty="0" err="1">
                <a:solidFill>
                  <a:srgbClr val="FF3300"/>
                </a:solidFill>
                <a:latin typeface="+mn-lt"/>
              </a:rPr>
              <a:t>исслед.и</a:t>
            </a:r>
            <a:r>
              <a:rPr lang="ru-RU" sz="1400" b="1" dirty="0">
                <a:solidFill>
                  <a:srgbClr val="FF3300"/>
                </a:solidFill>
                <a:latin typeface="+mn-lt"/>
              </a:rPr>
              <a:t> </a:t>
            </a:r>
            <a:r>
              <a:rPr lang="ru-RU" sz="1400" b="1" dirty="0" err="1">
                <a:solidFill>
                  <a:srgbClr val="FF3300"/>
                </a:solidFill>
                <a:latin typeface="+mn-lt"/>
              </a:rPr>
              <a:t>продуктив</a:t>
            </a:r>
            <a:r>
              <a:rPr lang="ru-RU" sz="1400" b="1" dirty="0">
                <a:solidFill>
                  <a:srgbClr val="FF3300"/>
                </a:solidFill>
                <a:latin typeface="+mn-lt"/>
              </a:rPr>
              <a:t>.</a:t>
            </a:r>
          </a:p>
          <a:p>
            <a:pPr>
              <a:defRPr/>
            </a:pPr>
            <a:r>
              <a:rPr lang="ru-RU" sz="1400" b="1" dirty="0">
                <a:solidFill>
                  <a:srgbClr val="FF3300"/>
                </a:solidFill>
                <a:latin typeface="+mn-lt"/>
              </a:rPr>
              <a:t>-</a:t>
            </a:r>
            <a:r>
              <a:rPr lang="ru-RU" sz="1400" b="1" dirty="0" err="1">
                <a:solidFill>
                  <a:srgbClr val="FF3300"/>
                </a:solidFill>
                <a:latin typeface="+mn-lt"/>
              </a:rPr>
              <a:t>элем.матем</a:t>
            </a:r>
            <a:r>
              <a:rPr lang="ru-RU" sz="1400" b="1" dirty="0">
                <a:solidFill>
                  <a:srgbClr val="FF3300"/>
                </a:solidFill>
                <a:latin typeface="+mn-lt"/>
              </a:rPr>
              <a:t>.</a:t>
            </a:r>
          </a:p>
          <a:p>
            <a:pPr>
              <a:defRPr/>
            </a:pPr>
            <a:r>
              <a:rPr lang="ru-RU" sz="1400" b="1" dirty="0">
                <a:solidFill>
                  <a:srgbClr val="FF3300"/>
                </a:solidFill>
                <a:latin typeface="+mn-lt"/>
              </a:rPr>
              <a:t>представ-й</a:t>
            </a:r>
          </a:p>
          <a:p>
            <a:pPr>
              <a:defRPr/>
            </a:pPr>
            <a:r>
              <a:rPr lang="ru-RU" sz="1400" b="1" dirty="0">
                <a:solidFill>
                  <a:srgbClr val="FF3300"/>
                </a:solidFill>
                <a:latin typeface="+mn-lt"/>
              </a:rPr>
              <a:t>-кругозор</a:t>
            </a:r>
          </a:p>
        </p:txBody>
      </p:sp>
      <p:sp>
        <p:nvSpPr>
          <p:cNvPr id="142356" name="Form"/>
          <p:cNvSpPr>
            <a:spLocks noEditPoints="1" noChangeArrowheads="1"/>
          </p:cNvSpPr>
          <p:nvPr/>
        </p:nvSpPr>
        <p:spPr bwMode="auto">
          <a:xfrm>
            <a:off x="3995738" y="3716338"/>
            <a:ext cx="1944687" cy="2881312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10800 h 21600"/>
              <a:gd name="T14" fmla="*/ 4740 w 21600"/>
              <a:gd name="T15" fmla="*/ 1309 h 21600"/>
              <a:gd name="T16" fmla="*/ 19410 w 21600"/>
              <a:gd name="T17" fmla="*/ 16331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T14" t="T15" r="T16" b="T17"/>
            <a:pathLst>
              <a:path w="21600" h="21600" extrusionOk="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 extrusionOk="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  <a:path w="21600" h="21600" extrusionOk="0">
                <a:moveTo>
                  <a:pt x="12840" y="18507"/>
                </a:moveTo>
                <a:lnTo>
                  <a:pt x="16051" y="18507"/>
                </a:lnTo>
                <a:lnTo>
                  <a:pt x="16051" y="19260"/>
                </a:lnTo>
                <a:lnTo>
                  <a:pt x="12840" y="19260"/>
                </a:lnTo>
                <a:lnTo>
                  <a:pt x="12840" y="18507"/>
                </a:lnTo>
                <a:close/>
              </a:path>
              <a:path w="21600" h="21600" extrusionOk="0">
                <a:moveTo>
                  <a:pt x="16731" y="18507"/>
                </a:moveTo>
                <a:lnTo>
                  <a:pt x="19941" y="18507"/>
                </a:lnTo>
                <a:lnTo>
                  <a:pt x="19941" y="19260"/>
                </a:lnTo>
                <a:lnTo>
                  <a:pt x="16731" y="19260"/>
                </a:lnTo>
                <a:lnTo>
                  <a:pt x="16731" y="18507"/>
                </a:lnTo>
                <a:close/>
              </a:path>
              <a:path w="21600" h="21600" extrusionOk="0">
                <a:moveTo>
                  <a:pt x="1913" y="1194"/>
                </a:moveTo>
                <a:lnTo>
                  <a:pt x="3699" y="1194"/>
                </a:lnTo>
                <a:lnTo>
                  <a:pt x="2678" y="1832"/>
                </a:lnTo>
                <a:lnTo>
                  <a:pt x="2296" y="1538"/>
                </a:lnTo>
                <a:lnTo>
                  <a:pt x="2125" y="1636"/>
                </a:lnTo>
                <a:lnTo>
                  <a:pt x="2700" y="2078"/>
                </a:lnTo>
                <a:lnTo>
                  <a:pt x="3699" y="1440"/>
                </a:lnTo>
                <a:lnTo>
                  <a:pt x="3699" y="2176"/>
                </a:lnTo>
                <a:lnTo>
                  <a:pt x="1913" y="2176"/>
                </a:lnTo>
                <a:lnTo>
                  <a:pt x="1913" y="1194"/>
                </a:lnTo>
                <a:close/>
              </a:path>
              <a:path w="21600" h="21600" extrusionOk="0">
                <a:moveTo>
                  <a:pt x="1913" y="2765"/>
                </a:moveTo>
                <a:lnTo>
                  <a:pt x="3699" y="2765"/>
                </a:lnTo>
                <a:lnTo>
                  <a:pt x="2678" y="3403"/>
                </a:lnTo>
                <a:lnTo>
                  <a:pt x="2296" y="3109"/>
                </a:lnTo>
                <a:lnTo>
                  <a:pt x="2125" y="3207"/>
                </a:lnTo>
                <a:lnTo>
                  <a:pt x="2700" y="3649"/>
                </a:lnTo>
                <a:lnTo>
                  <a:pt x="3699" y="3010"/>
                </a:lnTo>
                <a:lnTo>
                  <a:pt x="3699" y="3747"/>
                </a:lnTo>
                <a:lnTo>
                  <a:pt x="1913" y="3747"/>
                </a:lnTo>
                <a:lnTo>
                  <a:pt x="1913" y="2765"/>
                </a:lnTo>
                <a:close/>
              </a:path>
              <a:path w="21600" h="21600" extrusionOk="0">
                <a:moveTo>
                  <a:pt x="1913" y="4336"/>
                </a:moveTo>
                <a:lnTo>
                  <a:pt x="3699" y="4336"/>
                </a:lnTo>
                <a:lnTo>
                  <a:pt x="2678" y="4974"/>
                </a:lnTo>
                <a:lnTo>
                  <a:pt x="2296" y="4680"/>
                </a:lnTo>
                <a:lnTo>
                  <a:pt x="2125" y="4778"/>
                </a:lnTo>
                <a:lnTo>
                  <a:pt x="2700" y="5220"/>
                </a:lnTo>
                <a:lnTo>
                  <a:pt x="3699" y="4581"/>
                </a:lnTo>
                <a:lnTo>
                  <a:pt x="3699" y="5318"/>
                </a:lnTo>
                <a:lnTo>
                  <a:pt x="1913" y="5318"/>
                </a:lnTo>
                <a:lnTo>
                  <a:pt x="1913" y="4336"/>
                </a:lnTo>
                <a:close/>
              </a:path>
              <a:path w="21600" h="21600" extrusionOk="0">
                <a:moveTo>
                  <a:pt x="1913" y="5907"/>
                </a:moveTo>
                <a:lnTo>
                  <a:pt x="3699" y="5907"/>
                </a:lnTo>
                <a:lnTo>
                  <a:pt x="2678" y="6545"/>
                </a:lnTo>
                <a:lnTo>
                  <a:pt x="2296" y="6250"/>
                </a:lnTo>
                <a:lnTo>
                  <a:pt x="2125" y="6349"/>
                </a:lnTo>
                <a:lnTo>
                  <a:pt x="2700" y="6790"/>
                </a:lnTo>
                <a:lnTo>
                  <a:pt x="3699" y="6152"/>
                </a:lnTo>
                <a:lnTo>
                  <a:pt x="3699" y="6889"/>
                </a:lnTo>
                <a:lnTo>
                  <a:pt x="1913" y="6889"/>
                </a:lnTo>
                <a:lnTo>
                  <a:pt x="1913" y="5907"/>
                </a:lnTo>
                <a:close/>
              </a:path>
              <a:path w="21600" h="21600" extrusionOk="0">
                <a:moveTo>
                  <a:pt x="1913" y="7478"/>
                </a:moveTo>
                <a:lnTo>
                  <a:pt x="3699" y="7478"/>
                </a:lnTo>
                <a:lnTo>
                  <a:pt x="2678" y="8116"/>
                </a:lnTo>
                <a:lnTo>
                  <a:pt x="2296" y="7821"/>
                </a:lnTo>
                <a:lnTo>
                  <a:pt x="2125" y="7919"/>
                </a:lnTo>
                <a:lnTo>
                  <a:pt x="2700" y="8361"/>
                </a:lnTo>
                <a:lnTo>
                  <a:pt x="3699" y="7723"/>
                </a:lnTo>
                <a:lnTo>
                  <a:pt x="3699" y="8460"/>
                </a:lnTo>
                <a:lnTo>
                  <a:pt x="1913" y="8460"/>
                </a:lnTo>
                <a:lnTo>
                  <a:pt x="1913" y="7478"/>
                </a:lnTo>
                <a:close/>
              </a:path>
              <a:path w="21600" h="21600" extrusionOk="0">
                <a:moveTo>
                  <a:pt x="1913" y="9049"/>
                </a:moveTo>
                <a:lnTo>
                  <a:pt x="3699" y="9049"/>
                </a:lnTo>
                <a:lnTo>
                  <a:pt x="2678" y="9687"/>
                </a:lnTo>
                <a:lnTo>
                  <a:pt x="2296" y="9392"/>
                </a:lnTo>
                <a:lnTo>
                  <a:pt x="2125" y="9490"/>
                </a:lnTo>
                <a:lnTo>
                  <a:pt x="2700" y="9932"/>
                </a:lnTo>
                <a:lnTo>
                  <a:pt x="3699" y="9294"/>
                </a:lnTo>
                <a:lnTo>
                  <a:pt x="3699" y="10030"/>
                </a:lnTo>
                <a:lnTo>
                  <a:pt x="1913" y="10030"/>
                </a:lnTo>
                <a:lnTo>
                  <a:pt x="1913" y="9049"/>
                </a:lnTo>
                <a:close/>
              </a:path>
              <a:path w="21600" h="21600" extrusionOk="0">
                <a:moveTo>
                  <a:pt x="1913" y="10620"/>
                </a:moveTo>
                <a:lnTo>
                  <a:pt x="3699" y="10620"/>
                </a:lnTo>
                <a:lnTo>
                  <a:pt x="2678" y="11258"/>
                </a:lnTo>
                <a:lnTo>
                  <a:pt x="2296" y="10963"/>
                </a:lnTo>
                <a:lnTo>
                  <a:pt x="2125" y="11061"/>
                </a:lnTo>
                <a:lnTo>
                  <a:pt x="2700" y="11503"/>
                </a:lnTo>
                <a:lnTo>
                  <a:pt x="3699" y="10865"/>
                </a:lnTo>
                <a:lnTo>
                  <a:pt x="3699" y="11601"/>
                </a:lnTo>
                <a:lnTo>
                  <a:pt x="1913" y="11601"/>
                </a:lnTo>
                <a:lnTo>
                  <a:pt x="1913" y="10620"/>
                </a:lnTo>
                <a:close/>
              </a:path>
              <a:path w="21600" h="21600" extrusionOk="0">
                <a:moveTo>
                  <a:pt x="1913" y="12190"/>
                </a:moveTo>
                <a:lnTo>
                  <a:pt x="3699" y="12190"/>
                </a:lnTo>
                <a:lnTo>
                  <a:pt x="2678" y="12829"/>
                </a:lnTo>
                <a:lnTo>
                  <a:pt x="2296" y="12534"/>
                </a:lnTo>
                <a:lnTo>
                  <a:pt x="2125" y="12632"/>
                </a:lnTo>
                <a:lnTo>
                  <a:pt x="2700" y="13074"/>
                </a:lnTo>
                <a:lnTo>
                  <a:pt x="3699" y="12436"/>
                </a:lnTo>
                <a:lnTo>
                  <a:pt x="3699" y="13172"/>
                </a:lnTo>
                <a:lnTo>
                  <a:pt x="1913" y="13172"/>
                </a:lnTo>
                <a:lnTo>
                  <a:pt x="1913" y="12190"/>
                </a:lnTo>
                <a:close/>
              </a:path>
              <a:path w="21600" h="21600" extrusionOk="0">
                <a:moveTo>
                  <a:pt x="1913" y="13761"/>
                </a:moveTo>
                <a:lnTo>
                  <a:pt x="3699" y="13761"/>
                </a:lnTo>
                <a:lnTo>
                  <a:pt x="2678" y="14400"/>
                </a:lnTo>
                <a:lnTo>
                  <a:pt x="2296" y="14105"/>
                </a:lnTo>
                <a:lnTo>
                  <a:pt x="2125" y="14203"/>
                </a:lnTo>
                <a:lnTo>
                  <a:pt x="2700" y="14645"/>
                </a:lnTo>
                <a:lnTo>
                  <a:pt x="3699" y="14007"/>
                </a:lnTo>
                <a:lnTo>
                  <a:pt x="3699" y="14743"/>
                </a:lnTo>
                <a:lnTo>
                  <a:pt x="1913" y="14743"/>
                </a:lnTo>
                <a:lnTo>
                  <a:pt x="1913" y="13761"/>
                </a:lnTo>
                <a:close/>
              </a:path>
              <a:path w="21600" h="21600" extrusionOk="0">
                <a:moveTo>
                  <a:pt x="1913" y="15332"/>
                </a:moveTo>
                <a:lnTo>
                  <a:pt x="3699" y="15332"/>
                </a:lnTo>
                <a:lnTo>
                  <a:pt x="2678" y="15970"/>
                </a:lnTo>
                <a:lnTo>
                  <a:pt x="2296" y="15676"/>
                </a:lnTo>
                <a:lnTo>
                  <a:pt x="2125" y="15774"/>
                </a:lnTo>
                <a:lnTo>
                  <a:pt x="2700" y="16216"/>
                </a:lnTo>
                <a:lnTo>
                  <a:pt x="3699" y="15578"/>
                </a:lnTo>
                <a:lnTo>
                  <a:pt x="3699" y="16314"/>
                </a:lnTo>
                <a:lnTo>
                  <a:pt x="1913" y="16314"/>
                </a:lnTo>
                <a:lnTo>
                  <a:pt x="1913" y="15332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r>
              <a:rPr lang="ru-RU" b="1" dirty="0">
                <a:solidFill>
                  <a:srgbClr val="FF3300"/>
                </a:solidFill>
                <a:latin typeface="+mn-lt"/>
              </a:rPr>
              <a:t>«Коммуникация»</a:t>
            </a:r>
          </a:p>
          <a:p>
            <a:pPr>
              <a:defRPr/>
            </a:pPr>
            <a:r>
              <a:rPr lang="ru-RU" b="1" dirty="0">
                <a:solidFill>
                  <a:srgbClr val="FF3300"/>
                </a:solidFill>
                <a:latin typeface="+mn-lt"/>
              </a:rPr>
              <a:t>-</a:t>
            </a:r>
            <a:r>
              <a:rPr lang="ru-RU" sz="1400" b="1" dirty="0">
                <a:solidFill>
                  <a:srgbClr val="FF3300"/>
                </a:solidFill>
                <a:latin typeface="+mn-lt"/>
              </a:rPr>
              <a:t>общение</a:t>
            </a:r>
          </a:p>
          <a:p>
            <a:pPr>
              <a:defRPr/>
            </a:pPr>
            <a:r>
              <a:rPr lang="ru-RU" sz="1400" b="1" dirty="0">
                <a:solidFill>
                  <a:srgbClr val="FF3300"/>
                </a:solidFill>
                <a:latin typeface="+mn-lt"/>
              </a:rPr>
              <a:t>-устная речь</a:t>
            </a:r>
          </a:p>
          <a:p>
            <a:pPr>
              <a:defRPr/>
            </a:pPr>
            <a:r>
              <a:rPr lang="ru-RU" sz="1400" b="1" dirty="0">
                <a:solidFill>
                  <a:srgbClr val="FF3300"/>
                </a:solidFill>
                <a:latin typeface="+mn-lt"/>
              </a:rPr>
              <a:t>-нормы речи</a:t>
            </a:r>
          </a:p>
        </p:txBody>
      </p:sp>
      <p:sp>
        <p:nvSpPr>
          <p:cNvPr id="142365" name="Form"/>
          <p:cNvSpPr>
            <a:spLocks noEditPoints="1" noChangeArrowheads="1"/>
          </p:cNvSpPr>
          <p:nvPr/>
        </p:nvSpPr>
        <p:spPr bwMode="auto">
          <a:xfrm>
            <a:off x="5544939" y="3687763"/>
            <a:ext cx="2051050" cy="2909887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10800 h 21600"/>
              <a:gd name="T14" fmla="*/ 4740 w 21600"/>
              <a:gd name="T15" fmla="*/ 1309 h 21600"/>
              <a:gd name="T16" fmla="*/ 19410 w 21600"/>
              <a:gd name="T17" fmla="*/ 16331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T14" t="T15" r="T16" b="T17"/>
            <a:pathLst>
              <a:path w="21600" h="21600" extrusionOk="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 extrusionOk="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  <a:path w="21600" h="21600" extrusionOk="0">
                <a:moveTo>
                  <a:pt x="12840" y="18507"/>
                </a:moveTo>
                <a:lnTo>
                  <a:pt x="16051" y="18507"/>
                </a:lnTo>
                <a:lnTo>
                  <a:pt x="16051" y="19260"/>
                </a:lnTo>
                <a:lnTo>
                  <a:pt x="12840" y="19260"/>
                </a:lnTo>
                <a:lnTo>
                  <a:pt x="12840" y="18507"/>
                </a:lnTo>
                <a:close/>
              </a:path>
              <a:path w="21600" h="21600" extrusionOk="0">
                <a:moveTo>
                  <a:pt x="16731" y="18507"/>
                </a:moveTo>
                <a:lnTo>
                  <a:pt x="19941" y="18507"/>
                </a:lnTo>
                <a:lnTo>
                  <a:pt x="19941" y="19260"/>
                </a:lnTo>
                <a:lnTo>
                  <a:pt x="16731" y="19260"/>
                </a:lnTo>
                <a:lnTo>
                  <a:pt x="16731" y="18507"/>
                </a:lnTo>
                <a:close/>
              </a:path>
              <a:path w="21600" h="21600" extrusionOk="0">
                <a:moveTo>
                  <a:pt x="1913" y="1194"/>
                </a:moveTo>
                <a:lnTo>
                  <a:pt x="3699" y="1194"/>
                </a:lnTo>
                <a:lnTo>
                  <a:pt x="2678" y="1832"/>
                </a:lnTo>
                <a:lnTo>
                  <a:pt x="2296" y="1538"/>
                </a:lnTo>
                <a:lnTo>
                  <a:pt x="2125" y="1636"/>
                </a:lnTo>
                <a:lnTo>
                  <a:pt x="2700" y="2078"/>
                </a:lnTo>
                <a:lnTo>
                  <a:pt x="3699" y="1440"/>
                </a:lnTo>
                <a:lnTo>
                  <a:pt x="3699" y="2176"/>
                </a:lnTo>
                <a:lnTo>
                  <a:pt x="1913" y="2176"/>
                </a:lnTo>
                <a:lnTo>
                  <a:pt x="1913" y="1194"/>
                </a:lnTo>
                <a:close/>
              </a:path>
              <a:path w="21600" h="21600" extrusionOk="0">
                <a:moveTo>
                  <a:pt x="1913" y="2765"/>
                </a:moveTo>
                <a:lnTo>
                  <a:pt x="3699" y="2765"/>
                </a:lnTo>
                <a:lnTo>
                  <a:pt x="2678" y="3403"/>
                </a:lnTo>
                <a:lnTo>
                  <a:pt x="2296" y="3109"/>
                </a:lnTo>
                <a:lnTo>
                  <a:pt x="2125" y="3207"/>
                </a:lnTo>
                <a:lnTo>
                  <a:pt x="2700" y="3649"/>
                </a:lnTo>
                <a:lnTo>
                  <a:pt x="3699" y="3010"/>
                </a:lnTo>
                <a:lnTo>
                  <a:pt x="3699" y="3747"/>
                </a:lnTo>
                <a:lnTo>
                  <a:pt x="1913" y="3747"/>
                </a:lnTo>
                <a:lnTo>
                  <a:pt x="1913" y="2765"/>
                </a:lnTo>
                <a:close/>
              </a:path>
              <a:path w="21600" h="21600" extrusionOk="0">
                <a:moveTo>
                  <a:pt x="1913" y="4336"/>
                </a:moveTo>
                <a:lnTo>
                  <a:pt x="3699" y="4336"/>
                </a:lnTo>
                <a:lnTo>
                  <a:pt x="2678" y="4974"/>
                </a:lnTo>
                <a:lnTo>
                  <a:pt x="2296" y="4680"/>
                </a:lnTo>
                <a:lnTo>
                  <a:pt x="2125" y="4778"/>
                </a:lnTo>
                <a:lnTo>
                  <a:pt x="2700" y="5220"/>
                </a:lnTo>
                <a:lnTo>
                  <a:pt x="3699" y="4581"/>
                </a:lnTo>
                <a:lnTo>
                  <a:pt x="3699" y="5318"/>
                </a:lnTo>
                <a:lnTo>
                  <a:pt x="1913" y="5318"/>
                </a:lnTo>
                <a:lnTo>
                  <a:pt x="1913" y="4336"/>
                </a:lnTo>
                <a:close/>
              </a:path>
              <a:path w="21600" h="21600" extrusionOk="0">
                <a:moveTo>
                  <a:pt x="1913" y="5907"/>
                </a:moveTo>
                <a:lnTo>
                  <a:pt x="3699" y="5907"/>
                </a:lnTo>
                <a:lnTo>
                  <a:pt x="2678" y="6545"/>
                </a:lnTo>
                <a:lnTo>
                  <a:pt x="2296" y="6250"/>
                </a:lnTo>
                <a:lnTo>
                  <a:pt x="2125" y="6349"/>
                </a:lnTo>
                <a:lnTo>
                  <a:pt x="2700" y="6790"/>
                </a:lnTo>
                <a:lnTo>
                  <a:pt x="3699" y="6152"/>
                </a:lnTo>
                <a:lnTo>
                  <a:pt x="3699" y="6889"/>
                </a:lnTo>
                <a:lnTo>
                  <a:pt x="1913" y="6889"/>
                </a:lnTo>
                <a:lnTo>
                  <a:pt x="1913" y="5907"/>
                </a:lnTo>
                <a:close/>
              </a:path>
              <a:path w="21600" h="21600" extrusionOk="0">
                <a:moveTo>
                  <a:pt x="1913" y="7478"/>
                </a:moveTo>
                <a:lnTo>
                  <a:pt x="3699" y="7478"/>
                </a:lnTo>
                <a:lnTo>
                  <a:pt x="2678" y="8116"/>
                </a:lnTo>
                <a:lnTo>
                  <a:pt x="2296" y="7821"/>
                </a:lnTo>
                <a:lnTo>
                  <a:pt x="2125" y="7919"/>
                </a:lnTo>
                <a:lnTo>
                  <a:pt x="2700" y="8361"/>
                </a:lnTo>
                <a:lnTo>
                  <a:pt x="3699" y="7723"/>
                </a:lnTo>
                <a:lnTo>
                  <a:pt x="3699" y="8460"/>
                </a:lnTo>
                <a:lnTo>
                  <a:pt x="1913" y="8460"/>
                </a:lnTo>
                <a:lnTo>
                  <a:pt x="1913" y="7478"/>
                </a:lnTo>
                <a:close/>
              </a:path>
              <a:path w="21600" h="21600" extrusionOk="0">
                <a:moveTo>
                  <a:pt x="1913" y="9049"/>
                </a:moveTo>
                <a:lnTo>
                  <a:pt x="3699" y="9049"/>
                </a:lnTo>
                <a:lnTo>
                  <a:pt x="2678" y="9687"/>
                </a:lnTo>
                <a:lnTo>
                  <a:pt x="2296" y="9392"/>
                </a:lnTo>
                <a:lnTo>
                  <a:pt x="2125" y="9490"/>
                </a:lnTo>
                <a:lnTo>
                  <a:pt x="2700" y="9932"/>
                </a:lnTo>
                <a:lnTo>
                  <a:pt x="3699" y="9294"/>
                </a:lnTo>
                <a:lnTo>
                  <a:pt x="3699" y="10030"/>
                </a:lnTo>
                <a:lnTo>
                  <a:pt x="1913" y="10030"/>
                </a:lnTo>
                <a:lnTo>
                  <a:pt x="1913" y="9049"/>
                </a:lnTo>
                <a:close/>
              </a:path>
              <a:path w="21600" h="21600" extrusionOk="0">
                <a:moveTo>
                  <a:pt x="1913" y="10620"/>
                </a:moveTo>
                <a:lnTo>
                  <a:pt x="3699" y="10620"/>
                </a:lnTo>
                <a:lnTo>
                  <a:pt x="2678" y="11258"/>
                </a:lnTo>
                <a:lnTo>
                  <a:pt x="2296" y="10963"/>
                </a:lnTo>
                <a:lnTo>
                  <a:pt x="2125" y="11061"/>
                </a:lnTo>
                <a:lnTo>
                  <a:pt x="2700" y="11503"/>
                </a:lnTo>
                <a:lnTo>
                  <a:pt x="3699" y="10865"/>
                </a:lnTo>
                <a:lnTo>
                  <a:pt x="3699" y="11601"/>
                </a:lnTo>
                <a:lnTo>
                  <a:pt x="1913" y="11601"/>
                </a:lnTo>
                <a:lnTo>
                  <a:pt x="1913" y="10620"/>
                </a:lnTo>
                <a:close/>
              </a:path>
              <a:path w="21600" h="21600" extrusionOk="0">
                <a:moveTo>
                  <a:pt x="1913" y="12190"/>
                </a:moveTo>
                <a:lnTo>
                  <a:pt x="3699" y="12190"/>
                </a:lnTo>
                <a:lnTo>
                  <a:pt x="2678" y="12829"/>
                </a:lnTo>
                <a:lnTo>
                  <a:pt x="2296" y="12534"/>
                </a:lnTo>
                <a:lnTo>
                  <a:pt x="2125" y="12632"/>
                </a:lnTo>
                <a:lnTo>
                  <a:pt x="2700" y="13074"/>
                </a:lnTo>
                <a:lnTo>
                  <a:pt x="3699" y="12436"/>
                </a:lnTo>
                <a:lnTo>
                  <a:pt x="3699" y="13172"/>
                </a:lnTo>
                <a:lnTo>
                  <a:pt x="1913" y="13172"/>
                </a:lnTo>
                <a:lnTo>
                  <a:pt x="1913" y="12190"/>
                </a:lnTo>
                <a:close/>
              </a:path>
              <a:path w="21600" h="21600" extrusionOk="0">
                <a:moveTo>
                  <a:pt x="1913" y="13761"/>
                </a:moveTo>
                <a:lnTo>
                  <a:pt x="3699" y="13761"/>
                </a:lnTo>
                <a:lnTo>
                  <a:pt x="2678" y="14400"/>
                </a:lnTo>
                <a:lnTo>
                  <a:pt x="2296" y="14105"/>
                </a:lnTo>
                <a:lnTo>
                  <a:pt x="2125" y="14203"/>
                </a:lnTo>
                <a:lnTo>
                  <a:pt x="2700" y="14645"/>
                </a:lnTo>
                <a:lnTo>
                  <a:pt x="3699" y="14007"/>
                </a:lnTo>
                <a:lnTo>
                  <a:pt x="3699" y="14743"/>
                </a:lnTo>
                <a:lnTo>
                  <a:pt x="1913" y="14743"/>
                </a:lnTo>
                <a:lnTo>
                  <a:pt x="1913" y="13761"/>
                </a:lnTo>
                <a:close/>
              </a:path>
              <a:path w="21600" h="21600" extrusionOk="0">
                <a:moveTo>
                  <a:pt x="1913" y="15332"/>
                </a:moveTo>
                <a:lnTo>
                  <a:pt x="3699" y="15332"/>
                </a:lnTo>
                <a:lnTo>
                  <a:pt x="2678" y="15970"/>
                </a:lnTo>
                <a:lnTo>
                  <a:pt x="2296" y="15676"/>
                </a:lnTo>
                <a:lnTo>
                  <a:pt x="2125" y="15774"/>
                </a:lnTo>
                <a:lnTo>
                  <a:pt x="2700" y="16216"/>
                </a:lnTo>
                <a:lnTo>
                  <a:pt x="3699" y="15578"/>
                </a:lnTo>
                <a:lnTo>
                  <a:pt x="3699" y="16314"/>
                </a:lnTo>
                <a:lnTo>
                  <a:pt x="1913" y="16314"/>
                </a:lnTo>
                <a:lnTo>
                  <a:pt x="1913" y="15332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algn="ctr">
              <a:defRPr/>
            </a:pPr>
            <a:r>
              <a:rPr lang="ru-RU" b="1" dirty="0">
                <a:solidFill>
                  <a:srgbClr val="FF3300"/>
                </a:solidFill>
                <a:latin typeface="+mn-lt"/>
              </a:rPr>
              <a:t>«</a:t>
            </a:r>
            <a:r>
              <a:rPr lang="ru-RU" b="1" dirty="0" err="1">
                <a:solidFill>
                  <a:srgbClr val="FF3300"/>
                </a:solidFill>
                <a:latin typeface="+mn-lt"/>
              </a:rPr>
              <a:t>Чрение</a:t>
            </a:r>
            <a:r>
              <a:rPr lang="ru-RU" b="1" dirty="0">
                <a:solidFill>
                  <a:srgbClr val="FF3300"/>
                </a:solidFill>
                <a:latin typeface="+mn-lt"/>
              </a:rPr>
              <a:t> </a:t>
            </a:r>
            <a:r>
              <a:rPr lang="ru-RU" b="1" dirty="0" err="1">
                <a:solidFill>
                  <a:srgbClr val="FF3300"/>
                </a:solidFill>
                <a:latin typeface="+mn-lt"/>
              </a:rPr>
              <a:t>худ.лит</a:t>
            </a:r>
            <a:r>
              <a:rPr lang="ru-RU" b="1" dirty="0">
                <a:solidFill>
                  <a:srgbClr val="FF3300"/>
                </a:solidFill>
                <a:latin typeface="+mn-lt"/>
              </a:rPr>
              <a:t>.»</a:t>
            </a:r>
          </a:p>
          <a:p>
            <a:pPr>
              <a:defRPr/>
            </a:pPr>
            <a:r>
              <a:rPr lang="ru-RU" sz="1400" b="1" dirty="0">
                <a:solidFill>
                  <a:srgbClr val="FF3300"/>
                </a:solidFill>
                <a:latin typeface="+mn-lt"/>
              </a:rPr>
              <a:t>-</a:t>
            </a:r>
            <a:r>
              <a:rPr lang="ru-RU" sz="1400" b="1" dirty="0" err="1">
                <a:solidFill>
                  <a:srgbClr val="FF3300"/>
                </a:solidFill>
                <a:latin typeface="+mn-lt"/>
              </a:rPr>
              <a:t>лит.речь</a:t>
            </a:r>
            <a:endParaRPr lang="ru-RU" sz="1400" b="1" dirty="0">
              <a:solidFill>
                <a:srgbClr val="FF3300"/>
              </a:solidFill>
              <a:latin typeface="+mn-lt"/>
            </a:endParaRPr>
          </a:p>
          <a:p>
            <a:pPr>
              <a:defRPr/>
            </a:pPr>
            <a:r>
              <a:rPr lang="ru-RU" sz="1400" b="1" dirty="0">
                <a:solidFill>
                  <a:srgbClr val="FF3300"/>
                </a:solidFill>
                <a:latin typeface="+mn-lt"/>
              </a:rPr>
              <a:t>-</a:t>
            </a:r>
            <a:r>
              <a:rPr lang="ru-RU" sz="1400" b="1" dirty="0" err="1">
                <a:solidFill>
                  <a:srgbClr val="FF3300"/>
                </a:solidFill>
                <a:latin typeface="+mn-lt"/>
              </a:rPr>
              <a:t>словес.иск</a:t>
            </a:r>
            <a:r>
              <a:rPr lang="ru-RU" sz="1400" b="1" dirty="0">
                <a:solidFill>
                  <a:srgbClr val="FF3300"/>
                </a:solidFill>
                <a:latin typeface="+mn-lt"/>
              </a:rPr>
              <a:t>-во</a:t>
            </a:r>
          </a:p>
          <a:p>
            <a:pPr>
              <a:defRPr/>
            </a:pPr>
            <a:endParaRPr lang="ru-RU" sz="1400" dirty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42366" name="Form"/>
          <p:cNvSpPr>
            <a:spLocks noEditPoints="1" noChangeArrowheads="1"/>
          </p:cNvSpPr>
          <p:nvPr/>
        </p:nvSpPr>
        <p:spPr bwMode="auto">
          <a:xfrm>
            <a:off x="7308850" y="3716338"/>
            <a:ext cx="1943100" cy="2909887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10800 h 21600"/>
              <a:gd name="T14" fmla="*/ 4740 w 21600"/>
              <a:gd name="T15" fmla="*/ 1309 h 21600"/>
              <a:gd name="T16" fmla="*/ 19410 w 21600"/>
              <a:gd name="T17" fmla="*/ 16331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T14" t="T15" r="T16" b="T17"/>
            <a:pathLst>
              <a:path w="21600" h="21600" extrusionOk="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 extrusionOk="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  <a:path w="21600" h="21600" extrusionOk="0">
                <a:moveTo>
                  <a:pt x="12840" y="18507"/>
                </a:moveTo>
                <a:lnTo>
                  <a:pt x="16051" y="18507"/>
                </a:lnTo>
                <a:lnTo>
                  <a:pt x="16051" y="19260"/>
                </a:lnTo>
                <a:lnTo>
                  <a:pt x="12840" y="19260"/>
                </a:lnTo>
                <a:lnTo>
                  <a:pt x="12840" y="18507"/>
                </a:lnTo>
                <a:close/>
              </a:path>
              <a:path w="21600" h="21600" extrusionOk="0">
                <a:moveTo>
                  <a:pt x="16731" y="18507"/>
                </a:moveTo>
                <a:lnTo>
                  <a:pt x="19941" y="18507"/>
                </a:lnTo>
                <a:lnTo>
                  <a:pt x="19941" y="19260"/>
                </a:lnTo>
                <a:lnTo>
                  <a:pt x="16731" y="19260"/>
                </a:lnTo>
                <a:lnTo>
                  <a:pt x="16731" y="18507"/>
                </a:lnTo>
                <a:close/>
              </a:path>
              <a:path w="21600" h="21600" extrusionOk="0">
                <a:moveTo>
                  <a:pt x="1913" y="1194"/>
                </a:moveTo>
                <a:lnTo>
                  <a:pt x="3699" y="1194"/>
                </a:lnTo>
                <a:lnTo>
                  <a:pt x="2678" y="1832"/>
                </a:lnTo>
                <a:lnTo>
                  <a:pt x="2296" y="1538"/>
                </a:lnTo>
                <a:lnTo>
                  <a:pt x="2125" y="1636"/>
                </a:lnTo>
                <a:lnTo>
                  <a:pt x="2700" y="2078"/>
                </a:lnTo>
                <a:lnTo>
                  <a:pt x="3699" y="1440"/>
                </a:lnTo>
                <a:lnTo>
                  <a:pt x="3699" y="2176"/>
                </a:lnTo>
                <a:lnTo>
                  <a:pt x="1913" y="2176"/>
                </a:lnTo>
                <a:lnTo>
                  <a:pt x="1913" y="1194"/>
                </a:lnTo>
                <a:close/>
              </a:path>
              <a:path w="21600" h="21600" extrusionOk="0">
                <a:moveTo>
                  <a:pt x="1913" y="2765"/>
                </a:moveTo>
                <a:lnTo>
                  <a:pt x="3699" y="2765"/>
                </a:lnTo>
                <a:lnTo>
                  <a:pt x="2678" y="3403"/>
                </a:lnTo>
                <a:lnTo>
                  <a:pt x="2296" y="3109"/>
                </a:lnTo>
                <a:lnTo>
                  <a:pt x="2125" y="3207"/>
                </a:lnTo>
                <a:lnTo>
                  <a:pt x="2700" y="3649"/>
                </a:lnTo>
                <a:lnTo>
                  <a:pt x="3699" y="3010"/>
                </a:lnTo>
                <a:lnTo>
                  <a:pt x="3699" y="3747"/>
                </a:lnTo>
                <a:lnTo>
                  <a:pt x="1913" y="3747"/>
                </a:lnTo>
                <a:lnTo>
                  <a:pt x="1913" y="2765"/>
                </a:lnTo>
                <a:close/>
              </a:path>
              <a:path w="21600" h="21600" extrusionOk="0">
                <a:moveTo>
                  <a:pt x="1913" y="4336"/>
                </a:moveTo>
                <a:lnTo>
                  <a:pt x="3699" y="4336"/>
                </a:lnTo>
                <a:lnTo>
                  <a:pt x="2678" y="4974"/>
                </a:lnTo>
                <a:lnTo>
                  <a:pt x="2296" y="4680"/>
                </a:lnTo>
                <a:lnTo>
                  <a:pt x="2125" y="4778"/>
                </a:lnTo>
                <a:lnTo>
                  <a:pt x="2700" y="5220"/>
                </a:lnTo>
                <a:lnTo>
                  <a:pt x="3699" y="4581"/>
                </a:lnTo>
                <a:lnTo>
                  <a:pt x="3699" y="5318"/>
                </a:lnTo>
                <a:lnTo>
                  <a:pt x="1913" y="5318"/>
                </a:lnTo>
                <a:lnTo>
                  <a:pt x="1913" y="4336"/>
                </a:lnTo>
                <a:close/>
              </a:path>
              <a:path w="21600" h="21600" extrusionOk="0">
                <a:moveTo>
                  <a:pt x="1913" y="5907"/>
                </a:moveTo>
                <a:lnTo>
                  <a:pt x="3699" y="5907"/>
                </a:lnTo>
                <a:lnTo>
                  <a:pt x="2678" y="6545"/>
                </a:lnTo>
                <a:lnTo>
                  <a:pt x="2296" y="6250"/>
                </a:lnTo>
                <a:lnTo>
                  <a:pt x="2125" y="6349"/>
                </a:lnTo>
                <a:lnTo>
                  <a:pt x="2700" y="6790"/>
                </a:lnTo>
                <a:lnTo>
                  <a:pt x="3699" y="6152"/>
                </a:lnTo>
                <a:lnTo>
                  <a:pt x="3699" y="6889"/>
                </a:lnTo>
                <a:lnTo>
                  <a:pt x="1913" y="6889"/>
                </a:lnTo>
                <a:lnTo>
                  <a:pt x="1913" y="5907"/>
                </a:lnTo>
                <a:close/>
              </a:path>
              <a:path w="21600" h="21600" extrusionOk="0">
                <a:moveTo>
                  <a:pt x="1913" y="7478"/>
                </a:moveTo>
                <a:lnTo>
                  <a:pt x="3699" y="7478"/>
                </a:lnTo>
                <a:lnTo>
                  <a:pt x="2678" y="8116"/>
                </a:lnTo>
                <a:lnTo>
                  <a:pt x="2296" y="7821"/>
                </a:lnTo>
                <a:lnTo>
                  <a:pt x="2125" y="7919"/>
                </a:lnTo>
                <a:lnTo>
                  <a:pt x="2700" y="8361"/>
                </a:lnTo>
                <a:lnTo>
                  <a:pt x="3699" y="7723"/>
                </a:lnTo>
                <a:lnTo>
                  <a:pt x="3699" y="8460"/>
                </a:lnTo>
                <a:lnTo>
                  <a:pt x="1913" y="8460"/>
                </a:lnTo>
                <a:lnTo>
                  <a:pt x="1913" y="7478"/>
                </a:lnTo>
                <a:close/>
              </a:path>
              <a:path w="21600" h="21600" extrusionOk="0">
                <a:moveTo>
                  <a:pt x="1913" y="9049"/>
                </a:moveTo>
                <a:lnTo>
                  <a:pt x="3699" y="9049"/>
                </a:lnTo>
                <a:lnTo>
                  <a:pt x="2678" y="9687"/>
                </a:lnTo>
                <a:lnTo>
                  <a:pt x="2296" y="9392"/>
                </a:lnTo>
                <a:lnTo>
                  <a:pt x="2125" y="9490"/>
                </a:lnTo>
                <a:lnTo>
                  <a:pt x="2700" y="9932"/>
                </a:lnTo>
                <a:lnTo>
                  <a:pt x="3699" y="9294"/>
                </a:lnTo>
                <a:lnTo>
                  <a:pt x="3699" y="10030"/>
                </a:lnTo>
                <a:lnTo>
                  <a:pt x="1913" y="10030"/>
                </a:lnTo>
                <a:lnTo>
                  <a:pt x="1913" y="9049"/>
                </a:lnTo>
                <a:close/>
              </a:path>
              <a:path w="21600" h="21600" extrusionOk="0">
                <a:moveTo>
                  <a:pt x="1913" y="10620"/>
                </a:moveTo>
                <a:lnTo>
                  <a:pt x="3699" y="10620"/>
                </a:lnTo>
                <a:lnTo>
                  <a:pt x="2678" y="11258"/>
                </a:lnTo>
                <a:lnTo>
                  <a:pt x="2296" y="10963"/>
                </a:lnTo>
                <a:lnTo>
                  <a:pt x="2125" y="11061"/>
                </a:lnTo>
                <a:lnTo>
                  <a:pt x="2700" y="11503"/>
                </a:lnTo>
                <a:lnTo>
                  <a:pt x="3699" y="10865"/>
                </a:lnTo>
                <a:lnTo>
                  <a:pt x="3699" y="11601"/>
                </a:lnTo>
                <a:lnTo>
                  <a:pt x="1913" y="11601"/>
                </a:lnTo>
                <a:lnTo>
                  <a:pt x="1913" y="10620"/>
                </a:lnTo>
                <a:close/>
              </a:path>
              <a:path w="21600" h="21600" extrusionOk="0">
                <a:moveTo>
                  <a:pt x="1913" y="12190"/>
                </a:moveTo>
                <a:lnTo>
                  <a:pt x="3699" y="12190"/>
                </a:lnTo>
                <a:lnTo>
                  <a:pt x="2678" y="12829"/>
                </a:lnTo>
                <a:lnTo>
                  <a:pt x="2296" y="12534"/>
                </a:lnTo>
                <a:lnTo>
                  <a:pt x="2125" y="12632"/>
                </a:lnTo>
                <a:lnTo>
                  <a:pt x="2700" y="13074"/>
                </a:lnTo>
                <a:lnTo>
                  <a:pt x="3699" y="12436"/>
                </a:lnTo>
                <a:lnTo>
                  <a:pt x="3699" y="13172"/>
                </a:lnTo>
                <a:lnTo>
                  <a:pt x="1913" y="13172"/>
                </a:lnTo>
                <a:lnTo>
                  <a:pt x="1913" y="12190"/>
                </a:lnTo>
                <a:close/>
              </a:path>
              <a:path w="21600" h="21600" extrusionOk="0">
                <a:moveTo>
                  <a:pt x="1913" y="13761"/>
                </a:moveTo>
                <a:lnTo>
                  <a:pt x="3699" y="13761"/>
                </a:lnTo>
                <a:lnTo>
                  <a:pt x="2678" y="14400"/>
                </a:lnTo>
                <a:lnTo>
                  <a:pt x="2296" y="14105"/>
                </a:lnTo>
                <a:lnTo>
                  <a:pt x="2125" y="14203"/>
                </a:lnTo>
                <a:lnTo>
                  <a:pt x="2700" y="14645"/>
                </a:lnTo>
                <a:lnTo>
                  <a:pt x="3699" y="14007"/>
                </a:lnTo>
                <a:lnTo>
                  <a:pt x="3699" y="14743"/>
                </a:lnTo>
                <a:lnTo>
                  <a:pt x="1913" y="14743"/>
                </a:lnTo>
                <a:lnTo>
                  <a:pt x="1913" y="13761"/>
                </a:lnTo>
                <a:close/>
              </a:path>
              <a:path w="21600" h="21600" extrusionOk="0">
                <a:moveTo>
                  <a:pt x="1913" y="15332"/>
                </a:moveTo>
                <a:lnTo>
                  <a:pt x="3699" y="15332"/>
                </a:lnTo>
                <a:lnTo>
                  <a:pt x="2678" y="15970"/>
                </a:lnTo>
                <a:lnTo>
                  <a:pt x="2296" y="15676"/>
                </a:lnTo>
                <a:lnTo>
                  <a:pt x="2125" y="15774"/>
                </a:lnTo>
                <a:lnTo>
                  <a:pt x="2700" y="16216"/>
                </a:lnTo>
                <a:lnTo>
                  <a:pt x="3699" y="15578"/>
                </a:lnTo>
                <a:lnTo>
                  <a:pt x="3699" y="16314"/>
                </a:lnTo>
                <a:lnTo>
                  <a:pt x="1913" y="16314"/>
                </a:lnTo>
                <a:lnTo>
                  <a:pt x="1913" y="15332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algn="ctr">
              <a:defRPr/>
            </a:pPr>
            <a:r>
              <a:rPr lang="ru-RU" b="1" dirty="0">
                <a:solidFill>
                  <a:srgbClr val="FF3300"/>
                </a:solidFill>
                <a:latin typeface="+mn-lt"/>
              </a:rPr>
              <a:t>«</a:t>
            </a:r>
            <a:r>
              <a:rPr lang="ru-RU" b="1" dirty="0" err="1">
                <a:solidFill>
                  <a:srgbClr val="FF3300"/>
                </a:solidFill>
                <a:latin typeface="+mn-lt"/>
              </a:rPr>
              <a:t>Худ.тв</a:t>
            </a:r>
            <a:r>
              <a:rPr lang="ru-RU" b="1" dirty="0">
                <a:solidFill>
                  <a:srgbClr val="FF3300"/>
                </a:solidFill>
                <a:latin typeface="+mn-lt"/>
              </a:rPr>
              <a:t>-во»</a:t>
            </a:r>
          </a:p>
          <a:p>
            <a:pPr>
              <a:defRPr/>
            </a:pPr>
            <a:r>
              <a:rPr lang="ru-RU" sz="1400" b="1" dirty="0">
                <a:solidFill>
                  <a:srgbClr val="FF3300"/>
                </a:solidFill>
                <a:latin typeface="+mn-lt"/>
              </a:rPr>
              <a:t>-продукт</a:t>
            </a:r>
            <a:r>
              <a:rPr lang="ru-RU" sz="1400" b="1" dirty="0" smtClean="0">
                <a:solidFill>
                  <a:srgbClr val="FF3300"/>
                </a:solidFill>
                <a:latin typeface="+mn-lt"/>
              </a:rPr>
              <a:t>. </a:t>
            </a:r>
            <a:r>
              <a:rPr lang="ru-RU" sz="1400" b="1" dirty="0" err="1" smtClean="0">
                <a:solidFill>
                  <a:srgbClr val="FF3300"/>
                </a:solidFill>
                <a:latin typeface="+mn-lt"/>
              </a:rPr>
              <a:t>деят-ть</a:t>
            </a:r>
            <a:endParaRPr lang="ru-RU" sz="1400" b="1" dirty="0">
              <a:solidFill>
                <a:srgbClr val="FF3300"/>
              </a:solidFill>
              <a:latin typeface="+mn-lt"/>
            </a:endParaRPr>
          </a:p>
          <a:p>
            <a:pPr>
              <a:defRPr/>
            </a:pPr>
            <a:r>
              <a:rPr lang="ru-RU" sz="1400" b="1" dirty="0">
                <a:solidFill>
                  <a:srgbClr val="FF3300"/>
                </a:solidFill>
                <a:latin typeface="+mn-lt"/>
              </a:rPr>
              <a:t>-дет</a:t>
            </a:r>
            <a:r>
              <a:rPr lang="ru-RU" sz="1400" b="1" dirty="0" smtClean="0">
                <a:solidFill>
                  <a:srgbClr val="FF3300"/>
                </a:solidFill>
                <a:latin typeface="+mn-lt"/>
              </a:rPr>
              <a:t>. </a:t>
            </a:r>
            <a:r>
              <a:rPr lang="ru-RU" sz="1400" b="1" dirty="0" err="1" smtClean="0">
                <a:solidFill>
                  <a:srgbClr val="FF3300"/>
                </a:solidFill>
                <a:latin typeface="+mn-lt"/>
              </a:rPr>
              <a:t>тв</a:t>
            </a:r>
            <a:r>
              <a:rPr lang="ru-RU" sz="1400" b="1" dirty="0" smtClean="0">
                <a:solidFill>
                  <a:srgbClr val="FF3300"/>
                </a:solidFill>
                <a:latin typeface="+mn-lt"/>
              </a:rPr>
              <a:t>-во</a:t>
            </a:r>
            <a:endParaRPr lang="ru-RU" sz="1400" b="1" dirty="0">
              <a:solidFill>
                <a:srgbClr val="FF3300"/>
              </a:solidFill>
              <a:latin typeface="+mn-lt"/>
            </a:endParaRPr>
          </a:p>
          <a:p>
            <a:pPr>
              <a:defRPr/>
            </a:pPr>
            <a:r>
              <a:rPr lang="ru-RU" sz="1400" b="1" dirty="0">
                <a:solidFill>
                  <a:srgbClr val="FF3300"/>
                </a:solidFill>
                <a:latin typeface="+mn-lt"/>
              </a:rPr>
              <a:t>-ИЗО иск-во</a:t>
            </a:r>
          </a:p>
          <a:p>
            <a:pPr>
              <a:defRPr/>
            </a:pPr>
            <a:endParaRPr lang="ru-RU" sz="1400" dirty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effectLst/>
              </a:rPr>
              <a:t>Достижение целей </a:t>
            </a:r>
            <a:endParaRPr lang="ru-RU" dirty="0">
              <a:solidFill>
                <a:srgbClr val="FF0000"/>
              </a:solidFill>
              <a:effectLst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997</TotalTime>
  <Words>680</Words>
  <Application>Microsoft Office PowerPoint</Application>
  <PresentationFormat>Экран (4:3)</PresentationFormat>
  <Paragraphs>265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Wingdings</vt:lpstr>
      <vt:lpstr>Calibri</vt:lpstr>
      <vt:lpstr>Times New Roman</vt:lpstr>
      <vt:lpstr>Апекс</vt:lpstr>
      <vt:lpstr>          ФЕДЕРАЛЬНЫЕ ГОСУДАРСТВЕННЫЕ ТРЕБОВАНИЯ </vt:lpstr>
      <vt:lpstr>Ф Г Т</vt:lpstr>
      <vt:lpstr>ПРОГРАММА</vt:lpstr>
      <vt:lpstr>Детская деятельность и формы работы</vt:lpstr>
      <vt:lpstr>Разделы программы</vt:lpstr>
      <vt:lpstr>Требования к разделам обязательной части Программы</vt:lpstr>
      <vt:lpstr>Образовательные области</vt:lpstr>
      <vt:lpstr>Интеграция образовательных областей </vt:lpstr>
      <vt:lpstr>Достижение целей </vt:lpstr>
      <vt:lpstr>Презентация PowerPoint</vt:lpstr>
      <vt:lpstr>Планируемые результаты Программы </vt:lpstr>
      <vt:lpstr>Презентация PowerPoint</vt:lpstr>
    </vt:vector>
  </TitlesOfParts>
  <Company>XXX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Система организационно-управленческого обеспечения зровьеформирующей  среды в учреждении образования Курсовая работа</dc:title>
  <dc:creator>OEM</dc:creator>
  <cp:lastModifiedBy>XTreme.ws</cp:lastModifiedBy>
  <cp:revision>23</cp:revision>
  <dcterms:created xsi:type="dcterms:W3CDTF">2008-01-04T14:24:14Z</dcterms:created>
  <dcterms:modified xsi:type="dcterms:W3CDTF">2013-01-10T18:06:48Z</dcterms:modified>
</cp:coreProperties>
</file>