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2" r:id="rId6"/>
    <p:sldId id="27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82" r:id="rId35"/>
    <p:sldId id="28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61" d="100"/>
          <a:sy n="61" d="100"/>
        </p:scale>
        <p:origin x="-14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BDA69-59A4-437C-A36E-A0318AB38F4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48E51-F563-4900-B11F-D74F1941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3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051855-D691-4A3D-9590-38EDD32619C6}" type="slidenum">
              <a:rPr lang="ru-RU"/>
              <a:pPr/>
              <a:t>5</a:t>
            </a:fld>
            <a:endParaRPr lang="ru-RU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BF67-8391-4411-97A0-393C048BDF9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E346-A65D-4B16-A779-910BC114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0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BF67-8391-4411-97A0-393C048BDF9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E346-A65D-4B16-A779-910BC114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1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BF67-8391-4411-97A0-393C048BDF9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E346-A65D-4B16-A779-910BC114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2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0C1C53-AE69-4EF7-8CAA-4A82123DC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6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BF67-8391-4411-97A0-393C048BDF9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E346-A65D-4B16-A779-910BC114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6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BF67-8391-4411-97A0-393C048BDF9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E346-A65D-4B16-A779-910BC114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1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BF67-8391-4411-97A0-393C048BDF9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E346-A65D-4B16-A779-910BC114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6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BF67-8391-4411-97A0-393C048BDF9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E346-A65D-4B16-A779-910BC114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5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BF67-8391-4411-97A0-393C048BDF9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E346-A65D-4B16-A779-910BC114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BF67-8391-4411-97A0-393C048BDF9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E346-A65D-4B16-A779-910BC114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4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BF67-8391-4411-97A0-393C048BDF9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E346-A65D-4B16-A779-910BC114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4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BF67-8391-4411-97A0-393C048BDF9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E346-A65D-4B16-A779-910BC114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0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4BF67-8391-4411-97A0-393C048BDF91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E346-A65D-4B16-A779-910BC114B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7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2&#1072;.%20&#1063;&#1077;&#1084;&#1091;%20&#1091;&#1095;&#1072;&#1090;%20&#1074;%20&#1096;&#1082;&#1086;&#1083;&#1077;%20&#1084;&#1080;&#1085;&#1091;&#1089;.mp3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88;&#1091;&#1078;&#1073;&#1072;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1"/>
            <a:ext cx="799288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7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8208912" cy="579350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Появилась из весеннего цветочка                                  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Крошечная сказочная дочка.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Жаба её похищала,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Мышь за крота выдавала.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Ласточка крошку спасла,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В солнечный край унесла.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Я попрошу вас сказать,                       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Как эту девочку звать</a:t>
            </a:r>
            <a:r>
              <a:rPr lang="ru-RU" sz="3500" b="1" dirty="0">
                <a:solidFill>
                  <a:srgbClr val="0000FF"/>
                </a:solidFill>
                <a:latin typeface="Arial" charset="0"/>
              </a:rPr>
              <a:t>?</a:t>
            </a:r>
            <a:r>
              <a:rPr lang="ru-RU" sz="40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9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1981200" y="188913"/>
            <a:ext cx="5791200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cs typeface="Arial"/>
              </a:rPr>
              <a:t>Дюймовочка</a:t>
            </a:r>
          </a:p>
        </p:txBody>
      </p:sp>
      <p:pic>
        <p:nvPicPr>
          <p:cNvPr id="39940" name="Picture 4" descr="d07e2af7d4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513"/>
            <a:ext cx="5616624" cy="56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228600" y="332656"/>
            <a:ext cx="8915400" cy="579350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Она на балу никогда не бывала,</a:t>
            </a:r>
          </a:p>
          <a:p>
            <a:pPr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Чистила, мыла, варила и пряла.</a:t>
            </a:r>
          </a:p>
          <a:p>
            <a:pPr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Когда же случилось попасть ей на бал,</a:t>
            </a:r>
          </a:p>
          <a:p>
            <a:pPr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То голову принц от любви потерял.</a:t>
            </a:r>
          </a:p>
          <a:p>
            <a:pPr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Она башмачок потеряла тогда же!</a:t>
            </a:r>
          </a:p>
          <a:p>
            <a:pPr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Кто она? Кто нам подскажет?</a:t>
            </a:r>
          </a:p>
        </p:txBody>
      </p:sp>
    </p:spTree>
    <p:extLst>
      <p:ext uri="{BB962C8B-B14F-4D97-AF65-F5344CB8AC3E}">
        <p14:creationId xmlns:p14="http://schemas.microsoft.com/office/powerpoint/2010/main" val="33711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Золушка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196752"/>
            <a:ext cx="5544616" cy="5472608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2209800" y="188913"/>
            <a:ext cx="4724400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cs typeface="Arial"/>
              </a:rPr>
              <a:t>Золушка</a:t>
            </a:r>
          </a:p>
        </p:txBody>
      </p:sp>
    </p:spTree>
    <p:extLst>
      <p:ext uri="{BB962C8B-B14F-4D97-AF65-F5344CB8AC3E}">
        <p14:creationId xmlns:p14="http://schemas.microsoft.com/office/powerpoint/2010/main" val="32737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8075240" cy="6264696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6000" b="1" dirty="0">
                <a:solidFill>
                  <a:srgbClr val="0000FF"/>
                </a:solidFill>
                <a:latin typeface="Arial" charset="0"/>
              </a:rPr>
              <a:t>На сметане </a:t>
            </a:r>
            <a:r>
              <a:rPr lang="ru-RU" sz="6000" b="1" dirty="0" err="1">
                <a:solidFill>
                  <a:srgbClr val="0000FF"/>
                </a:solidFill>
                <a:latin typeface="Arial" charset="0"/>
              </a:rPr>
              <a:t>мешён</a:t>
            </a:r>
            <a:r>
              <a:rPr lang="ru-RU" sz="6000" b="1" dirty="0">
                <a:solidFill>
                  <a:srgbClr val="0000FF"/>
                </a:solidFill>
                <a:latin typeface="Arial" charset="0"/>
              </a:rPr>
              <a:t>, </a:t>
            </a:r>
          </a:p>
          <a:p>
            <a:pPr>
              <a:buFont typeface="Arial" charset="0"/>
              <a:buNone/>
            </a:pPr>
            <a:r>
              <a:rPr lang="ru-RU" sz="6000" b="1" dirty="0">
                <a:solidFill>
                  <a:srgbClr val="0000FF"/>
                </a:solidFill>
                <a:latin typeface="Arial" charset="0"/>
              </a:rPr>
              <a:t>На окошке стужён. </a:t>
            </a:r>
          </a:p>
          <a:p>
            <a:pPr>
              <a:buFont typeface="Arial" charset="0"/>
              <a:buNone/>
            </a:pPr>
            <a:r>
              <a:rPr lang="ru-RU" sz="6000" b="1" dirty="0">
                <a:solidFill>
                  <a:srgbClr val="0000FF"/>
                </a:solidFill>
                <a:latin typeface="Arial" charset="0"/>
              </a:rPr>
              <a:t>Круглый бок, румяный бок.                               </a:t>
            </a:r>
          </a:p>
          <a:p>
            <a:pPr>
              <a:buFont typeface="Arial" charset="0"/>
              <a:buNone/>
            </a:pPr>
            <a:r>
              <a:rPr lang="ru-RU" sz="6000" b="1" dirty="0">
                <a:solidFill>
                  <a:srgbClr val="0000FF"/>
                </a:solidFill>
                <a:latin typeface="Arial" charset="0"/>
              </a:rPr>
              <a:t>Покатился…</a:t>
            </a:r>
          </a:p>
        </p:txBody>
      </p:sp>
    </p:spTree>
    <p:extLst>
      <p:ext uri="{BB962C8B-B14F-4D97-AF65-F5344CB8AC3E}">
        <p14:creationId xmlns:p14="http://schemas.microsoft.com/office/powerpoint/2010/main" val="6863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1981200" y="188913"/>
            <a:ext cx="5562600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cs typeface="Arial"/>
              </a:rPr>
              <a:t>Колобок</a:t>
            </a:r>
          </a:p>
        </p:txBody>
      </p:sp>
      <p:pic>
        <p:nvPicPr>
          <p:cNvPr id="76805" name="Picture 5" descr="Колоб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32" y="1324172"/>
            <a:ext cx="5979368" cy="52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9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304800" y="260648"/>
            <a:ext cx="8610600" cy="601791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4800" b="1" dirty="0">
                <a:solidFill>
                  <a:srgbClr val="0000FF"/>
                </a:solidFill>
                <a:latin typeface="Arial" charset="0"/>
              </a:rPr>
              <a:t>Бабушка девочку очень любила,</a:t>
            </a:r>
          </a:p>
          <a:p>
            <a:pPr>
              <a:buFont typeface="Arial" charset="0"/>
              <a:buNone/>
            </a:pPr>
            <a:r>
              <a:rPr lang="ru-RU" sz="4800" b="1" dirty="0">
                <a:solidFill>
                  <a:srgbClr val="0000FF"/>
                </a:solidFill>
                <a:latin typeface="Arial" charset="0"/>
              </a:rPr>
              <a:t>Шапочку красную ей подарила.</a:t>
            </a:r>
          </a:p>
          <a:p>
            <a:pPr>
              <a:buFont typeface="Arial" charset="0"/>
              <a:buNone/>
            </a:pPr>
            <a:r>
              <a:rPr lang="ru-RU" sz="4800" b="1" dirty="0">
                <a:solidFill>
                  <a:srgbClr val="0000FF"/>
                </a:solidFill>
                <a:latin typeface="Arial" charset="0"/>
              </a:rPr>
              <a:t>Девочка имя забыла своё.</a:t>
            </a:r>
          </a:p>
          <a:p>
            <a:pPr>
              <a:buFont typeface="Arial" charset="0"/>
              <a:buNone/>
            </a:pPr>
            <a:r>
              <a:rPr lang="ru-RU" sz="4800" b="1" dirty="0">
                <a:solidFill>
                  <a:srgbClr val="0000FF"/>
                </a:solidFill>
                <a:latin typeface="Arial" charset="0"/>
              </a:rPr>
              <a:t>А ну подскажите, как звали её?</a:t>
            </a:r>
          </a:p>
        </p:txBody>
      </p:sp>
    </p:spTree>
    <p:extLst>
      <p:ext uri="{BB962C8B-B14F-4D97-AF65-F5344CB8AC3E}">
        <p14:creationId xmlns:p14="http://schemas.microsoft.com/office/powerpoint/2010/main" val="31920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_4a9bda89b3a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513"/>
            <a:ext cx="5256584" cy="5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Rectangle 6"/>
          <p:cNvSpPr>
            <a:spLocks noGrp="1"/>
          </p:cNvSpPr>
          <p:nvPr>
            <p:ph type="title"/>
          </p:nvPr>
        </p:nvSpPr>
        <p:spPr>
          <a:xfrm>
            <a:off x="1219200" y="0"/>
            <a:ext cx="8229600" cy="1143000"/>
          </a:xfrm>
        </p:spPr>
        <p:txBody>
          <a:bodyPr/>
          <a:lstStyle/>
          <a:p>
            <a:r>
              <a:rPr lang="ru-RU" sz="6000" b="1">
                <a:solidFill>
                  <a:srgbClr val="9900FF"/>
                </a:solidFill>
                <a:latin typeface="Arial" charset="0"/>
              </a:rPr>
              <a:t>                                                             </a:t>
            </a:r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1676400" y="188913"/>
            <a:ext cx="7010400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cs typeface="Arial"/>
              </a:rPr>
              <a:t>Красная шапочка</a:t>
            </a:r>
          </a:p>
        </p:txBody>
      </p:sp>
    </p:spTree>
    <p:extLst>
      <p:ext uri="{BB962C8B-B14F-4D97-AF65-F5344CB8AC3E}">
        <p14:creationId xmlns:p14="http://schemas.microsoft.com/office/powerpoint/2010/main" val="9946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568952" cy="619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Он дружок зверям и детям,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Он – живое существо.             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Но таких на белом свете         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Больше нет ни одного.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Потому что он не птица,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Не котёнок, не щенок.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Но заснята для кино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И известна всем давно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Эта милая мордашка,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dirty="0">
                <a:solidFill>
                  <a:srgbClr val="0000FF"/>
                </a:solidFill>
                <a:latin typeface="Arial" charset="0"/>
              </a:rPr>
              <a:t>А зовётся…</a:t>
            </a:r>
          </a:p>
        </p:txBody>
      </p:sp>
    </p:spTree>
    <p:extLst>
      <p:ext uri="{BB962C8B-B14F-4D97-AF65-F5344CB8AC3E}">
        <p14:creationId xmlns:p14="http://schemas.microsoft.com/office/powerpoint/2010/main" val="22678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Чебура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264696" cy="5472608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981200" y="188913"/>
            <a:ext cx="5562600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cs typeface="Arial"/>
              </a:rPr>
              <a:t>Чебурашка</a:t>
            </a:r>
          </a:p>
        </p:txBody>
      </p:sp>
    </p:spTree>
    <p:extLst>
      <p:ext uri="{BB962C8B-B14F-4D97-AF65-F5344CB8AC3E}">
        <p14:creationId xmlns:p14="http://schemas.microsoft.com/office/powerpoint/2010/main" val="24392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0_13895_530aaea1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6035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2" descr="baby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141663"/>
            <a:ext cx="40005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786188" y="785813"/>
            <a:ext cx="47863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Я — Азбука. Учу читать.</a:t>
            </a:r>
          </a:p>
          <a:p>
            <a:r>
              <a:rPr lang="ru-RU" sz="2400" b="1" dirty="0"/>
              <a:t>Меня никак нельзя </a:t>
            </a:r>
          </a:p>
          <a:p>
            <a:r>
              <a:rPr lang="ru-RU" sz="2400" b="1" dirty="0"/>
              <a:t>                              не знать.</a:t>
            </a:r>
          </a:p>
          <a:p>
            <a:r>
              <a:rPr lang="ru-RU" sz="2400" b="1" dirty="0"/>
              <a:t>Меня изучишь хорошо,</a:t>
            </a:r>
          </a:p>
          <a:p>
            <a:r>
              <a:rPr lang="ru-RU" sz="2400" b="1" dirty="0"/>
              <a:t>И сможешь ты тогда </a:t>
            </a:r>
          </a:p>
          <a:p>
            <a:r>
              <a:rPr lang="ru-RU" sz="2400" b="1" dirty="0"/>
              <a:t>Любую книгу прочитать </a:t>
            </a:r>
          </a:p>
          <a:p>
            <a:r>
              <a:rPr lang="ru-RU" sz="2400" b="1" dirty="0"/>
              <a:t>Без всякого труда.</a:t>
            </a:r>
          </a:p>
        </p:txBody>
      </p:sp>
    </p:spTree>
    <p:extLst>
      <p:ext uri="{BB962C8B-B14F-4D97-AF65-F5344CB8AC3E}">
        <p14:creationId xmlns:p14="http://schemas.microsoft.com/office/powerpoint/2010/main" val="42319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8208912" cy="612068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/>
              <a:t>    </a:t>
            </a:r>
            <a:r>
              <a:rPr lang="ru-RU" sz="5400" b="1" dirty="0">
                <a:solidFill>
                  <a:srgbClr val="0000FF"/>
                </a:solidFill>
                <a:latin typeface="Arial" charset="0"/>
              </a:rPr>
              <a:t>Лечит маленьких детей, </a:t>
            </a:r>
            <a:br>
              <a:rPr lang="ru-RU" sz="5400" b="1" dirty="0">
                <a:solidFill>
                  <a:srgbClr val="0000FF"/>
                </a:solidFill>
                <a:latin typeface="Arial" charset="0"/>
              </a:rPr>
            </a:br>
            <a:r>
              <a:rPr lang="ru-RU" sz="5400" b="1" dirty="0">
                <a:solidFill>
                  <a:srgbClr val="0000FF"/>
                </a:solidFill>
                <a:latin typeface="Arial" charset="0"/>
              </a:rPr>
              <a:t>Лечит птичек и зверей, </a:t>
            </a:r>
            <a:br>
              <a:rPr lang="ru-RU" sz="5400" b="1" dirty="0">
                <a:solidFill>
                  <a:srgbClr val="0000FF"/>
                </a:solidFill>
                <a:latin typeface="Arial" charset="0"/>
              </a:rPr>
            </a:br>
            <a:r>
              <a:rPr lang="ru-RU" sz="5400" b="1" dirty="0">
                <a:solidFill>
                  <a:srgbClr val="0000FF"/>
                </a:solidFill>
                <a:latin typeface="Arial" charset="0"/>
              </a:rPr>
              <a:t>Сквозь очки свои глядит </a:t>
            </a:r>
            <a:br>
              <a:rPr lang="ru-RU" sz="5400" b="1" dirty="0">
                <a:solidFill>
                  <a:srgbClr val="0000FF"/>
                </a:solidFill>
                <a:latin typeface="Arial" charset="0"/>
              </a:rPr>
            </a:br>
            <a:r>
              <a:rPr lang="ru-RU" sz="5400" b="1" dirty="0">
                <a:solidFill>
                  <a:srgbClr val="0000FF"/>
                </a:solidFill>
                <a:latin typeface="Arial" charset="0"/>
              </a:rPr>
              <a:t>Добрый доктор ….</a:t>
            </a:r>
          </a:p>
        </p:txBody>
      </p:sp>
    </p:spTree>
    <p:extLst>
      <p:ext uri="{BB962C8B-B14F-4D97-AF65-F5344CB8AC3E}">
        <p14:creationId xmlns:p14="http://schemas.microsoft.com/office/powerpoint/2010/main" val="33471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12678e712d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5098504" cy="5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1981200" y="274638"/>
            <a:ext cx="68580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cs typeface="Arial"/>
              </a:rPr>
              <a:t>Доктор Айболит</a:t>
            </a:r>
          </a:p>
        </p:txBody>
      </p:sp>
    </p:spTree>
    <p:extLst>
      <p:ext uri="{BB962C8B-B14F-4D97-AF65-F5344CB8AC3E}">
        <p14:creationId xmlns:p14="http://schemas.microsoft.com/office/powerpoint/2010/main" val="12497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</a:rPr>
              <a:t>МУЗЫКАЛЬНАЯ</a:t>
            </a:r>
            <a:endParaRPr lang="ru-RU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79208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340769"/>
            <a:ext cx="7939856" cy="524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5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ШИФРОВАЛЬНАЯ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447800"/>
            <a:ext cx="2232248" cy="5293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47799"/>
            <a:ext cx="6408711" cy="535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0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7030A0"/>
                </a:solidFill>
              </a:rPr>
              <a:t>СТИХОТВОРНАЯ</a:t>
            </a:r>
            <a:endParaRPr lang="ru-RU" sz="8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3429001"/>
            <a:ext cx="1224136" cy="10287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4168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8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362200" y="762000"/>
            <a:ext cx="5029200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Эта буква широка</a:t>
            </a:r>
          </a:p>
          <a:p>
            <a:r>
              <a:rPr lang="ru-RU" sz="4000" b="1" dirty="0">
                <a:solidFill>
                  <a:srgbClr val="0000FF"/>
                </a:solidFill>
              </a:rPr>
              <a:t>И похожа на жука</a:t>
            </a:r>
          </a:p>
          <a:p>
            <a:r>
              <a:rPr lang="ru-RU" sz="4000" dirty="0">
                <a:solidFill>
                  <a:srgbClr val="6600CC"/>
                </a:solidFill>
              </a:rPr>
              <a:t>   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dirty="0"/>
              <a:t>                              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200400" y="2590800"/>
            <a:ext cx="21336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0066"/>
                </a:solidFill>
              </a:rPr>
              <a:t>Ж</a:t>
            </a:r>
          </a:p>
        </p:txBody>
      </p:sp>
    </p:spTree>
    <p:extLst>
      <p:ext uri="{BB962C8B-B14F-4D97-AF65-F5344CB8AC3E}">
        <p14:creationId xmlns:p14="http://schemas.microsoft.com/office/powerpoint/2010/main" val="3366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33600" y="685800"/>
            <a:ext cx="6019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>
                <a:solidFill>
                  <a:srgbClr val="3333CC"/>
                </a:solidFill>
              </a:rPr>
              <a:t>В этой букве нет угла,</a:t>
            </a:r>
          </a:p>
          <a:p>
            <a:r>
              <a:rPr lang="ru-RU" sz="4000">
                <a:solidFill>
                  <a:srgbClr val="3333CC"/>
                </a:solidFill>
              </a:rPr>
              <a:t>До того она кругла.</a:t>
            </a:r>
          </a:p>
          <a:p>
            <a:r>
              <a:rPr lang="ru-RU" sz="4000">
                <a:solidFill>
                  <a:srgbClr val="3333CC"/>
                </a:solidFill>
              </a:rPr>
              <a:t>До того она кругла – </a:t>
            </a:r>
          </a:p>
          <a:p>
            <a:r>
              <a:rPr lang="ru-RU" sz="4000">
                <a:solidFill>
                  <a:srgbClr val="3333CC"/>
                </a:solidFill>
              </a:rPr>
              <a:t>Укатиться бы смогла.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505200" y="3295650"/>
            <a:ext cx="166528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5000" b="1">
                <a:solidFill>
                  <a:srgbClr val="FF0066"/>
                </a:solidFill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5345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981200" y="762000"/>
            <a:ext cx="6629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3333CC"/>
                </a:solidFill>
              </a:rPr>
              <a:t>С этой буквой на носу</a:t>
            </a:r>
          </a:p>
          <a:p>
            <a:r>
              <a:rPr lang="ru-RU" sz="4000" b="1">
                <a:solidFill>
                  <a:srgbClr val="3333CC"/>
                </a:solidFill>
              </a:rPr>
              <a:t>Филин прячется в лесу.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429000" y="2362200"/>
            <a:ext cx="2057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0066"/>
                </a:solidFill>
              </a:rPr>
              <a:t>Ф</a:t>
            </a:r>
          </a:p>
        </p:txBody>
      </p:sp>
    </p:spTree>
    <p:extLst>
      <p:ext uri="{BB962C8B-B14F-4D97-AF65-F5344CB8AC3E}">
        <p14:creationId xmlns:p14="http://schemas.microsoft.com/office/powerpoint/2010/main" val="5052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981200" y="685800"/>
            <a:ext cx="6477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3333CC"/>
                </a:solidFill>
              </a:rPr>
              <a:t>На эту букву посмотри,</a:t>
            </a:r>
          </a:p>
          <a:p>
            <a:r>
              <a:rPr lang="ru-RU" sz="4000" b="1">
                <a:solidFill>
                  <a:srgbClr val="3333CC"/>
                </a:solidFill>
              </a:rPr>
              <a:t>Она совсем, как цифра 3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810000" y="2000250"/>
            <a:ext cx="13779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5000" b="1">
                <a:solidFill>
                  <a:srgbClr val="FF0066"/>
                </a:solidFill>
              </a:rPr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6600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133600" y="762000"/>
            <a:ext cx="52260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3333CC"/>
                </a:solidFill>
              </a:rPr>
              <a:t>А эта буква похожа </a:t>
            </a:r>
          </a:p>
          <a:p>
            <a:r>
              <a:rPr lang="ru-RU" sz="4000" b="1">
                <a:solidFill>
                  <a:srgbClr val="3333CC"/>
                </a:solidFill>
              </a:rPr>
              <a:t>       на цифру 4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581400" y="2286000"/>
            <a:ext cx="15224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5000" b="1">
                <a:solidFill>
                  <a:srgbClr val="FF0066"/>
                </a:solidFill>
              </a:rPr>
              <a:t>Ч</a:t>
            </a:r>
          </a:p>
        </p:txBody>
      </p:sp>
    </p:spTree>
    <p:extLst>
      <p:ext uri="{BB962C8B-B14F-4D97-AF65-F5344CB8AC3E}">
        <p14:creationId xmlns:p14="http://schemas.microsoft.com/office/powerpoint/2010/main" val="40206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4" name="Picture 8" descr="30085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6" name="2а. Чему учат в школе минус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791200"/>
            <a:ext cx="762000" cy="762000"/>
          </a:xfrm>
        </p:spPr>
      </p:pic>
    </p:spTree>
    <p:extLst>
      <p:ext uri="{BB962C8B-B14F-4D97-AF65-F5344CB8AC3E}">
        <p14:creationId xmlns:p14="http://schemas.microsoft.com/office/powerpoint/2010/main" val="8894022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2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52600" y="304800"/>
            <a:ext cx="7162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3333CC"/>
                </a:solidFill>
              </a:rPr>
              <a:t>На калитку посмотри – букву назови.</a:t>
            </a:r>
          </a:p>
          <a:p>
            <a:r>
              <a:rPr lang="ru-RU" sz="4000" b="1">
                <a:solidFill>
                  <a:srgbClr val="3333CC"/>
                </a:solidFill>
              </a:rPr>
              <a:t>Между двух прямых досок</a:t>
            </a:r>
          </a:p>
          <a:p>
            <a:r>
              <a:rPr lang="ru-RU" sz="4000" b="1">
                <a:solidFill>
                  <a:srgbClr val="3333CC"/>
                </a:solidFill>
              </a:rPr>
              <a:t>Одна легла наискосок.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429000" y="2838450"/>
            <a:ext cx="15541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5000" b="1">
                <a:solidFill>
                  <a:srgbClr val="FF0066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9382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676400" y="457200"/>
            <a:ext cx="7315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800">
                <a:solidFill>
                  <a:srgbClr val="3333CC"/>
                </a:solidFill>
              </a:rPr>
              <a:t>Эту буковку в спортивном зале</a:t>
            </a:r>
          </a:p>
          <a:p>
            <a:r>
              <a:rPr lang="ru-RU" sz="3800">
                <a:solidFill>
                  <a:srgbClr val="3333CC"/>
                </a:solidFill>
              </a:rPr>
              <a:t>Перекладиной назвали.</a:t>
            </a:r>
          </a:p>
          <a:p>
            <a:r>
              <a:rPr lang="ru-RU" sz="3800">
                <a:solidFill>
                  <a:srgbClr val="3333CC"/>
                </a:solidFill>
              </a:rPr>
              <a:t>Ну-ка милый, не ленись – </a:t>
            </a:r>
          </a:p>
          <a:p>
            <a:r>
              <a:rPr lang="ru-RU" sz="3800">
                <a:solidFill>
                  <a:srgbClr val="3333CC"/>
                </a:solidFill>
              </a:rPr>
              <a:t>Подойди да подтянись</a:t>
            </a:r>
            <a:r>
              <a:rPr lang="ru-RU" sz="3800" b="1"/>
              <a:t>.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733800" y="2762250"/>
            <a:ext cx="15541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5000" b="1">
                <a:solidFill>
                  <a:srgbClr val="FF0066"/>
                </a:solidFill>
              </a:rPr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val="275241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600200" y="228600"/>
            <a:ext cx="754380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800" b="1">
                <a:solidFill>
                  <a:srgbClr val="3333CC"/>
                </a:solidFill>
              </a:rPr>
              <a:t>Посмотри на колесо – </a:t>
            </a:r>
          </a:p>
          <a:p>
            <a:r>
              <a:rPr lang="ru-RU" sz="3800" b="1">
                <a:solidFill>
                  <a:srgbClr val="3333CC"/>
                </a:solidFill>
              </a:rPr>
              <a:t>И увидишь букву О.</a:t>
            </a:r>
          </a:p>
          <a:p>
            <a:r>
              <a:rPr lang="ru-RU" sz="3800" b="1">
                <a:solidFill>
                  <a:srgbClr val="3333CC"/>
                </a:solidFill>
              </a:rPr>
              <a:t>Чтобы О не укатилось – </a:t>
            </a:r>
          </a:p>
          <a:p>
            <a:r>
              <a:rPr lang="ru-RU" sz="3800" b="1">
                <a:solidFill>
                  <a:srgbClr val="3333CC"/>
                </a:solidFill>
              </a:rPr>
              <a:t>Крепко к столбику прибью.</a:t>
            </a:r>
          </a:p>
          <a:p>
            <a:r>
              <a:rPr lang="ru-RU" sz="3800" b="1">
                <a:solidFill>
                  <a:srgbClr val="3333CC"/>
                </a:solidFill>
              </a:rPr>
              <a:t>Ой, смотри-ка, что случилось?</a:t>
            </a:r>
          </a:p>
          <a:p>
            <a:r>
              <a:rPr lang="ru-RU" sz="3800" b="1">
                <a:solidFill>
                  <a:srgbClr val="3333CC"/>
                </a:solidFill>
              </a:rPr>
              <a:t>Получилась буква</a:t>
            </a:r>
            <a:r>
              <a:rPr lang="ru-RU" sz="3800">
                <a:solidFill>
                  <a:srgbClr val="3333CC"/>
                </a:solidFill>
              </a:rPr>
              <a:t> …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05200" y="4267200"/>
            <a:ext cx="21336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0066"/>
                </a:solidFill>
              </a:rPr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16003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2057400" y="381000"/>
            <a:ext cx="6096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3333CC"/>
                </a:solidFill>
              </a:rPr>
              <a:t>Взялись за руки друзья и сказали:</a:t>
            </a:r>
          </a:p>
          <a:p>
            <a:r>
              <a:rPr lang="ru-RU" sz="4000" b="1">
                <a:solidFill>
                  <a:srgbClr val="3333CC"/>
                </a:solidFill>
              </a:rPr>
              <a:t>«Ты да я – это мы».</a:t>
            </a:r>
          </a:p>
          <a:p>
            <a:r>
              <a:rPr lang="ru-RU" sz="4000" b="1">
                <a:solidFill>
                  <a:srgbClr val="3333CC"/>
                </a:solidFill>
              </a:rPr>
              <a:t>А между тем</a:t>
            </a:r>
          </a:p>
          <a:p>
            <a:r>
              <a:rPr lang="ru-RU" sz="4000" b="1">
                <a:solidFill>
                  <a:srgbClr val="3333CC"/>
                </a:solidFill>
              </a:rPr>
              <a:t>Получилась буква…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429000" y="3505200"/>
            <a:ext cx="19812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0066"/>
                </a:solidFill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28779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80728"/>
            <a:ext cx="3384376" cy="4369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sm_f_49d5f158c9ae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7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79512" y="1219200"/>
            <a:ext cx="85834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3333CC"/>
                </a:solidFill>
              </a:rPr>
              <a:t>Всем спасибо за внимание</a:t>
            </a:r>
          </a:p>
          <a:p>
            <a:r>
              <a:rPr lang="ru-RU" sz="4800" dirty="0">
                <a:solidFill>
                  <a:srgbClr val="3333CC"/>
                </a:solidFill>
              </a:rPr>
              <a:t>За задор и звонкий смех!</a:t>
            </a:r>
          </a:p>
          <a:p>
            <a:r>
              <a:rPr lang="ru-RU" sz="4800" dirty="0">
                <a:solidFill>
                  <a:srgbClr val="3333CC"/>
                </a:solidFill>
              </a:rPr>
              <a:t>Вот настал момент прощания, </a:t>
            </a:r>
          </a:p>
          <a:p>
            <a:r>
              <a:rPr lang="ru-RU" sz="4800" dirty="0">
                <a:solidFill>
                  <a:srgbClr val="3333CC"/>
                </a:solidFill>
              </a:rPr>
              <a:t>Будет краткой моя речь.</a:t>
            </a:r>
          </a:p>
          <a:p>
            <a:r>
              <a:rPr lang="ru-RU" sz="4800" dirty="0">
                <a:solidFill>
                  <a:srgbClr val="3333CC"/>
                </a:solidFill>
              </a:rPr>
              <a:t>Говорю я: «До свидания, </a:t>
            </a:r>
          </a:p>
          <a:p>
            <a:r>
              <a:rPr lang="ru-RU" sz="4800" dirty="0">
                <a:solidFill>
                  <a:srgbClr val="3333CC"/>
                </a:solidFill>
              </a:rPr>
              <a:t>До счастливых новых встреч!»</a:t>
            </a:r>
          </a:p>
        </p:txBody>
      </p:sp>
      <p:pic>
        <p:nvPicPr>
          <p:cNvPr id="61449" name="Дружба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5486400"/>
            <a:ext cx="762000" cy="762000"/>
          </a:xfrm>
        </p:spPr>
      </p:pic>
    </p:spTree>
    <p:extLst>
      <p:ext uri="{BB962C8B-B14F-4D97-AF65-F5344CB8AC3E}">
        <p14:creationId xmlns:p14="http://schemas.microsoft.com/office/powerpoint/2010/main" val="10096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423" fill="hold"/>
                                        <p:tgtEl>
                                          <p:spTgt spid="61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0000FF"/>
                </a:solidFill>
                <a:latin typeface="Arial" charset="0"/>
              </a:rPr>
              <a:t>   Кирилл и Мефодий</a:t>
            </a:r>
          </a:p>
        </p:txBody>
      </p:sp>
      <p:pic>
        <p:nvPicPr>
          <p:cNvPr id="81924" name="Picture 4" descr="KirillMefodi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53650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ru-RU"/>
              <a:t>Писаревская Т.П. Баган</a:t>
            </a:r>
          </a:p>
        </p:txBody>
      </p:sp>
      <p:sp>
        <p:nvSpPr>
          <p:cNvPr id="4097" name="AutoShape 1"/>
          <p:cNvSpPr>
            <a:spLocks/>
          </p:cNvSpPr>
          <p:nvPr/>
        </p:nvSpPr>
        <p:spPr bwMode="auto">
          <a:xfrm>
            <a:off x="1343520" y="1755545"/>
            <a:ext cx="1468800" cy="560218"/>
          </a:xfrm>
          <a:prstGeom prst="borderCallout2">
            <a:avLst>
              <a:gd name="adj1" fmla="val 32301"/>
              <a:gd name="adj2" fmla="val -5556"/>
              <a:gd name="adj3" fmla="val 37704"/>
              <a:gd name="adj4" fmla="val -11903"/>
              <a:gd name="adj5" fmla="val 154167"/>
              <a:gd name="adj6" fmla="val -37287"/>
            </a:avLst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4098" name="AutoShape 2"/>
          <p:cNvSpPr>
            <a:spLocks/>
          </p:cNvSpPr>
          <p:nvPr/>
        </p:nvSpPr>
        <p:spPr bwMode="auto">
          <a:xfrm>
            <a:off x="1343520" y="1755545"/>
            <a:ext cx="1468800" cy="560218"/>
          </a:xfrm>
          <a:prstGeom prst="borderCallout2">
            <a:avLst>
              <a:gd name="adj1" fmla="val 32301"/>
              <a:gd name="adj2" fmla="val -5556"/>
              <a:gd name="adj3" fmla="val 37704"/>
              <a:gd name="adj4" fmla="val -11903"/>
              <a:gd name="adj5" fmla="val 154167"/>
              <a:gd name="adj6" fmla="val -37287"/>
            </a:avLst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200" b="1" dirty="0" smtClean="0">
                <a:solidFill>
                  <a:srgbClr val="000000"/>
                </a:solidFill>
              </a:rPr>
              <a:t>Загадочная 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4059360" y="1591368"/>
            <a:ext cx="1468800" cy="560218"/>
          </a:xfrm>
          <a:prstGeom prst="borderCallout2">
            <a:avLst>
              <a:gd name="adj1" fmla="val 32301"/>
              <a:gd name="adj2" fmla="val -5556"/>
              <a:gd name="adj3" fmla="val 37704"/>
              <a:gd name="adj4" fmla="val -11903"/>
              <a:gd name="adj5" fmla="val 154167"/>
              <a:gd name="adj6" fmla="val -37287"/>
            </a:avLst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200" b="1" dirty="0" smtClean="0">
                <a:solidFill>
                  <a:srgbClr val="000000"/>
                </a:solidFill>
              </a:rPr>
              <a:t>Ул. Героев 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959041" y="3826483"/>
            <a:ext cx="1933920" cy="560218"/>
          </a:xfrm>
          <a:prstGeom prst="borderCallout2">
            <a:avLst>
              <a:gd name="adj1" fmla="val 32301"/>
              <a:gd name="adj2" fmla="val -4218"/>
              <a:gd name="adj3" fmla="val 37704"/>
              <a:gd name="adj4" fmla="val -11903"/>
              <a:gd name="adj5" fmla="val 154106"/>
              <a:gd name="adj6" fmla="val -28301"/>
            </a:avLst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200" b="1" dirty="0" smtClean="0">
                <a:solidFill>
                  <a:srgbClr val="000000"/>
                </a:solidFill>
              </a:rPr>
              <a:t>Шифровальная 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7020272" y="1221248"/>
            <a:ext cx="1798288" cy="650229"/>
          </a:xfrm>
          <a:prstGeom prst="borderCallout2">
            <a:avLst>
              <a:gd name="adj1" fmla="val 32301"/>
              <a:gd name="adj2" fmla="val -5556"/>
              <a:gd name="adj3" fmla="val 37704"/>
              <a:gd name="adj4" fmla="val -11903"/>
              <a:gd name="adj5" fmla="val 154167"/>
              <a:gd name="adj6" fmla="val -37287"/>
            </a:avLst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200" b="1" dirty="0" smtClean="0">
                <a:solidFill>
                  <a:srgbClr val="000000"/>
                </a:solidFill>
              </a:rPr>
              <a:t>Музыкальная 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7164288" y="3441961"/>
            <a:ext cx="1763712" cy="587582"/>
          </a:xfrm>
          <a:prstGeom prst="borderCallout2">
            <a:avLst>
              <a:gd name="adj1" fmla="val 30792"/>
              <a:gd name="adj2" fmla="val -4898"/>
              <a:gd name="adj3" fmla="val 37704"/>
              <a:gd name="adj4" fmla="val -11903"/>
              <a:gd name="adj5" fmla="val 151583"/>
              <a:gd name="adj6" fmla="val -16741"/>
            </a:avLst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200" b="1" dirty="0" smtClean="0">
                <a:solidFill>
                  <a:srgbClr val="000000"/>
                </a:solidFill>
              </a:rPr>
              <a:t>Стихотворная 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715840" y="4321"/>
            <a:ext cx="4620960" cy="1564004"/>
          </a:xfrm>
          <a:prstGeom prst="cloudCallout">
            <a:avLst>
              <a:gd name="adj1" fmla="val -97759"/>
              <a:gd name="adj2" fmla="val 32435"/>
            </a:avLst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6291" rIns="81639" bIns="4082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900" b="1" dirty="0">
                <a:solidFill>
                  <a:srgbClr val="000000"/>
                </a:solidFill>
              </a:rPr>
              <a:t>Город </a:t>
            </a:r>
            <a:r>
              <a:rPr lang="ru-RU" sz="2900" b="1" dirty="0" smtClean="0">
                <a:solidFill>
                  <a:srgbClr val="000000"/>
                </a:solidFill>
              </a:rPr>
              <a:t>«</a:t>
            </a:r>
            <a:r>
              <a:rPr lang="ru-RU" sz="2900" b="1" dirty="0" err="1" smtClean="0">
                <a:solidFill>
                  <a:srgbClr val="000000"/>
                </a:solidFill>
              </a:rPr>
              <a:t>Азбукоград</a:t>
            </a:r>
            <a:r>
              <a:rPr lang="ru-RU" sz="2900" b="1" dirty="0" smtClean="0">
                <a:solidFill>
                  <a:srgbClr val="000000"/>
                </a:solidFill>
              </a:rPr>
              <a:t>»</a:t>
            </a:r>
            <a:endParaRPr lang="ru-RU" sz="29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40516"/>
            <a:ext cx="3312368" cy="205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16" y="4071508"/>
            <a:ext cx="3135044" cy="270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91" y="2183269"/>
            <a:ext cx="3232524" cy="297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315763"/>
            <a:ext cx="1800199" cy="141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14" y="1871478"/>
            <a:ext cx="2451485" cy="157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50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ЗАГАДОЧНАЯ</a:t>
            </a:r>
            <a:endParaRPr lang="ru-RU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492896"/>
            <a:ext cx="5256584" cy="363326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1926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6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буратино-клю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8496944" cy="612068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400" b="1" dirty="0">
                <a:solidFill>
                  <a:srgbClr val="0000FF"/>
                </a:solidFill>
                <a:latin typeface="Arial" charset="0"/>
              </a:rPr>
              <a:t>Он весел и незлобен,             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400" b="1" dirty="0">
                <a:solidFill>
                  <a:srgbClr val="0000FF"/>
                </a:solidFill>
                <a:latin typeface="Arial" charset="0"/>
              </a:rPr>
              <a:t>Этот милый </a:t>
            </a:r>
            <a:r>
              <a:rPr lang="ru-RU" sz="4400" b="1" dirty="0" err="1">
                <a:solidFill>
                  <a:srgbClr val="0000FF"/>
                </a:solidFill>
                <a:latin typeface="Arial" charset="0"/>
              </a:rPr>
              <a:t>чудачок</a:t>
            </a:r>
            <a:r>
              <a:rPr lang="ru-RU" sz="4400" b="1" dirty="0">
                <a:solidFill>
                  <a:srgbClr val="0000FF"/>
                </a:solidFill>
                <a:latin typeface="Arial" charset="0"/>
              </a:rPr>
              <a:t>.          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400" b="1" dirty="0">
                <a:solidFill>
                  <a:srgbClr val="0000FF"/>
                </a:solidFill>
                <a:latin typeface="Arial" charset="0"/>
              </a:rPr>
              <a:t>С ним хозяин, мальчик Робин,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400" b="1" dirty="0">
                <a:solidFill>
                  <a:srgbClr val="0000FF"/>
                </a:solidFill>
                <a:latin typeface="Arial" charset="0"/>
              </a:rPr>
              <a:t>И приятель – Пятачок.       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400" b="1" dirty="0">
                <a:solidFill>
                  <a:srgbClr val="0000FF"/>
                </a:solidFill>
                <a:latin typeface="Arial" charset="0"/>
              </a:rPr>
              <a:t>Для него прогулка – праздник,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400" b="1" dirty="0">
                <a:solidFill>
                  <a:srgbClr val="0000FF"/>
                </a:solidFill>
                <a:latin typeface="Arial" charset="0"/>
              </a:rPr>
              <a:t>И на мёд особый нюх,        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400" b="1" dirty="0">
                <a:solidFill>
                  <a:srgbClr val="0000FF"/>
                </a:solidFill>
                <a:latin typeface="Arial" charset="0"/>
              </a:rPr>
              <a:t>Этот плюшевый проказник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400" b="1" dirty="0">
                <a:solidFill>
                  <a:srgbClr val="0000FF"/>
                </a:solidFill>
                <a:latin typeface="Arial" charset="0"/>
              </a:rPr>
              <a:t>Медвежонок….      </a:t>
            </a:r>
            <a:r>
              <a:rPr lang="ru-RU" sz="3600" b="1" dirty="0">
                <a:solidFill>
                  <a:srgbClr val="0000FF"/>
                </a:solidFill>
                <a:latin typeface="Arial" charset="0"/>
              </a:rPr>
              <a:t>                                                </a:t>
            </a:r>
            <a:r>
              <a:rPr lang="ru-RU" sz="2800" dirty="0"/>
              <a:t>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331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Винни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16000"/>
            <a:ext cx="7128792" cy="5581352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2057400" y="152400"/>
            <a:ext cx="5105400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cs typeface="Arial"/>
              </a:rPr>
              <a:t>Винни-Пух</a:t>
            </a:r>
          </a:p>
        </p:txBody>
      </p:sp>
    </p:spTree>
    <p:extLst>
      <p:ext uri="{BB962C8B-B14F-4D97-AF65-F5344CB8AC3E}">
        <p14:creationId xmlns:p14="http://schemas.microsoft.com/office/powerpoint/2010/main" val="14731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454</Words>
  <Application>Microsoft Office PowerPoint</Application>
  <PresentationFormat>Экран (4:3)</PresentationFormat>
  <Paragraphs>115</Paragraphs>
  <Slides>35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   Кирилл и Мефодий</vt:lpstr>
      <vt:lpstr>Презентация PowerPoint</vt:lpstr>
      <vt:lpstr>ЗАГАДОЧНАЯ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МУЗЫКАЛЬНАЯ</vt:lpstr>
      <vt:lpstr>ШИФРОВАЛЬНАЯ</vt:lpstr>
      <vt:lpstr>СТИХОТВОРНАЯ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Солнышко</dc:creator>
  <cp:lastModifiedBy>Солнышко</cp:lastModifiedBy>
  <cp:revision>7</cp:revision>
  <dcterms:created xsi:type="dcterms:W3CDTF">2012-03-13T19:33:39Z</dcterms:created>
  <dcterms:modified xsi:type="dcterms:W3CDTF">2012-06-03T19:42:56Z</dcterms:modified>
</cp:coreProperties>
</file>