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4" r:id="rId6"/>
    <p:sldId id="263" r:id="rId7"/>
    <p:sldId id="267" r:id="rId8"/>
    <p:sldId id="268" r:id="rId9"/>
    <p:sldId id="269" r:id="rId10"/>
    <p:sldId id="271" r:id="rId11"/>
    <p:sldId id="270" r:id="rId12"/>
    <p:sldId id="265" r:id="rId13"/>
    <p:sldId id="272" r:id="rId14"/>
    <p:sldId id="275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31F57"/>
    <a:srgbClr val="FF6600"/>
    <a:srgbClr val="00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5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068575-CC4F-4CF1-8F16-C99C12C92D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4ABAD0-0665-45D3-9AD8-0FA7B2C2C54E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81C0496A-66E8-4151-8701-DB2C920AD5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41;&#1091;-&#1088;&#1072;-&#1090;&#1080;-&#1085;&#1086;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internationaltoys.com/pictures/65376_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32-конечная звезда 9"/>
          <p:cNvSpPr/>
          <p:nvPr/>
        </p:nvSpPr>
        <p:spPr>
          <a:xfrm>
            <a:off x="571472" y="785794"/>
            <a:ext cx="8215370" cy="5214974"/>
          </a:xfrm>
          <a:prstGeom prst="star32">
            <a:avLst>
              <a:gd name="adj" fmla="val 42579"/>
            </a:avLst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freezing" dir="t"/>
          </a:scene3d>
          <a:sp3d extrusionH="76200" prstMaterial="flat">
            <a:bevelT prst="convex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071678"/>
            <a:ext cx="578647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Сказочные человечки.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274638"/>
            <a:ext cx="6215106" cy="1143000"/>
          </a:xfrm>
          <a:solidFill>
            <a:srgbClr val="0033CC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  </a:t>
            </a:r>
            <a:r>
              <a:rPr lang="ru-RU" sz="7200" b="1" dirty="0" err="1"/>
              <a:t>Физминутка</a:t>
            </a:r>
            <a:r>
              <a:rPr lang="ru-RU" sz="6000" b="1" dirty="0"/>
              <a:t>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643050"/>
            <a:ext cx="571504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Буратино потянулся,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Раз – нагнулся,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Два – нагнулся,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Три – нагнулся.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Руки в стороны развел-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Ключик, видно, не нашел.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Чтобы ключик нам достать,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/>
              <a:t>Надо на носочки встать.</a:t>
            </a:r>
          </a:p>
        </p:txBody>
      </p:sp>
      <p:pic>
        <p:nvPicPr>
          <p:cNvPr id="90116" name="Picture 4" descr="бура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844675"/>
            <a:ext cx="2262187" cy="3344863"/>
          </a:xfrm>
          <a:prstGeom prst="rect">
            <a:avLst/>
          </a:prstGeom>
          <a:noFill/>
        </p:spPr>
      </p:pic>
      <p:pic>
        <p:nvPicPr>
          <p:cNvPr id="90117" name="Бу-ра-ти-но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0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1221" fill="hold"/>
                                        <p:tgtEl>
                                          <p:spTgt spid="90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http://www.uraledu.ru/files/images/png_2.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5446" y="2285992"/>
            <a:ext cx="2118554" cy="3095605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0" y="428604"/>
            <a:ext cx="4429156" cy="1857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 err="1" smtClean="0">
                <a:solidFill>
                  <a:srgbClr val="0033CC"/>
                </a:solidFill>
              </a:rPr>
              <a:t>Джанни</a:t>
            </a:r>
            <a:r>
              <a:rPr lang="ru-RU" sz="3600" b="1" dirty="0" smtClean="0">
                <a:solidFill>
                  <a:srgbClr val="0033CC"/>
                </a:solidFill>
              </a:rPr>
              <a:t>  </a:t>
            </a:r>
            <a:r>
              <a:rPr lang="ru-RU" sz="3600" b="1" dirty="0" err="1">
                <a:solidFill>
                  <a:srgbClr val="0033CC"/>
                </a:solidFill>
              </a:rPr>
              <a:t>Родари</a:t>
            </a:r>
            <a:r>
              <a:rPr lang="ru-RU" sz="3600" b="1" dirty="0">
                <a:solidFill>
                  <a:srgbClr val="0033CC"/>
                </a:solidFill>
              </a:rPr>
              <a:t> </a:t>
            </a:r>
            <a:r>
              <a:rPr lang="ru-RU" sz="2800" b="1" dirty="0"/>
              <a:t>– </a:t>
            </a:r>
            <a:r>
              <a:rPr lang="ru-RU" sz="900" b="1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/>
              <a:t>итальянский </a:t>
            </a:r>
            <a:r>
              <a:rPr lang="ru-RU" sz="2800" b="1" i="1" dirty="0"/>
              <a:t>детский </a:t>
            </a:r>
            <a:endParaRPr lang="ru-RU" sz="900" b="1" i="1" dirty="0"/>
          </a:p>
          <a:p>
            <a:pPr algn="ctr">
              <a:buFont typeface="Wingdings" pitchFamily="2" charset="2"/>
              <a:buNone/>
            </a:pPr>
            <a:r>
              <a:rPr lang="ru-RU" sz="2800" b="1" i="1" dirty="0" smtClean="0"/>
              <a:t>писатель </a:t>
            </a:r>
            <a:r>
              <a:rPr lang="ru-RU" sz="2800" b="1" i="1" dirty="0"/>
              <a:t>и </a:t>
            </a:r>
            <a:r>
              <a:rPr lang="ru-RU" sz="2800" b="1" i="1" dirty="0" smtClean="0"/>
              <a:t>журналист</a:t>
            </a:r>
            <a:endParaRPr lang="ru-RU" sz="2800" b="1" i="1" dirty="0"/>
          </a:p>
        </p:txBody>
      </p:sp>
      <p:pic>
        <p:nvPicPr>
          <p:cNvPr id="29698" name="Picture 2" descr="http://www.region-yug.ru/images/public/2012/portrety/1_roda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2977112" cy="41434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85852" y="357166"/>
            <a:ext cx="67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Он в Италии родился,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Он своей семьёй гордился.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Он не просто мальчик-лук,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Он надёжный, верный друг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>.</a:t>
            </a:r>
            <a:endParaRPr lang="ru-RU" sz="3600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9700" name="Picture 4" descr="http://jili-bili.ru/files/knigi/big/chip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143116"/>
            <a:ext cx="2860356" cy="43338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err="1"/>
              <a:t>Чиполлино</a:t>
            </a:r>
            <a:r>
              <a:rPr lang="ru-RU" sz="5400" dirty="0"/>
              <a:t> и Буратино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4071942"/>
            <a:ext cx="8229600" cy="240030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tabLst>
                <a:tab pos="266700" algn="l"/>
                <a:tab pos="355600" algn="l"/>
              </a:tabLst>
            </a:pPr>
            <a:r>
              <a:rPr lang="ru-RU" dirty="0" smtClean="0"/>
              <a:t>  Какие </a:t>
            </a:r>
            <a:r>
              <a:rPr lang="ru-RU" dirty="0"/>
              <a:t>черты характера у этих героев сходны?</a:t>
            </a:r>
          </a:p>
          <a:p>
            <a:pPr>
              <a:lnSpc>
                <a:spcPct val="90000"/>
              </a:lnSpc>
            </a:pPr>
            <a:r>
              <a:rPr lang="ru-RU" dirty="0"/>
              <a:t>Веселый, справедливый, добрый, смелый, с чувством юмора, настоящий друг</a:t>
            </a: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142340" name="Picture 4" descr="ол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1412875"/>
            <a:ext cx="2362200" cy="2592388"/>
          </a:xfrm>
          <a:prstGeom prst="rect">
            <a:avLst/>
          </a:prstGeom>
          <a:noFill/>
        </p:spPr>
      </p:pic>
      <p:pic>
        <p:nvPicPr>
          <p:cNvPr id="21506" name="Picture 2" descr="http://mario.tomsk.fm/ximg/13120100620656.jpg"/>
          <p:cNvPicPr>
            <a:picLocks noChangeAspect="1" noChangeArrowheads="1"/>
          </p:cNvPicPr>
          <p:nvPr/>
        </p:nvPicPr>
        <p:blipFill>
          <a:blip r:embed="rId3"/>
          <a:srcRect l="33984" r="23828" b="28125"/>
          <a:stretch>
            <a:fillRect/>
          </a:stretch>
        </p:blipFill>
        <p:spPr bwMode="auto">
          <a:xfrm>
            <a:off x="1714480" y="1285860"/>
            <a:ext cx="206859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indgren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38925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Толстячок живет на крыше,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А летает он всех выше.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Он самый веселый на свете,</a:t>
            </a:r>
            <a: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3600" b="1" dirty="0">
                <a:solidFill>
                  <a:srgbClr val="0033CC"/>
                </a:solidFill>
                <a:latin typeface="Comic Sans MS" pitchFamily="66" charset="0"/>
              </a:rPr>
              <a:t>Поэтому нравится детям.</a:t>
            </a:r>
          </a:p>
        </p:txBody>
      </p:sp>
      <p:pic>
        <p:nvPicPr>
          <p:cNvPr id="31748" name="Picture 4" descr="http://img.liveinternet.ru/images/attach/2/14660/14660283_275.jpg"/>
          <p:cNvPicPr>
            <a:picLocks noChangeAspect="1" noChangeArrowheads="1"/>
          </p:cNvPicPr>
          <p:nvPr/>
        </p:nvPicPr>
        <p:blipFill>
          <a:blip r:embed="rId3"/>
          <a:srcRect l="26149" t="7018" r="22859"/>
          <a:stretch>
            <a:fillRect/>
          </a:stretch>
        </p:blipFill>
        <p:spPr bwMode="auto">
          <a:xfrm>
            <a:off x="5572132" y="2643182"/>
            <a:ext cx="2786082" cy="3786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5984" y="428604"/>
            <a:ext cx="52864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Астрид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Линдгрен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3" descr="Картинка 9 из 11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448" y="1714488"/>
            <a:ext cx="329114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Временно\Документы\госпрактика\изображение\хоббит\Без имени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2452824" cy="36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пропр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643182"/>
            <a:ext cx="3715457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714356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Назовите этих героев и из каких они произведений.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Итог урока: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Чему же нас учат наши любимые герои? 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276475"/>
            <a:ext cx="25082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7000924" cy="1143000"/>
          </a:xfr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rgbClr val="0033CC"/>
                </a:solidFill>
              </a:rPr>
              <a:t>Соедини имя автора с его произведением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85720" y="2071678"/>
            <a:ext cx="4038600" cy="4525962"/>
          </a:xfrm>
        </p:spPr>
        <p:txBody>
          <a:bodyPr/>
          <a:lstStyle/>
          <a:p>
            <a:r>
              <a:rPr lang="ru-RU" sz="3200" b="1" dirty="0"/>
              <a:t>Т. </a:t>
            </a:r>
            <a:r>
              <a:rPr lang="ru-RU" sz="3200" b="1" dirty="0" err="1"/>
              <a:t>Янссон</a:t>
            </a:r>
            <a:endParaRPr lang="ru-RU" sz="3200" b="1" dirty="0"/>
          </a:p>
          <a:p>
            <a:r>
              <a:rPr lang="ru-RU" sz="3200" b="1" dirty="0"/>
              <a:t>Дж. </a:t>
            </a:r>
            <a:r>
              <a:rPr lang="ru-RU" sz="3200" b="1" dirty="0" err="1"/>
              <a:t>Толкин</a:t>
            </a:r>
            <a:endParaRPr lang="ru-RU" sz="3200" b="1" dirty="0"/>
          </a:p>
          <a:p>
            <a:r>
              <a:rPr lang="ru-RU" sz="3200" b="1" dirty="0"/>
              <a:t>А. </a:t>
            </a:r>
            <a:r>
              <a:rPr lang="ru-RU" sz="3200" b="1" dirty="0" err="1"/>
              <a:t>Милн</a:t>
            </a:r>
            <a:endParaRPr lang="ru-RU" sz="3200" b="1" dirty="0"/>
          </a:p>
          <a:p>
            <a:r>
              <a:rPr lang="ru-RU" sz="3200" b="1" dirty="0"/>
              <a:t>А. Толстой</a:t>
            </a:r>
          </a:p>
          <a:p>
            <a:r>
              <a:rPr lang="ru-RU" sz="3200" b="1" dirty="0"/>
              <a:t>Дж. </a:t>
            </a:r>
            <a:r>
              <a:rPr lang="ru-RU" sz="3200" b="1" dirty="0" err="1"/>
              <a:t>Родари</a:t>
            </a:r>
            <a:endParaRPr lang="ru-RU" sz="3200" b="1" dirty="0"/>
          </a:p>
          <a:p>
            <a:r>
              <a:rPr lang="ru-RU" sz="3200" b="1" dirty="0"/>
              <a:t>А. Линдгрен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419475" y="1700213"/>
            <a:ext cx="5976938" cy="5157787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«Золотой ключик или приключения Буратино»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«Малыш и </a:t>
            </a:r>
            <a:r>
              <a:rPr lang="ru-RU" sz="3200" b="1" dirty="0" err="1">
                <a:solidFill>
                  <a:srgbClr val="0033CC"/>
                </a:solidFill>
              </a:rPr>
              <a:t>Карлсон</a:t>
            </a:r>
            <a:r>
              <a:rPr lang="ru-RU" sz="3200" b="1" dirty="0">
                <a:solidFill>
                  <a:srgbClr val="0033CC"/>
                </a:solidFill>
              </a:rPr>
              <a:t>, который живет на крыше»</a:t>
            </a:r>
          </a:p>
          <a:p>
            <a:r>
              <a:rPr lang="ru-RU" sz="3200" b="1" dirty="0">
                <a:solidFill>
                  <a:srgbClr val="006600"/>
                </a:solidFill>
              </a:rPr>
              <a:t>«</a:t>
            </a:r>
            <a:r>
              <a:rPr lang="ru-RU" sz="3200" b="1" dirty="0" err="1">
                <a:solidFill>
                  <a:srgbClr val="006600"/>
                </a:solidFill>
              </a:rPr>
              <a:t>Хоббит</a:t>
            </a:r>
            <a:r>
              <a:rPr lang="ru-RU" sz="3200" b="1" dirty="0">
                <a:solidFill>
                  <a:srgbClr val="006600"/>
                </a:solidFill>
              </a:rPr>
              <a:t>»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«Шляпа волшебника»</a:t>
            </a:r>
          </a:p>
          <a:p>
            <a:r>
              <a:rPr lang="ru-RU" sz="3200" b="1" dirty="0">
                <a:solidFill>
                  <a:srgbClr val="FF6600"/>
                </a:solidFill>
              </a:rPr>
              <a:t>«</a:t>
            </a:r>
            <a:r>
              <a:rPr lang="ru-RU" sz="3200" b="1" dirty="0" err="1">
                <a:solidFill>
                  <a:srgbClr val="FF6600"/>
                </a:solidFill>
              </a:rPr>
              <a:t>Винни</a:t>
            </a:r>
            <a:r>
              <a:rPr lang="ru-RU" sz="3200" b="1" dirty="0">
                <a:solidFill>
                  <a:srgbClr val="FF6600"/>
                </a:solidFill>
              </a:rPr>
              <a:t> – Пух и все, все, все»</a:t>
            </a:r>
          </a:p>
          <a:p>
            <a:r>
              <a:rPr lang="ru-RU" sz="3200" b="1" dirty="0">
                <a:solidFill>
                  <a:srgbClr val="231F57"/>
                </a:solidFill>
              </a:rPr>
              <a:t>«Приключения </a:t>
            </a:r>
            <a:r>
              <a:rPr lang="ru-RU" sz="3200" b="1" dirty="0" err="1">
                <a:solidFill>
                  <a:srgbClr val="231F57"/>
                </a:solidFill>
              </a:rPr>
              <a:t>Чиполлино</a:t>
            </a:r>
            <a:r>
              <a:rPr lang="ru-RU" sz="3200" b="1" dirty="0">
                <a:solidFill>
                  <a:srgbClr val="231F57"/>
                </a:solidFill>
              </a:rPr>
              <a:t>»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035951" y="2607463"/>
            <a:ext cx="2071702" cy="10001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2178827" y="3893347"/>
            <a:ext cx="2143140" cy="64294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2678893" y="4964917"/>
            <a:ext cx="1071570" cy="714380"/>
          </a:xfrm>
          <a:prstGeom prst="straightConnector1">
            <a:avLst/>
          </a:prstGeom>
          <a:ln w="38100">
            <a:solidFill>
              <a:srgbClr val="231F5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2643174" y="3143248"/>
            <a:ext cx="1071570" cy="78581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2000232" y="3786190"/>
            <a:ext cx="1714512" cy="128588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1821637" y="2893215"/>
            <a:ext cx="2286016" cy="121444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600200"/>
            <a:ext cx="6929486" cy="354331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0033CC"/>
                </a:solidFill>
                <a:latin typeface="Comic Sans MS" pitchFamily="66" charset="0"/>
              </a:rPr>
              <a:t>   «На этом свете вполне можно жить в мире. Для всех на земле хватит места… Живите, ребята, дружно!                     Не ссорьтесь друг  с другом!»</a:t>
            </a:r>
          </a:p>
          <a:p>
            <a:pPr>
              <a:buFont typeface="Wingdings" pitchFamily="2" charset="2"/>
              <a:buNone/>
            </a:pPr>
            <a:r>
              <a:rPr lang="ru-RU" b="1">
                <a:solidFill>
                  <a:srgbClr val="0033CC"/>
                </a:solidFill>
                <a:latin typeface="Comic Sans MS" pitchFamily="66" charset="0"/>
              </a:rPr>
              <a:t> </a:t>
            </a:r>
            <a:r>
              <a:rPr lang="ru-RU" b="1" smtClean="0">
                <a:solidFill>
                  <a:srgbClr val="0033CC"/>
                </a:solidFill>
                <a:latin typeface="Comic Sans MS" pitchFamily="66" charset="0"/>
              </a:rPr>
              <a:t>                       </a:t>
            </a:r>
            <a:r>
              <a:rPr lang="ru-RU" b="1" dirty="0" err="1" smtClean="0">
                <a:solidFill>
                  <a:srgbClr val="0033CC"/>
                </a:solidFill>
                <a:latin typeface="Comic Sans MS" pitchFamily="66" charset="0"/>
              </a:rPr>
              <a:t>Чиполлино</a:t>
            </a:r>
            <a:endParaRPr lang="ru-RU" b="1" dirty="0">
              <a:solidFill>
                <a:srgbClr val="0033CC"/>
              </a:solidFill>
              <a:latin typeface="Comic Sans MS" pitchFamily="66" charset="0"/>
            </a:endParaRPr>
          </a:p>
          <a:p>
            <a:endParaRPr lang="ru-RU" b="1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99333" name="Picture 5" descr="фото чип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12" t="1878" r="6155" b="1796"/>
          <a:stretch>
            <a:fillRect/>
          </a:stretch>
        </p:blipFill>
        <p:spPr bwMode="auto">
          <a:xfrm>
            <a:off x="428596" y="3786190"/>
            <a:ext cx="1893888" cy="25908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642910" y="1571612"/>
            <a:ext cx="8143932" cy="3786214"/>
          </a:xfrm>
          <a:prstGeom prst="ribbon">
            <a:avLst>
              <a:gd name="adj1" fmla="val 13507"/>
              <a:gd name="adj2" fmla="val 651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21431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Georgia" pitchFamily="18" charset="0"/>
              </a:rPr>
              <a:t>Мы с хорошей сказкой неразлучны,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Ну, а песен в сказке – до небес!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Вы представляете, как бы было скучно,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Если б не было ни песен, ни чудес.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714356"/>
            <a:ext cx="3065189" cy="71438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4400" dirty="0" smtClean="0">
                <a:latin typeface="Comic Sans MS" pitchFamily="66" charset="0"/>
              </a:rPr>
              <a:t>авторские</a:t>
            </a:r>
            <a:endParaRPr lang="ru-RU" sz="4400" dirty="0"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ru-RU" sz="4400" dirty="0">
              <a:latin typeface="Comic Sans MS" pitchFamily="66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786314" y="714356"/>
            <a:ext cx="321471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Comic Sans MS" pitchFamily="66" charset="0"/>
              </a:rPr>
              <a:t> </a:t>
            </a:r>
            <a:r>
              <a:rPr lang="ru-RU" sz="4400" dirty="0" smtClean="0">
                <a:latin typeface="Comic Sans MS" pitchFamily="66" charset="0"/>
              </a:rPr>
              <a:t>народные</a:t>
            </a:r>
            <a:endParaRPr lang="ru-RU" sz="4400" dirty="0">
              <a:latin typeface="Comic Sans MS" pitchFamily="66" charset="0"/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286512" y="4500570"/>
            <a:ext cx="22730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бытовые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71472" y="4500570"/>
            <a:ext cx="243528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3200" dirty="0" smtClean="0">
                <a:latin typeface="Comic Sans MS" pitchFamily="66" charset="0"/>
              </a:rPr>
              <a:t>волшебные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2285984" y="5286388"/>
            <a:ext cx="4572000" cy="579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сказки </a:t>
            </a:r>
            <a:r>
              <a:rPr lang="ru-RU" sz="3200" dirty="0">
                <a:latin typeface="Comic Sans MS" pitchFamily="66" charset="0"/>
              </a:rPr>
              <a:t>о животных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 flipH="1" flipV="1">
            <a:off x="2428859" y="1428736"/>
            <a:ext cx="1285882" cy="8572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572000" y="3571876"/>
            <a:ext cx="51438" cy="1714512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 flipV="1">
            <a:off x="5500694" y="1500174"/>
            <a:ext cx="1071570" cy="777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929323" y="3571876"/>
            <a:ext cx="1571636" cy="857256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1785918" y="3571876"/>
            <a:ext cx="1643074" cy="868358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14" name="Волна 13"/>
          <p:cNvSpPr/>
          <p:nvPr/>
        </p:nvSpPr>
        <p:spPr>
          <a:xfrm rot="21374034">
            <a:off x="1571604" y="2000240"/>
            <a:ext cx="5929354" cy="2000264"/>
          </a:xfrm>
          <a:prstGeom prst="wave">
            <a:avLst>
              <a:gd name="adj1" fmla="val 9059"/>
              <a:gd name="adj2" fmla="val 171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itchFamily="66" charset="0"/>
              </a:rPr>
              <a:t>СКАЗКИ</a:t>
            </a:r>
            <a:endParaRPr lang="ru-RU" sz="8000" b="1" dirty="0">
              <a:ln w="10541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nimBg="1"/>
      <p:bldP spid="82949" grpId="0" animBg="1"/>
      <p:bldP spid="82950" grpId="0" animBg="1"/>
      <p:bldP spid="82951" grpId="0" animBg="1"/>
      <p:bldP spid="82953" grpId="0" animBg="1"/>
      <p:bldP spid="82955" grpId="0" animBg="1"/>
      <p:bldP spid="82956" grpId="0" animBg="1"/>
      <p:bldP spid="8295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z="5400" b="1"/>
              <a:t>Сказочные человечки</a:t>
            </a:r>
          </a:p>
        </p:txBody>
      </p:sp>
      <p:pic>
        <p:nvPicPr>
          <p:cNvPr id="119817" name="Picture 9" descr="проп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357694"/>
            <a:ext cx="2881312" cy="2160588"/>
          </a:xfrm>
          <a:prstGeom prst="rect">
            <a:avLst/>
          </a:prstGeom>
          <a:noFill/>
        </p:spPr>
      </p:pic>
      <p:pic>
        <p:nvPicPr>
          <p:cNvPr id="119819" name="Picture 11" descr="http://funforkids.ru/pictures/karlson/karlson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928670"/>
            <a:ext cx="2082258" cy="2555862"/>
          </a:xfrm>
          <a:prstGeom prst="rect">
            <a:avLst/>
          </a:prstGeom>
          <a:noFill/>
        </p:spPr>
      </p:pic>
      <p:pic>
        <p:nvPicPr>
          <p:cNvPr id="119823" name="Picture 15" descr="http://funforkids.ru/pictures/mult/mult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14752"/>
            <a:ext cx="2274854" cy="2696123"/>
          </a:xfrm>
          <a:prstGeom prst="rect">
            <a:avLst/>
          </a:prstGeom>
          <a:noFill/>
        </p:spPr>
      </p:pic>
      <p:pic>
        <p:nvPicPr>
          <p:cNvPr id="119825" name="Picture 17" descr="http://funforkids.ru/pictures/mult/mult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357562"/>
            <a:ext cx="1596030" cy="3116435"/>
          </a:xfrm>
          <a:prstGeom prst="rect">
            <a:avLst/>
          </a:prstGeom>
          <a:noFill/>
        </p:spPr>
      </p:pic>
      <p:pic>
        <p:nvPicPr>
          <p:cNvPr id="119827" name="Picture 19" descr="http://www.uraledu.ru/files/images/png_2.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785794"/>
            <a:ext cx="2118554" cy="3095605"/>
          </a:xfrm>
          <a:prstGeom prst="rect">
            <a:avLst/>
          </a:prstGeom>
          <a:noFill/>
        </p:spPr>
      </p:pic>
      <p:sp>
        <p:nvSpPr>
          <p:cNvPr id="3074" name="AutoShape 2" descr="http://img1.liveinternet.ru/images/attach/c/3/77/864/77864371_7159fae7396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F:\Временно\Документы\госпрактика\изображение\хоббит\Без имени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642918"/>
            <a:ext cx="2452824" cy="36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/>
              <a:t>Отправляемся в путь!</a:t>
            </a:r>
          </a:p>
        </p:txBody>
      </p:sp>
      <p:pic>
        <p:nvPicPr>
          <p:cNvPr id="117766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r="6586" b="3422"/>
          <a:stretch>
            <a:fillRect/>
          </a:stretch>
        </p:blipFill>
        <p:spPr>
          <a:xfrm>
            <a:off x="857224" y="1500174"/>
            <a:ext cx="3070219" cy="465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4" y="1500174"/>
            <a:ext cx="4071966" cy="414340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Цель нашего путешествия: </a:t>
            </a:r>
          </a:p>
          <a:p>
            <a:pPr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Найти ответ на вопросы:</a:t>
            </a:r>
          </a:p>
          <a:p>
            <a:pPr algn="ctr"/>
            <a:r>
              <a:rPr lang="ru-RU" b="1" dirty="0"/>
              <a:t>Что объединяет </a:t>
            </a:r>
            <a:r>
              <a:rPr lang="ru-RU" b="1" dirty="0" smtClean="0"/>
              <a:t>этих героев сказок</a:t>
            </a:r>
            <a:r>
              <a:rPr lang="ru-RU" b="1" dirty="0"/>
              <a:t>?</a:t>
            </a:r>
          </a:p>
          <a:p>
            <a:pPr algn="ctr"/>
            <a:r>
              <a:rPr lang="ru-RU" b="1" dirty="0"/>
              <a:t>Чему они нас учат?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Соедини имя автора с его произведением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85720" y="2071678"/>
            <a:ext cx="4038600" cy="4525962"/>
          </a:xfrm>
        </p:spPr>
        <p:txBody>
          <a:bodyPr/>
          <a:lstStyle/>
          <a:p>
            <a:r>
              <a:rPr lang="ru-RU" sz="3200" b="1" dirty="0"/>
              <a:t>Т. </a:t>
            </a:r>
            <a:r>
              <a:rPr lang="ru-RU" sz="3200" b="1" dirty="0" err="1"/>
              <a:t>Янссон</a:t>
            </a:r>
            <a:endParaRPr lang="ru-RU" sz="3200" b="1" dirty="0"/>
          </a:p>
          <a:p>
            <a:r>
              <a:rPr lang="ru-RU" sz="3200" b="1" dirty="0"/>
              <a:t>Дж. </a:t>
            </a:r>
            <a:r>
              <a:rPr lang="ru-RU" sz="3200" b="1" dirty="0" err="1"/>
              <a:t>Толкин</a:t>
            </a:r>
            <a:endParaRPr lang="ru-RU" sz="3200" b="1" dirty="0"/>
          </a:p>
          <a:p>
            <a:r>
              <a:rPr lang="ru-RU" sz="3200" b="1" dirty="0"/>
              <a:t>А. </a:t>
            </a:r>
            <a:r>
              <a:rPr lang="ru-RU" sz="3200" b="1" dirty="0" err="1"/>
              <a:t>Милн</a:t>
            </a:r>
            <a:endParaRPr lang="ru-RU" sz="3200" b="1" dirty="0"/>
          </a:p>
          <a:p>
            <a:r>
              <a:rPr lang="ru-RU" sz="3200" b="1" dirty="0"/>
              <a:t>А. Толстой</a:t>
            </a:r>
          </a:p>
          <a:p>
            <a:r>
              <a:rPr lang="ru-RU" sz="3200" b="1" dirty="0"/>
              <a:t>Дж. </a:t>
            </a:r>
            <a:r>
              <a:rPr lang="ru-RU" sz="3200" b="1" dirty="0" err="1"/>
              <a:t>Родари</a:t>
            </a:r>
            <a:endParaRPr lang="ru-RU" sz="3200" b="1" dirty="0"/>
          </a:p>
          <a:p>
            <a:r>
              <a:rPr lang="ru-RU" sz="3200" b="1" dirty="0"/>
              <a:t>А. Линдгрен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419475" y="1700213"/>
            <a:ext cx="5976938" cy="5157787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«Золотой ключик или приключения Буратино»</a:t>
            </a:r>
          </a:p>
          <a:p>
            <a:r>
              <a:rPr lang="ru-RU" sz="3200" b="1" dirty="0">
                <a:solidFill>
                  <a:srgbClr val="0033CC"/>
                </a:solidFill>
              </a:rPr>
              <a:t>«Малыш и </a:t>
            </a:r>
            <a:r>
              <a:rPr lang="ru-RU" sz="3200" b="1" dirty="0" err="1">
                <a:solidFill>
                  <a:srgbClr val="0033CC"/>
                </a:solidFill>
              </a:rPr>
              <a:t>Карлсон</a:t>
            </a:r>
            <a:r>
              <a:rPr lang="ru-RU" sz="3200" b="1" dirty="0">
                <a:solidFill>
                  <a:srgbClr val="0033CC"/>
                </a:solidFill>
              </a:rPr>
              <a:t>, который живет на крыше»</a:t>
            </a:r>
          </a:p>
          <a:p>
            <a:r>
              <a:rPr lang="ru-RU" sz="3200" b="1" dirty="0">
                <a:solidFill>
                  <a:srgbClr val="006600"/>
                </a:solidFill>
              </a:rPr>
              <a:t>«</a:t>
            </a:r>
            <a:r>
              <a:rPr lang="ru-RU" sz="3200" b="1" dirty="0" err="1">
                <a:solidFill>
                  <a:srgbClr val="006600"/>
                </a:solidFill>
              </a:rPr>
              <a:t>Хоббит</a:t>
            </a:r>
            <a:r>
              <a:rPr lang="ru-RU" sz="3200" b="1" dirty="0">
                <a:solidFill>
                  <a:srgbClr val="006600"/>
                </a:solidFill>
              </a:rPr>
              <a:t>»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«Шляпа волшебника»</a:t>
            </a:r>
          </a:p>
          <a:p>
            <a:r>
              <a:rPr lang="ru-RU" sz="3200" b="1" dirty="0">
                <a:solidFill>
                  <a:srgbClr val="FF6600"/>
                </a:solidFill>
              </a:rPr>
              <a:t>«</a:t>
            </a:r>
            <a:r>
              <a:rPr lang="ru-RU" sz="3200" b="1" dirty="0" err="1">
                <a:solidFill>
                  <a:srgbClr val="FF6600"/>
                </a:solidFill>
              </a:rPr>
              <a:t>Винни</a:t>
            </a:r>
            <a:r>
              <a:rPr lang="ru-RU" sz="3200" b="1" dirty="0">
                <a:solidFill>
                  <a:srgbClr val="FF6600"/>
                </a:solidFill>
              </a:rPr>
              <a:t> – Пух и все, все, все»</a:t>
            </a:r>
          </a:p>
          <a:p>
            <a:r>
              <a:rPr lang="ru-RU" sz="3200" b="1" dirty="0">
                <a:solidFill>
                  <a:srgbClr val="231F57"/>
                </a:solidFill>
              </a:rPr>
              <a:t>«Приключения </a:t>
            </a:r>
            <a:r>
              <a:rPr lang="ru-RU" sz="3200" b="1" dirty="0" err="1">
                <a:solidFill>
                  <a:srgbClr val="231F57"/>
                </a:solidFill>
              </a:rPr>
              <a:t>Чиполлино</a:t>
            </a:r>
            <a:r>
              <a:rPr lang="ru-RU" sz="3200" b="1" dirty="0">
                <a:solidFill>
                  <a:srgbClr val="231F57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sney04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500174"/>
            <a:ext cx="2762266" cy="3314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5786" y="1285860"/>
            <a:ext cx="535785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Если я чешу в затылке –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     Не беда!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В голове моей опилки,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     Да, да, 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Но, хотя там и опилки,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Но </a:t>
            </a:r>
            <a:r>
              <a:rPr lang="ru-RU" sz="2800" b="1" dirty="0" err="1" smtClean="0">
                <a:latin typeface="Comic Sans MS" pitchFamily="66" charset="0"/>
              </a:rPr>
              <a:t>кричалки</a:t>
            </a:r>
            <a:r>
              <a:rPr lang="ru-RU" sz="2800" b="1" dirty="0" smtClean="0">
                <a:latin typeface="Comic Sans MS" pitchFamily="66" charset="0"/>
              </a:rPr>
              <a:t> и </a:t>
            </a:r>
            <a:r>
              <a:rPr lang="ru-RU" sz="2800" b="1" dirty="0" err="1" smtClean="0">
                <a:latin typeface="Comic Sans MS" pitchFamily="66" charset="0"/>
              </a:rPr>
              <a:t>вопилки</a:t>
            </a:r>
            <a:r>
              <a:rPr lang="ru-RU" sz="2800" b="1" dirty="0" smtClean="0">
                <a:latin typeface="Comic Sans MS" pitchFamily="66" charset="0"/>
              </a:rPr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А также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err="1" smtClean="0">
                <a:latin typeface="Comic Sans MS" pitchFamily="66" charset="0"/>
              </a:rPr>
              <a:t>Шумелки</a:t>
            </a:r>
            <a:r>
              <a:rPr lang="ru-RU" sz="2800" b="1" dirty="0" smtClean="0">
                <a:latin typeface="Comic Sans MS" pitchFamily="66" charset="0"/>
              </a:rPr>
              <a:t>, </a:t>
            </a:r>
            <a:r>
              <a:rPr lang="ru-RU" sz="2800" b="1" dirty="0" err="1" smtClean="0">
                <a:latin typeface="Comic Sans MS" pitchFamily="66" charset="0"/>
              </a:rPr>
              <a:t>пыхтелки</a:t>
            </a:r>
            <a:r>
              <a:rPr lang="ru-RU" sz="2800" b="1" dirty="0" smtClean="0">
                <a:latin typeface="Comic Sans MS" pitchFamily="66" charset="0"/>
              </a:rPr>
              <a:t> и сопелки, 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Сочиняю я неплохо иногда.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Comic Sans MS" pitchFamily="66" charset="0"/>
              </a:rPr>
              <a:t>     Да!!!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1500174"/>
            <a:ext cx="3971924" cy="118585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(</a:t>
            </a:r>
            <a:r>
              <a:rPr lang="ru-RU" sz="2800" b="1" dirty="0"/>
              <a:t>1882 – 1956) </a:t>
            </a:r>
            <a:r>
              <a:rPr lang="ru-RU" sz="2800" b="1" dirty="0" smtClean="0"/>
              <a:t> </a:t>
            </a:r>
            <a:endParaRPr lang="ru-RU" sz="1800" b="1" dirty="0"/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английский писатель</a:t>
            </a:r>
            <a:r>
              <a:rPr lang="ru-RU" b="1" dirty="0" smtClean="0"/>
              <a:t>              </a:t>
            </a:r>
            <a:endParaRPr lang="ru-RU" b="1" dirty="0"/>
          </a:p>
        </p:txBody>
      </p:sp>
      <p:pic>
        <p:nvPicPr>
          <p:cNvPr id="83973" name="Picture 5" descr="Алан Мил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500330" cy="300117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858048" cy="9286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vi-VN" b="1" dirty="0" smtClean="0">
                <a:solidFill>
                  <a:srgbClr val="002060"/>
                </a:solidFill>
              </a:rPr>
              <a:t>А́лан Алекса́ндр Милн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my-shop.ru/_files/product/3/54/536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3028" y="2588374"/>
            <a:ext cx="2969170" cy="373620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71934" y="3000372"/>
            <a:ext cx="1214446" cy="2143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http://static.kinokopilka.tv/system/images/people/images/000/013/859/1333484320/13859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714620"/>
            <a:ext cx="1839773" cy="2572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delowap.ru/icon/clipart/delowap_ru-1931eU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43182"/>
            <a:ext cx="3000396" cy="3429024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357166"/>
            <a:ext cx="5500726" cy="8572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 </a:t>
            </a:r>
            <a:r>
              <a:rPr lang="ru-RU" sz="4800" dirty="0" smtClean="0"/>
              <a:t>Алексей Толстой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68" y="1428736"/>
            <a:ext cx="4643470" cy="1214446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(</a:t>
            </a:r>
            <a:r>
              <a:rPr lang="ru-RU" sz="2800" b="1" dirty="0"/>
              <a:t>1849-1900)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dirty="0" smtClean="0"/>
              <a:t>русский </a:t>
            </a:r>
            <a:r>
              <a:rPr lang="ru-RU" sz="2800" b="1" dirty="0"/>
              <a:t>прозаик, драматург </a:t>
            </a:r>
          </a:p>
        </p:txBody>
      </p:sp>
      <p:pic>
        <p:nvPicPr>
          <p:cNvPr id="86021" name="Picture 5" descr="show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2830512" cy="36004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571480"/>
            <a:ext cx="59293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Деревянный озорник</a:t>
            </a:r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Из сказки в нашу жизнь проник.</a:t>
            </a:r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Любимец взрослых и детей,</a:t>
            </a:r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Смельчак и выдумщик затей,</a:t>
            </a:r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Проказник, весельчак и плут.</a:t>
            </a:r>
            <a: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0033CC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33CC"/>
                </a:solidFill>
                <a:latin typeface="Comic Sans MS" pitchFamily="66" charset="0"/>
              </a:rPr>
              <a:t>Скажите, как его зовут?</a:t>
            </a:r>
          </a:p>
        </p:txBody>
      </p:sp>
      <p:pic>
        <p:nvPicPr>
          <p:cNvPr id="25606" name="Picture 6" descr="http://i073.radikal.ru/1003/72/3b3ea52157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71744"/>
            <a:ext cx="3738546" cy="3487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5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build="p"/>
      <p:bldP spid="8" grpId="1"/>
    </p:bldLst>
  </p:timing>
</p:sld>
</file>

<file path=ppt/theme/theme1.xml><?xml version="1.0" encoding="utf-8"?>
<a:theme xmlns:a="http://schemas.openxmlformats.org/drawingml/2006/main" name="шаблон читай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читайка</Template>
  <TotalTime>103</TotalTime>
  <Words>409</Words>
  <Application>Microsoft Office PowerPoint</Application>
  <PresentationFormat>Экран (4:3)</PresentationFormat>
  <Paragraphs>83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читайка</vt:lpstr>
      <vt:lpstr>Слайд 1</vt:lpstr>
      <vt:lpstr>Слайд 2</vt:lpstr>
      <vt:lpstr>Слайд 3</vt:lpstr>
      <vt:lpstr>Сказочные человечки</vt:lpstr>
      <vt:lpstr>Отправляемся в путь!</vt:lpstr>
      <vt:lpstr>Соедини имя автора с его произведением</vt:lpstr>
      <vt:lpstr>Слайд 7</vt:lpstr>
      <vt:lpstr>А́лан Алекса́ндр Милн</vt:lpstr>
      <vt:lpstr> Алексей Толстой</vt:lpstr>
      <vt:lpstr>  Физминутка </vt:lpstr>
      <vt:lpstr>Слайд 11</vt:lpstr>
      <vt:lpstr>Чиполлино и Буратино</vt:lpstr>
      <vt:lpstr>Слайд 13</vt:lpstr>
      <vt:lpstr>Слайд 14</vt:lpstr>
      <vt:lpstr>Итог урока:</vt:lpstr>
      <vt:lpstr>Соедини имя автора с его произведением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2013-12-03T16:20:02Z</dcterms:created>
  <dcterms:modified xsi:type="dcterms:W3CDTF">2013-12-08T14:48:05Z</dcterms:modified>
</cp:coreProperties>
</file>