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317" r:id="rId3"/>
    <p:sldId id="304" r:id="rId4"/>
    <p:sldId id="305" r:id="rId5"/>
    <p:sldId id="306" r:id="rId6"/>
    <p:sldId id="307" r:id="rId7"/>
    <p:sldId id="308" r:id="rId8"/>
    <p:sldId id="28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263" r:id="rId18"/>
    <p:sldId id="259" r:id="rId19"/>
    <p:sldId id="300" r:id="rId20"/>
    <p:sldId id="272" r:id="rId21"/>
    <p:sldId id="325" r:id="rId22"/>
    <p:sldId id="264" r:id="rId23"/>
    <p:sldId id="258" r:id="rId24"/>
    <p:sldId id="324" r:id="rId25"/>
    <p:sldId id="323" r:id="rId26"/>
    <p:sldId id="26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  <a:srgbClr val="660033"/>
    <a:srgbClr val="339933"/>
    <a:srgbClr val="9900CC"/>
    <a:srgbClr val="CC0099"/>
    <a:srgbClr val="003300"/>
    <a:srgbClr val="26262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1738" autoAdjust="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2B7973A-B5A7-4F3B-A4A6-29BFD86712D4}" type="datetimeFigureOut">
              <a:rPr lang="ru-RU"/>
              <a:pPr>
                <a:defRPr/>
              </a:pPr>
              <a:t>07.12.2012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E169844-45D7-40E1-805D-EFB3DE10E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CA7FED-B52C-4F96-9706-D9F03C5A8A47}" type="slidenum">
              <a:rPr lang="ru-RU" smtClean="0">
                <a:latin typeface="Arial" pitchFamily="34" charset="0"/>
              </a:rPr>
              <a:pPr/>
              <a:t>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i="1" smtClean="0">
                <a:solidFill>
                  <a:srgbClr val="C00000"/>
                </a:solidFill>
              </a:rPr>
              <a:t>По горизонтали:1</a:t>
            </a:r>
            <a:r>
              <a:rPr lang="ru-RU" smtClean="0"/>
              <a:t>. Чувство, которое вы испытывали при чтении стихов М.Ю.Лермонтова.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2.В баснях рассказывается о недостатках людей не прямо, ….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3.Назовите язык, которым первым овладел А.С.Пушкин.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4. Небольшое произведение, написанное стихами или прозой, в котором высмеиваются пороки и недостатки людей.</a:t>
            </a:r>
          </a:p>
          <a:p>
            <a:pPr eaLnBrk="1" hangingPunct="1">
              <a:spcBef>
                <a:spcPct val="0"/>
              </a:spcBef>
            </a:pPr>
            <a:r>
              <a:rPr lang="ru-RU" i="1" smtClean="0"/>
              <a:t>По вертикали. </a:t>
            </a:r>
            <a:r>
              <a:rPr lang="ru-RU" smtClean="0"/>
              <a:t>5. Русский поэт. Учился в Московском университете. Окончил Санкт-Петербургскую школу гвардейских прапорщиков и кавалерийских юнкеров.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6. У этого поэта была любимая няня, о которой знают все.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7. Этот писатель переводил стихи и прозу, великолепно знал литературу, интересовался театром.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8.Многие его рассказы и басни вошли в его же книгу «Азбука».</a:t>
            </a:r>
            <a:endParaRPr lang="ru-RU" i="1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4751F0-232B-46E5-9AD3-64D01229181D}" type="slidenum">
              <a:rPr lang="ru-RU" smtClean="0">
                <a:latin typeface="Arial" pitchFamily="34" charset="0"/>
              </a:rPr>
              <a:pPr/>
              <a:t>23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95587-8ACC-4D28-BEF8-D80AE9B42BD4}" type="datetimeFigureOut">
              <a:rPr lang="ru-RU"/>
              <a:pPr>
                <a:defRPr/>
              </a:pPr>
              <a:t>07.12.2012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800FE-133E-4376-B573-173BA93D3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7F8AD-64BE-42F9-9A84-22555CF3FA8E}" type="datetimeFigureOut">
              <a:rPr lang="ru-RU"/>
              <a:pPr>
                <a:defRPr/>
              </a:pPr>
              <a:t>07.12.2012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07D7-7F5B-4EF8-999D-3132AC9FC3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7AE1A-556D-47AD-A861-5F90B968FC0D}" type="datetimeFigureOut">
              <a:rPr lang="ru-RU"/>
              <a:pPr>
                <a:defRPr/>
              </a:pPr>
              <a:t>07.12.2012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6878C-2472-4130-B1ED-501FC9AC65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6DC2E7C-35D2-4CB6-9D5B-EEC2ED0E6F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6D7AB-757A-4194-85CC-AF368676F601}" type="datetimeFigureOut">
              <a:rPr lang="ru-RU"/>
              <a:pPr>
                <a:defRPr/>
              </a:pPr>
              <a:t>07.12.2012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2BCDC-6ED0-420C-BF37-9059CE0D7B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5DD10-8A7F-43E0-9E89-37980590B4C1}" type="datetimeFigureOut">
              <a:rPr lang="ru-RU"/>
              <a:pPr>
                <a:defRPr/>
              </a:pPr>
              <a:t>07.12.2012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C43DC-DC65-42BC-B975-BC25434B39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C7360-81EA-4E4D-AE6B-35D161632494}" type="datetimeFigureOut">
              <a:rPr lang="ru-RU"/>
              <a:pPr>
                <a:defRPr/>
              </a:pPr>
              <a:t>07.12.2012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378AB-9C50-45D7-9244-0C48081E7D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181BF-0D0E-44A9-AFDB-EA56F987283F}" type="datetimeFigureOut">
              <a:rPr lang="ru-RU"/>
              <a:pPr>
                <a:defRPr/>
              </a:pPr>
              <a:t>07.12.2012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64282-9BEB-43A9-927C-47108BEB88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BD6AB-39B6-4A47-850C-B0A12E2754A6}" type="datetimeFigureOut">
              <a:rPr lang="ru-RU"/>
              <a:pPr>
                <a:defRPr/>
              </a:pPr>
              <a:t>07.12.2012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D8C7D-C091-4546-A698-2A83028568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695B3-D343-4375-B98F-34069567E27C}" type="datetimeFigureOut">
              <a:rPr lang="ru-RU"/>
              <a:pPr>
                <a:defRPr/>
              </a:pPr>
              <a:t>07.12.2012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F843D-D96F-424C-8007-2FC1C2F4FA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099EB-2838-4FE6-A3AE-5BCA3F99156E}" type="datetimeFigureOut">
              <a:rPr lang="ru-RU"/>
              <a:pPr>
                <a:defRPr/>
              </a:pPr>
              <a:t>07.12.2012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5E966-28D8-463A-90AF-819D515644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6B7A0-8CF5-4CAE-9DE4-8E0542DE8112}" type="datetimeFigureOut">
              <a:rPr lang="ru-RU"/>
              <a:pPr>
                <a:defRPr/>
              </a:pPr>
              <a:t>07.12.2012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024EA-6CDD-4D56-A52A-2E66509CE4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A58DC96D-9427-4091-86ED-554D4D581DC2}" type="datetimeFigureOut">
              <a:rPr lang="ru-RU"/>
              <a:pPr>
                <a:defRPr/>
              </a:pPr>
              <a:t>07.12.2012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7427AD0F-3556-4C55-B96C-2521C1AA23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900igr.net/datai/literatura/Romantizm/0002-006-V.A.-ZHukovskij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kinderlibrary.files.wordpress.com/2011/10/d0bad180d18bd0bbd0bed0b2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12.nnm.ru/4/e/3/f/3/61d2dbd05cb11d0155586282a87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hrono.info/img/pisateli/push_kipren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-fotki.yandex.ru/get/4205/svetikhr.dc/0_35d7d_ccd05434_XL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n.academic.ru/pictures/enwiki/84/Taleoftsarsaltan2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skaz-pushkina.ru/ill/b_3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91;&#1088;&#1086;&#1082;-%20&#1086;&#1090;&#1095;&#1077;&#1090;%203\&#1043;&#1077;&#1086;&#1088;&#1075;&#1080;&#1081;%20&#1057;&#1074;&#1080;&#1088;&#1080;&#1076;&#1086;&#1074;%20-%20&#1052;&#1077;&#1090;&#1077;&#1083;&#1100;%20&#1080;&#1083;&#1083;&#1102;&#1089;&#1090;&#1088;&#1072;&#1094;&#1080;&#1103;%20&#1082;%20&#1087;&#1086;&#1074;&#1077;&#1089;&#1090;&#1080;%20&#1040;.&#1057;.&#1055;&#1091;&#1096;&#1082;&#1080;&#1085;&#1072;%20&#1052;&#1077;&#1090;&#1077;&#1083;&#1100;%20(audiopoisk.com).mp3" TargetMode="Externa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Microsoft_Office_Excel1.xls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kinderlibrary.files.wordpress.com/2011/10/d0bad180d18bd0bbd0bed0b2.jpg" TargetMode="Externa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ono.info/img/pisateli/push_kipren.jpg" TargetMode="Externa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datai/literatura/Romantizm/0002-006-V.A.-ZHukovskij.jpg" TargetMode="Externa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g12.nnm.ru/4/e/3/f/3/61d2dbd05cb11d0155586282a87.jpg" TargetMode="Externa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g12.nnm.ru/4/e/3/f/3/61d2dbd05cb11d0155586282a87.jpg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hyperlink" Target="http://www.hrono.info/img/pisateli/push_kipren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kinderlibrary.files.wordpress.com/2011/10/d0bad180d18bd0bbd0bed0b2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900igr.net/datai/literatura/Romantizm/0002-006-V.A.-ZHukovskij.jpg" TargetMode="Externa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nigaran.files.wordpress.com/2011/02/old-paper-with-feather1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357188"/>
            <a:ext cx="7772400" cy="1857375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Урок - отчет</a:t>
            </a:r>
            <a:r>
              <a:rPr lang="en-US" sz="48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en-US" sz="48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0000CC"/>
                </a:solidFill>
                <a:latin typeface="Monotype Corsiva" pitchFamily="66" charset="0"/>
              </a:rPr>
              <a:t>Тема:  </a:t>
            </a:r>
            <a:r>
              <a:rPr lang="ru-RU" sz="4800" b="1" dirty="0" smtClean="0">
                <a:solidFill>
                  <a:srgbClr val="006600"/>
                </a:solidFill>
                <a:latin typeface="Monotype Corsiva" pitchFamily="66" charset="0"/>
              </a:rPr>
              <a:t>«Великие русские писатели»</a:t>
            </a:r>
          </a:p>
        </p:txBody>
      </p:sp>
      <p:pic>
        <p:nvPicPr>
          <p:cNvPr id="2053" name="Рисунок 5" descr="skazka_1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071688"/>
            <a:ext cx="30289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</a:rPr>
              <a:t>2 этап отчета «Выбери  подходящее»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ru-RU" b="1">
                <a:latin typeface="Times New Roman" pitchFamily="18" charset="0"/>
              </a:rPr>
              <a:t>Ясная  Поляна</a:t>
            </a:r>
          </a:p>
          <a:p>
            <a:pPr marL="609600" indent="-609600"/>
            <a:r>
              <a:rPr lang="ru-RU" b="1">
                <a:latin typeface="Times New Roman" pitchFamily="18" charset="0"/>
              </a:rPr>
              <a:t>«Горные  вершины»</a:t>
            </a:r>
          </a:p>
          <a:p>
            <a:pPr marL="609600" indent="-609600"/>
            <a:r>
              <a:rPr lang="ru-RU" b="1">
                <a:latin typeface="Times New Roman" pitchFamily="18" charset="0"/>
              </a:rPr>
              <a:t>Санкт – Петербургская  офицерская  школа</a:t>
            </a:r>
          </a:p>
          <a:p>
            <a:pPr marL="609600" indent="-609600"/>
            <a:r>
              <a:rPr lang="ru-RU" b="1">
                <a:latin typeface="Times New Roman" pitchFamily="18" charset="0"/>
              </a:rPr>
              <a:t>Арина  Родионовна</a:t>
            </a:r>
          </a:p>
          <a:p>
            <a:pPr marL="609600" indent="-609600"/>
            <a:r>
              <a:rPr lang="ru-RU" b="1">
                <a:latin typeface="Times New Roman" pitchFamily="18" charset="0"/>
              </a:rPr>
              <a:t>Тарханы</a:t>
            </a:r>
          </a:p>
          <a:p>
            <a:pPr marL="609600" indent="-609600"/>
            <a:endParaRPr lang="ru-RU" b="1">
              <a:latin typeface="Times New Roman" pitchFamily="18" charset="0"/>
            </a:endParaRPr>
          </a:p>
        </p:txBody>
      </p:sp>
      <p:pic>
        <p:nvPicPr>
          <p:cNvPr id="29700" name="Picture 4" descr="Картинка 7 из 2081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4076700"/>
            <a:ext cx="1998662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</a:rPr>
              <a:t>2 этап отчета «Выбери  подходящее»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78813" cy="4114800"/>
          </a:xfrm>
        </p:spPr>
        <p:txBody>
          <a:bodyPr/>
          <a:lstStyle/>
          <a:p>
            <a:r>
              <a:rPr lang="ru-RU" b="1">
                <a:latin typeface="Times New Roman" pitchFamily="18" charset="0"/>
              </a:rPr>
              <a:t>Петербургская  публичная  библиотека</a:t>
            </a:r>
          </a:p>
          <a:p>
            <a:r>
              <a:rPr lang="ru-RU" b="1">
                <a:latin typeface="Times New Roman" pitchFamily="18" charset="0"/>
              </a:rPr>
              <a:t>Тарханы</a:t>
            </a:r>
          </a:p>
          <a:p>
            <a:r>
              <a:rPr lang="ru-RU" b="1">
                <a:latin typeface="Times New Roman" pitchFamily="18" charset="0"/>
              </a:rPr>
              <a:t>Летний сад</a:t>
            </a:r>
          </a:p>
          <a:p>
            <a:r>
              <a:rPr lang="ru-RU" b="1">
                <a:latin typeface="Times New Roman" pitchFamily="18" charset="0"/>
              </a:rPr>
              <a:t>Ясная  Поляна</a:t>
            </a:r>
          </a:p>
          <a:p>
            <a:r>
              <a:rPr lang="ru-RU" b="1">
                <a:latin typeface="Times New Roman" pitchFamily="18" charset="0"/>
              </a:rPr>
              <a:t>«Азбука»</a:t>
            </a:r>
          </a:p>
          <a:p>
            <a:r>
              <a:rPr lang="ru-RU" b="1">
                <a:latin typeface="Times New Roman" pitchFamily="18" charset="0"/>
              </a:rPr>
              <a:t>«Евгений  Онегин»</a:t>
            </a:r>
          </a:p>
        </p:txBody>
      </p:sp>
      <p:pic>
        <p:nvPicPr>
          <p:cNvPr id="26630" name="Picture 6" descr="Картинка 0 из 4514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3500438"/>
            <a:ext cx="218757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</a:rPr>
              <a:t>2 этап отчета «Выбери  подходящее»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>
                <a:latin typeface="Times New Roman" pitchFamily="18" charset="0"/>
              </a:rPr>
              <a:t>«Евгений  Онегин»</a:t>
            </a:r>
          </a:p>
          <a:p>
            <a:r>
              <a:rPr lang="ru-RU" b="1">
                <a:latin typeface="Times New Roman" pitchFamily="18" charset="0"/>
              </a:rPr>
              <a:t>Ясная  Поляна</a:t>
            </a:r>
          </a:p>
          <a:p>
            <a:r>
              <a:rPr lang="ru-RU" b="1">
                <a:latin typeface="Times New Roman" pitchFamily="18" charset="0"/>
              </a:rPr>
              <a:t>Тарханы</a:t>
            </a:r>
          </a:p>
          <a:p>
            <a:r>
              <a:rPr lang="ru-RU" b="1">
                <a:latin typeface="Times New Roman" pitchFamily="18" charset="0"/>
              </a:rPr>
              <a:t>«Азбука»</a:t>
            </a:r>
          </a:p>
          <a:p>
            <a:r>
              <a:rPr lang="ru-RU" b="1">
                <a:latin typeface="Times New Roman" pitchFamily="18" charset="0"/>
              </a:rPr>
              <a:t>Арина Родионовна</a:t>
            </a:r>
          </a:p>
          <a:p>
            <a:r>
              <a:rPr lang="ru-RU" b="1">
                <a:latin typeface="Times New Roman" pitchFamily="18" charset="0"/>
              </a:rPr>
              <a:t>«Война и мир»</a:t>
            </a:r>
          </a:p>
        </p:txBody>
      </p:sp>
      <p:pic>
        <p:nvPicPr>
          <p:cNvPr id="28676" name="Picture 4" descr="Картинка 9 из 329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3500438"/>
            <a:ext cx="20161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</a:rPr>
              <a:t>2 этап отчета «Выбери  подходящее»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>
                <a:latin typeface="Times New Roman" pitchFamily="18" charset="0"/>
              </a:rPr>
              <a:t>Арина  Родионовна</a:t>
            </a:r>
          </a:p>
          <a:p>
            <a:r>
              <a:rPr lang="ru-RU" b="1">
                <a:latin typeface="Times New Roman" pitchFamily="18" charset="0"/>
              </a:rPr>
              <a:t>Тарханы</a:t>
            </a:r>
          </a:p>
          <a:p>
            <a:r>
              <a:rPr lang="ru-RU" b="1">
                <a:latin typeface="Times New Roman" pitchFamily="18" charset="0"/>
              </a:rPr>
              <a:t>«Евгений Онегин»</a:t>
            </a:r>
          </a:p>
          <a:p>
            <a:r>
              <a:rPr lang="ru-RU" b="1">
                <a:latin typeface="Times New Roman" pitchFamily="18" charset="0"/>
              </a:rPr>
              <a:t>«Азбука»</a:t>
            </a:r>
          </a:p>
          <a:p>
            <a:r>
              <a:rPr lang="ru-RU" b="1">
                <a:latin typeface="Times New Roman" pitchFamily="18" charset="0"/>
              </a:rPr>
              <a:t>Ясная  Поляна</a:t>
            </a:r>
          </a:p>
          <a:p>
            <a:r>
              <a:rPr lang="ru-RU" b="1">
                <a:latin typeface="Times New Roman" pitchFamily="18" charset="0"/>
              </a:rPr>
              <a:t>Лицей</a:t>
            </a:r>
          </a:p>
          <a:p>
            <a:endParaRPr lang="ru-RU" b="1">
              <a:latin typeface="Times New Roman" pitchFamily="18" charset="0"/>
            </a:endParaRPr>
          </a:p>
        </p:txBody>
      </p:sp>
      <p:pic>
        <p:nvPicPr>
          <p:cNvPr id="25604" name="Picture 4" descr="Картинка 3 из 8430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068638"/>
            <a:ext cx="236220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</a:rPr>
              <a:t>3 этап отчета «Озвучиваем иллюстрации к  сказкам  А.С.Пушкина»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>
                <a:latin typeface="Times New Roman" pitchFamily="18" charset="0"/>
              </a:rPr>
              <a:t>«Три девицы под окном</a:t>
            </a:r>
            <a:br>
              <a:rPr lang="ru-RU" sz="2400" b="1">
                <a:latin typeface="Times New Roman" pitchFamily="18" charset="0"/>
              </a:rPr>
            </a:br>
            <a:r>
              <a:rPr lang="ru-RU" sz="2400" b="1">
                <a:latin typeface="Times New Roman" pitchFamily="18" charset="0"/>
              </a:rPr>
              <a:t>Пряли поздно вечерком.</a:t>
            </a:r>
            <a:br>
              <a:rPr lang="ru-RU" sz="2400" b="1">
                <a:latin typeface="Times New Roman" pitchFamily="18" charset="0"/>
              </a:rPr>
            </a:br>
            <a:r>
              <a:rPr lang="ru-RU" sz="2400" b="1">
                <a:latin typeface="Times New Roman" pitchFamily="18" charset="0"/>
              </a:rPr>
              <a:t>«Кабы я была царица, —</a:t>
            </a:r>
            <a:br>
              <a:rPr lang="ru-RU" sz="2400" b="1">
                <a:latin typeface="Times New Roman" pitchFamily="18" charset="0"/>
              </a:rPr>
            </a:br>
            <a:r>
              <a:rPr lang="ru-RU" sz="2400" b="1">
                <a:latin typeface="Times New Roman" pitchFamily="18" charset="0"/>
              </a:rPr>
              <a:t>Говорит одна девица, —</a:t>
            </a:r>
            <a:br>
              <a:rPr lang="ru-RU" sz="2400" b="1">
                <a:latin typeface="Times New Roman" pitchFamily="18" charset="0"/>
              </a:rPr>
            </a:br>
            <a:r>
              <a:rPr lang="ru-RU" sz="2400" b="1">
                <a:latin typeface="Times New Roman" pitchFamily="18" charset="0"/>
              </a:rPr>
              <a:t>То на весь крещёный мир</a:t>
            </a:r>
            <a:br>
              <a:rPr lang="ru-RU" sz="2400" b="1">
                <a:latin typeface="Times New Roman" pitchFamily="18" charset="0"/>
              </a:rPr>
            </a:br>
            <a:r>
              <a:rPr lang="ru-RU" sz="2400" b="1">
                <a:latin typeface="Times New Roman" pitchFamily="18" charset="0"/>
              </a:rPr>
              <a:t>Приготовила б я пир».</a:t>
            </a:r>
            <a:br>
              <a:rPr lang="ru-RU" sz="2400" b="1">
                <a:latin typeface="Times New Roman" pitchFamily="18" charset="0"/>
              </a:rPr>
            </a:br>
            <a:r>
              <a:rPr lang="ru-RU" sz="2400" b="1">
                <a:latin typeface="Times New Roman" pitchFamily="18" charset="0"/>
              </a:rPr>
              <a:t>«Кабы я была царица, —</a:t>
            </a:r>
            <a:br>
              <a:rPr lang="ru-RU" sz="2400" b="1">
                <a:latin typeface="Times New Roman" pitchFamily="18" charset="0"/>
              </a:rPr>
            </a:br>
            <a:r>
              <a:rPr lang="ru-RU" sz="2400" b="1">
                <a:latin typeface="Times New Roman" pitchFamily="18" charset="0"/>
              </a:rPr>
              <a:t>Говорит её сестрица, —</a:t>
            </a:r>
            <a:br>
              <a:rPr lang="ru-RU" sz="2400" b="1">
                <a:latin typeface="Times New Roman" pitchFamily="18" charset="0"/>
              </a:rPr>
            </a:br>
            <a:r>
              <a:rPr lang="ru-RU" sz="2400" b="1">
                <a:latin typeface="Times New Roman" pitchFamily="18" charset="0"/>
              </a:rPr>
              <a:t>То на весь бы мир одна</a:t>
            </a:r>
            <a:br>
              <a:rPr lang="ru-RU" sz="2400" b="1">
                <a:latin typeface="Times New Roman" pitchFamily="18" charset="0"/>
              </a:rPr>
            </a:br>
            <a:r>
              <a:rPr lang="ru-RU" sz="2400" b="1">
                <a:latin typeface="Times New Roman" pitchFamily="18" charset="0"/>
              </a:rPr>
              <a:t>Наткала я полотна».</a:t>
            </a:r>
            <a:br>
              <a:rPr lang="ru-RU" sz="2400" b="1">
                <a:latin typeface="Times New Roman" pitchFamily="18" charset="0"/>
              </a:rPr>
            </a:br>
            <a:r>
              <a:rPr lang="ru-RU" sz="2400" b="1">
                <a:latin typeface="Times New Roman" pitchFamily="18" charset="0"/>
              </a:rPr>
              <a:t>«Кабы я была царица, —</a:t>
            </a:r>
            <a:br>
              <a:rPr lang="ru-RU" sz="2400" b="1">
                <a:latin typeface="Times New Roman" pitchFamily="18" charset="0"/>
              </a:rPr>
            </a:br>
            <a:r>
              <a:rPr lang="ru-RU" sz="2400" b="1">
                <a:latin typeface="Times New Roman" pitchFamily="18" charset="0"/>
              </a:rPr>
              <a:t>Третья молвила сестрица, —</a:t>
            </a:r>
            <a:br>
              <a:rPr lang="ru-RU" sz="2400" b="1">
                <a:latin typeface="Times New Roman" pitchFamily="18" charset="0"/>
              </a:rPr>
            </a:br>
            <a:r>
              <a:rPr lang="ru-RU" sz="2400" b="1">
                <a:latin typeface="Times New Roman" pitchFamily="18" charset="0"/>
              </a:rPr>
              <a:t>Я б для батюшки-царя</a:t>
            </a:r>
            <a:br>
              <a:rPr lang="ru-RU" sz="2400" b="1">
                <a:latin typeface="Times New Roman" pitchFamily="18" charset="0"/>
              </a:rPr>
            </a:br>
            <a:r>
              <a:rPr lang="ru-RU" sz="2400" b="1">
                <a:latin typeface="Times New Roman" pitchFamily="18" charset="0"/>
              </a:rPr>
              <a:t>Родила богатыря». </a:t>
            </a:r>
          </a:p>
        </p:txBody>
      </p:sp>
      <p:pic>
        <p:nvPicPr>
          <p:cNvPr id="34821" name="Picture 5" descr="Картинка 72 из 754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500174"/>
            <a:ext cx="5761038" cy="4348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</a:rPr>
              <a:t>3 этап отчета «Озвучиваем иллюстрации к  сказкам  А.С.Пушкина»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</a:rPr>
              <a:t>«Ель растёт перед дворцом,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А под ней хрустальный дом;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Белка там живёт ручная,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Да затейница какая!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Белка песенки поёт,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Да орешки всё грызёт,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А орешки не простые,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Всё скорлупки золотые,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Ядра — чистый изумруд;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Слуги белку стерегут».</a:t>
            </a:r>
            <a:r>
              <a:rPr lang="ru-RU" sz="2800" dirty="0"/>
              <a:t> </a:t>
            </a:r>
          </a:p>
        </p:txBody>
      </p:sp>
      <p:pic>
        <p:nvPicPr>
          <p:cNvPr id="35846" name="Picture 6" descr="Taleoftsarsaltan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571612"/>
            <a:ext cx="6048375" cy="427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</a:rPr>
              <a:t>3 этап отчета «Озвучиваем иллюстрации к  сказкам  А.С.Пушкина»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b="1">
                <a:latin typeface="Times New Roman" pitchFamily="18" charset="0"/>
              </a:rPr>
              <a:t>«В синем небе звёзды блещут,</a:t>
            </a:r>
            <a:br>
              <a:rPr lang="ru-RU" b="1">
                <a:latin typeface="Times New Roman" pitchFamily="18" charset="0"/>
              </a:rPr>
            </a:br>
            <a:r>
              <a:rPr lang="ru-RU" b="1">
                <a:latin typeface="Times New Roman" pitchFamily="18" charset="0"/>
              </a:rPr>
              <a:t>В синем море волны хлещут;</a:t>
            </a:r>
            <a:br>
              <a:rPr lang="ru-RU" b="1">
                <a:latin typeface="Times New Roman" pitchFamily="18" charset="0"/>
              </a:rPr>
            </a:br>
            <a:r>
              <a:rPr lang="ru-RU" b="1">
                <a:latin typeface="Times New Roman" pitchFamily="18" charset="0"/>
              </a:rPr>
              <a:t>Туча по небу идёт,</a:t>
            </a:r>
            <a:br>
              <a:rPr lang="ru-RU" b="1">
                <a:latin typeface="Times New Roman" pitchFamily="18" charset="0"/>
              </a:rPr>
            </a:br>
            <a:r>
              <a:rPr lang="ru-RU" b="1">
                <a:latin typeface="Times New Roman" pitchFamily="18" charset="0"/>
              </a:rPr>
              <a:t>Бочка по морю плывёт.</a:t>
            </a:r>
            <a:br>
              <a:rPr lang="ru-RU" b="1">
                <a:latin typeface="Times New Roman" pitchFamily="18" charset="0"/>
              </a:rPr>
            </a:br>
            <a:r>
              <a:rPr lang="ru-RU" b="1">
                <a:latin typeface="Times New Roman" pitchFamily="18" charset="0"/>
              </a:rPr>
              <a:t>Словно горькая вдовица,</a:t>
            </a:r>
            <a:br>
              <a:rPr lang="ru-RU" b="1">
                <a:latin typeface="Times New Roman" pitchFamily="18" charset="0"/>
              </a:rPr>
            </a:br>
            <a:r>
              <a:rPr lang="ru-RU" b="1">
                <a:latin typeface="Times New Roman" pitchFamily="18" charset="0"/>
              </a:rPr>
              <a:t>Плачет, бьётся в ней царица;</a:t>
            </a:r>
            <a:br>
              <a:rPr lang="ru-RU" b="1">
                <a:latin typeface="Times New Roman" pitchFamily="18" charset="0"/>
              </a:rPr>
            </a:br>
            <a:r>
              <a:rPr lang="ru-RU" b="1">
                <a:latin typeface="Times New Roman" pitchFamily="18" charset="0"/>
              </a:rPr>
              <a:t>И растёт ребёнок там</a:t>
            </a:r>
            <a:br>
              <a:rPr lang="ru-RU" b="1">
                <a:latin typeface="Times New Roman" pitchFamily="18" charset="0"/>
              </a:rPr>
            </a:br>
            <a:r>
              <a:rPr lang="ru-RU" b="1">
                <a:latin typeface="Times New Roman" pitchFamily="18" charset="0"/>
              </a:rPr>
              <a:t>Не по дням, а по часам».</a:t>
            </a:r>
            <a:r>
              <a:rPr lang="ru-RU"/>
              <a:t> </a:t>
            </a:r>
          </a:p>
        </p:txBody>
      </p:sp>
      <p:pic>
        <p:nvPicPr>
          <p:cNvPr id="36873" name="Picture 9" descr="Картинка 32 из 755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14488"/>
            <a:ext cx="6048375" cy="425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65405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9900CC"/>
                </a:solidFill>
              </a:rPr>
              <a:t>Разминка «Викторина по творчеству А.С.Пушкина»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ru-RU" sz="2800" dirty="0" smtClean="0">
                <a:solidFill>
                  <a:srgbClr val="0000CC"/>
                </a:solidFill>
              </a:rPr>
              <a:t>Где родился А.С.Пушкин?</a:t>
            </a:r>
          </a:p>
          <a:p>
            <a:pPr>
              <a:buFontTx/>
              <a:buBlip>
                <a:blip r:embed="rId2"/>
              </a:buBlip>
            </a:pPr>
            <a:r>
              <a:rPr lang="ru-RU" sz="2800" dirty="0" smtClean="0">
                <a:solidFill>
                  <a:srgbClr val="CC0099"/>
                </a:solidFill>
              </a:rPr>
              <a:t>Когда он родился? </a:t>
            </a:r>
          </a:p>
          <a:p>
            <a:pPr>
              <a:buFontTx/>
              <a:buBlip>
                <a:blip r:embed="rId2"/>
              </a:buBlip>
            </a:pPr>
            <a:r>
              <a:rPr lang="ru-RU" sz="2800" dirty="0" smtClean="0">
                <a:solidFill>
                  <a:srgbClr val="002060"/>
                </a:solidFill>
              </a:rPr>
              <a:t>Как ласково называла его няня?</a:t>
            </a:r>
          </a:p>
          <a:p>
            <a:pPr>
              <a:buFontTx/>
              <a:buBlip>
                <a:blip r:embed="rId2"/>
              </a:buBlip>
            </a:pPr>
            <a:endParaRPr lang="ru-RU" dirty="0" smtClean="0"/>
          </a:p>
          <a:p>
            <a:pPr>
              <a:buFontTx/>
              <a:buBlip>
                <a:blip r:embed="rId2"/>
              </a:buBlip>
            </a:pPr>
            <a:r>
              <a:rPr lang="ru-RU" sz="2800" dirty="0" smtClean="0">
                <a:solidFill>
                  <a:srgbClr val="339933"/>
                </a:solidFill>
              </a:rPr>
              <a:t>Какие песни пела Арина Родионовна Пушкину?</a:t>
            </a:r>
          </a:p>
          <a:p>
            <a:pPr>
              <a:buFontTx/>
              <a:buBlip>
                <a:blip r:embed="rId2"/>
              </a:buBlip>
            </a:pPr>
            <a:r>
              <a:rPr lang="ru-RU" sz="2800" dirty="0" smtClean="0">
                <a:solidFill>
                  <a:srgbClr val="0000CC"/>
                </a:solidFill>
              </a:rPr>
              <a:t>Кто сказал (ну, без подсказки):</a:t>
            </a:r>
          </a:p>
          <a:p>
            <a:pPr>
              <a:buFontTx/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			«Что за прелесть эти сказки!»?</a:t>
            </a:r>
          </a:p>
          <a:p>
            <a:pPr>
              <a:buFontTx/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	</a:t>
            </a:r>
            <a:r>
              <a:rPr lang="ru-RU" sz="2800" i="1" dirty="0" smtClean="0">
                <a:solidFill>
                  <a:srgbClr val="C00000"/>
                </a:solidFill>
              </a:rPr>
              <a:t>Ну что ж, отправляемся смело вперёд,</a:t>
            </a:r>
          </a:p>
          <a:p>
            <a:pPr>
              <a:buFontTx/>
              <a:buNone/>
            </a:pPr>
            <a:r>
              <a:rPr lang="ru-RU" sz="2800" i="1" dirty="0" smtClean="0">
                <a:solidFill>
                  <a:srgbClr val="C00000"/>
                </a:solidFill>
              </a:rPr>
              <a:t>	Нас пушкинских сказок ждёт городок.</a:t>
            </a:r>
          </a:p>
          <a:p>
            <a:pPr>
              <a:buFontTx/>
              <a:buNone/>
            </a:pPr>
            <a:r>
              <a:rPr lang="ru-RU" dirty="0" smtClean="0"/>
              <a:t>			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71813" y="3714750"/>
            <a:ext cx="6072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ервый снег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38"/>
            <a:ext cx="91440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339933"/>
                </a:solidFill>
              </a:rPr>
              <a:t>4 этап отчета «Восстанови четверостишие»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2400300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0000CC"/>
                </a:solidFill>
              </a:rPr>
              <a:t>А с рассветом на село;</a:t>
            </a:r>
          </a:p>
          <a:p>
            <a:pPr eaLnBrk="1" hangingPunct="1"/>
            <a:r>
              <a:rPr lang="ru-RU" sz="2400" dirty="0" smtClean="0">
                <a:solidFill>
                  <a:srgbClr val="0000CC"/>
                </a:solidFill>
              </a:rPr>
              <a:t>На поля, на пустынный сад;</a:t>
            </a:r>
          </a:p>
          <a:p>
            <a:pPr eaLnBrk="1" hangingPunct="1"/>
            <a:r>
              <a:rPr lang="ru-RU" sz="2400" dirty="0" smtClean="0">
                <a:solidFill>
                  <a:srgbClr val="0000CC"/>
                </a:solidFill>
              </a:rPr>
              <a:t>Ночью бушевала буря;</a:t>
            </a:r>
          </a:p>
          <a:p>
            <a:pPr eaLnBrk="1" hangingPunct="1"/>
            <a:r>
              <a:rPr lang="ru-RU" sz="2400" dirty="0" smtClean="0">
                <a:solidFill>
                  <a:srgbClr val="0000CC"/>
                </a:solidFill>
              </a:rPr>
              <a:t>Понесло первым снегом.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572000" cy="2543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rgbClr val="CC0099"/>
                </a:solidFill>
              </a:rPr>
              <a:t>Ночью буря бушевала,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CC0099"/>
                </a:solidFill>
              </a:rPr>
              <a:t>А с рассветом на село,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CC0099"/>
                </a:solidFill>
              </a:rPr>
              <a:t>На поля, на сад пустынный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CC0099"/>
                </a:solidFill>
              </a:rPr>
              <a:t>Первым снегом понесло.</a:t>
            </a:r>
          </a:p>
        </p:txBody>
      </p:sp>
      <p:pic>
        <p:nvPicPr>
          <p:cNvPr id="6" name="Георгий Свиридов - Метель иллюстрация к повести А.С.Пушкина Метель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60"/>
                            </p:stCondLst>
                            <p:childTnLst>
                              <p:par>
                                <p:cTn id="4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20"/>
                            </p:stCondLst>
                            <p:childTnLst>
                              <p:par>
                                <p:cTn id="4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00"/>
                            </p:stCondLst>
                            <p:childTnLst>
                              <p:par>
                                <p:cTn id="5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342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75009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 этап отчета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14313" y="1357313"/>
            <a:ext cx="87153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 u="sng" dirty="0">
                <a:solidFill>
                  <a:srgbClr val="0000CC"/>
                </a:solidFill>
              </a:rPr>
              <a:t>Прочитай строки из рассказов Л. Толстого, </a:t>
            </a:r>
            <a:r>
              <a:rPr lang="ru-RU" sz="2800" i="1" u="sng" dirty="0" smtClean="0">
                <a:solidFill>
                  <a:srgbClr val="0000CC"/>
                </a:solidFill>
              </a:rPr>
              <a:t> назови </a:t>
            </a:r>
            <a:r>
              <a:rPr lang="ru-RU" sz="2800" i="1" u="sng" dirty="0">
                <a:solidFill>
                  <a:srgbClr val="0000CC"/>
                </a:solidFill>
              </a:rPr>
              <a:t>произведения: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50" y="2571750"/>
            <a:ext cx="85010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CC"/>
                </a:solidFill>
              </a:rPr>
              <a:t>1) Потом дед снял с меня сетку и пошёл в избушку. Там он дал мне большой кусок мёду, я съел его и обмазал себе щёки и руки.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500" y="4929188"/>
            <a:ext cx="8001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00CC"/>
                </a:solidFill>
              </a:rPr>
              <a:t>«Как мальчик рассказывал о том, как он дедушке нашёл пчелиных маток».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7188" y="2571750"/>
            <a:ext cx="84296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CC"/>
                </a:solidFill>
              </a:rPr>
              <a:t>2) Когда он понял, что она умерла, он вдруг вспрыгнул, ощетинился, стал хлестать себя хвостом по бокам, бросился на стену клетки и стал грызть засовы и пол.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625" y="4786313"/>
            <a:ext cx="8286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CC"/>
                </a:solidFill>
              </a:rPr>
              <a:t>«Лев и собачка.»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8625" y="2643188"/>
            <a:ext cx="79295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CC"/>
                </a:solidFill>
              </a:rPr>
              <a:t>3) Оба, как ящерицы, вытягивались в воде и что было силы поплыли к тому месту, где был бочонок над якорем.»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1500" y="4786313"/>
            <a:ext cx="7858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 </a:t>
            </a:r>
            <a:r>
              <a:rPr lang="ru-RU" sz="2800">
                <a:solidFill>
                  <a:srgbClr val="0000CC"/>
                </a:solidFill>
              </a:rPr>
              <a:t>« Акула».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0063" y="2357438"/>
            <a:ext cx="78581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CC"/>
                </a:solidFill>
              </a:rPr>
              <a:t>4) В особенности же оставило во мне сильное впечатление </a:t>
            </a:r>
            <a:r>
              <a:rPr lang="ru-RU" sz="2800" dirty="0" err="1">
                <a:solidFill>
                  <a:srgbClr val="0000CC"/>
                </a:solidFill>
              </a:rPr>
              <a:t>муравейное</a:t>
            </a:r>
            <a:r>
              <a:rPr lang="ru-RU" sz="2800" dirty="0">
                <a:solidFill>
                  <a:srgbClr val="0000CC"/>
                </a:solidFill>
              </a:rPr>
              <a:t> братство и таинственная зелёная </a:t>
            </a:r>
            <a:r>
              <a:rPr lang="ru-RU" sz="2800" dirty="0" err="1">
                <a:solidFill>
                  <a:srgbClr val="0000CC"/>
                </a:solidFill>
              </a:rPr>
              <a:t>палочка,связывающая</a:t>
            </a:r>
            <a:r>
              <a:rPr lang="ru-RU" sz="2800" dirty="0">
                <a:solidFill>
                  <a:srgbClr val="0000CC"/>
                </a:solidFill>
              </a:rPr>
              <a:t> с ним и </a:t>
            </a:r>
            <a:r>
              <a:rPr lang="ru-RU" sz="2800" dirty="0" err="1">
                <a:solidFill>
                  <a:srgbClr val="0000CC"/>
                </a:solidFill>
              </a:rPr>
              <a:t>должествующая</a:t>
            </a:r>
            <a:r>
              <a:rPr lang="ru-RU" sz="2800" dirty="0">
                <a:solidFill>
                  <a:srgbClr val="0000CC"/>
                </a:solidFill>
              </a:rPr>
              <a:t> осчастливить всех людей…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0063" y="5357813"/>
            <a:ext cx="7858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CC"/>
                </a:solidFill>
              </a:rPr>
              <a:t>«Детство Л. Н. Толстого».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1500" y="2643188"/>
            <a:ext cx="77152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CC"/>
                </a:solidFill>
              </a:rPr>
              <a:t>5) Все алмазы эти блестят и переливаются на солнце разными цветами – и жёлтым, и красным, и синим.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1500" y="4786313"/>
            <a:ext cx="7715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CC"/>
                </a:solidFill>
              </a:rPr>
              <a:t>«Какая бывает роса на траве».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2938" y="2500313"/>
            <a:ext cx="78581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CC"/>
                </a:solidFill>
              </a:rPr>
              <a:t>6) Обезьяна эта корчилась, передразнивала людей, и видно было – она знала, что ею забавляются, и оттого ещё больше расходилась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1500" y="4857750"/>
            <a:ext cx="7643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CC"/>
                </a:solidFill>
              </a:rPr>
              <a:t>«Прыжок»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42938" y="2428875"/>
            <a:ext cx="77866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CC"/>
                </a:solidFill>
              </a:rPr>
              <a:t>7) …туман поднимается выше, и из тумана делаются тучи. Тучи гонит ветром и разносит по земле.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71500" y="4786313"/>
            <a:ext cx="7715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CC"/>
                </a:solidFill>
              </a:rPr>
              <a:t>«Куда девается вода из моря».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Кланяйтесь, люди, поэтам, писателям- творцам земным! Они были, есть и останутся  нашим небом, воздухом и  надеждой. Без них земля бы давно оглохла, ослепла, рассыпалась, погибла.</a:t>
            </a:r>
          </a:p>
          <a:p>
            <a:pPr>
              <a:buNone/>
            </a:pPr>
            <a:r>
              <a:rPr lang="ru-RU" dirty="0" smtClean="0"/>
              <a:t>Сохрани, Земля, своих певцов, и они восславят тебя, вдохнут в твои недра жар своего сердца.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В. Астафьев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4395817" cy="6215081"/>
          </a:xfrm>
        </p:spPr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i="1" dirty="0" smtClean="0">
                <a:solidFill>
                  <a:srgbClr val="280099"/>
                </a:solidFill>
                <a:latin typeface="Times New Roman" pitchFamily="18" charset="0"/>
              </a:rPr>
              <a:t>6 этап отчета «Вперед, капитаны!»</a:t>
            </a:r>
            <a:br>
              <a:rPr lang="ru-RU" sz="4800" i="1" dirty="0" smtClean="0">
                <a:solidFill>
                  <a:srgbClr val="280099"/>
                </a:solidFill>
                <a:latin typeface="Times New Roman" pitchFamily="18" charset="0"/>
              </a:rPr>
            </a:br>
            <a:endParaRPr lang="en-GB" sz="4800" b="1" dirty="0" smtClean="0">
              <a:solidFill>
                <a:srgbClr val="2400D6"/>
              </a:solidFill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idx="1"/>
          </p:nvPr>
        </p:nvSpPr>
        <p:spPr>
          <a:xfrm>
            <a:off x="5148263" y="539750"/>
            <a:ext cx="3490912" cy="5607050"/>
          </a:xfrm>
        </p:spPr>
        <p:txBody>
          <a:bodyPr/>
          <a:lstStyle/>
          <a:p>
            <a:pPr>
              <a:buFont typeface="Times New Roman" pitchFamily="18" charset="0"/>
              <a:buChar char="•"/>
            </a:pPr>
            <a:endParaRPr lang="ru-RU" smtClean="0">
              <a:latin typeface="Times New Roman" pitchFamily="18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79388" y="5503863"/>
            <a:ext cx="568801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2000" b="1">
                <a:solidFill>
                  <a:srgbClr val="000000"/>
                </a:solidFill>
                <a:latin typeface="Times New Roman" pitchFamily="18" charset="0"/>
              </a:rPr>
            </a:br>
            <a:endParaRPr lang="ru-RU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7 этап отчета «Оживи басню»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Picture 4" descr="Зеркало и обезьяна. Басни Крылов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4422187" cy="3357586"/>
          </a:xfrm>
          <a:prstGeom prst="rect">
            <a:avLst/>
          </a:prstGeom>
          <a:noFill/>
        </p:spPr>
      </p:pic>
      <p:pic>
        <p:nvPicPr>
          <p:cNvPr id="5" name="Содержимое 10" descr="img8.jpg">
            <a:hlinkClick r:id="rId3" action="ppaction://hlinksldjump"/>
          </p:cNvPr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285992"/>
            <a:ext cx="378301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ovav_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3990975"/>
            <a:ext cx="4138613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saltan0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" y="857250"/>
            <a:ext cx="2636838" cy="35147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2548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9900CC"/>
                </a:solidFill>
                <a:latin typeface="Monotype Corsiva" pitchFamily="66" charset="0"/>
              </a:rPr>
              <a:t>8 этап отчета «Узнай сказку по картинке»</a:t>
            </a:r>
          </a:p>
        </p:txBody>
      </p:sp>
      <p:pic>
        <p:nvPicPr>
          <p:cNvPr id="5" name="Рисунок 4" descr="golden_app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1285875"/>
            <a:ext cx="24003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kazka.o.pope.i.o.rabotnike.ego.balde.1940.avi.image5.jpg"/>
          <p:cNvPicPr>
            <a:picLocks noChangeAspect="1"/>
          </p:cNvPicPr>
          <p:nvPr/>
        </p:nvPicPr>
        <p:blipFill>
          <a:blip r:embed="rId5"/>
          <a:srcRect t="7860"/>
          <a:stretch>
            <a:fillRect/>
          </a:stretch>
        </p:blipFill>
        <p:spPr bwMode="auto">
          <a:xfrm>
            <a:off x="5357813" y="1285875"/>
            <a:ext cx="363537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szp-min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13" y="4143375"/>
            <a:ext cx="1643062" cy="16430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57500" y="3286125"/>
            <a:ext cx="2428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CC"/>
                </a:solidFill>
              </a:rPr>
              <a:t>«Сказка о мертвой царевне и о семи богатырях»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86375" y="3214688"/>
            <a:ext cx="3857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</a:rPr>
              <a:t>«Сказка о попе и работнике его Балде»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4313" y="5643563"/>
            <a:ext cx="242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CC"/>
                </a:solidFill>
              </a:rPr>
              <a:t>«Сказка о рыбаке и рыбке»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000875" y="5929313"/>
            <a:ext cx="2143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CC"/>
                </a:solidFill>
              </a:rPr>
              <a:t>«Сказка о золотом петушке»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3643313"/>
            <a:ext cx="2714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</a:rPr>
              <a:t>«Сказка о царе Салтане»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9398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339933"/>
                </a:solidFill>
              </a:rPr>
              <a:t>Разгадать кроссворд</a:t>
            </a:r>
          </a:p>
        </p:txBody>
      </p:sp>
      <p:sp>
        <p:nvSpPr>
          <p:cNvPr id="1028" name="Содержимое 7"/>
          <p:cNvSpPr>
            <a:spLocks noGrp="1"/>
          </p:cNvSpPr>
          <p:nvPr>
            <p:ph idx="1"/>
          </p:nvPr>
        </p:nvSpPr>
        <p:spPr>
          <a:xfrm>
            <a:off x="428625" y="1214438"/>
            <a:ext cx="8472488" cy="36433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          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357188" y="1214438"/>
          <a:ext cx="7265987" cy="3871912"/>
        </p:xfrm>
        <a:graphic>
          <a:graphicData uri="http://schemas.openxmlformats.org/presentationml/2006/ole">
            <p:oleObj spid="_x0000_s1026" name="Лист" r:id="rId4" imgW="6667590" imgH="2790975" progId="Excel.Sheet.12">
              <p:embed/>
            </p:oleObj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57500" y="1928813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43250" y="1928813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е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00438" y="1928813"/>
            <a:ext cx="357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ч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786188" y="1928813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143375" y="1928813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л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429125" y="1928813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ь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143375" y="1428750"/>
            <a:ext cx="35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143375" y="1643063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143375" y="2214563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143375" y="2500313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143375" y="2786063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214688" y="2214563"/>
            <a:ext cx="357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500438" y="2214563"/>
            <a:ext cx="357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786188" y="2214563"/>
            <a:ext cx="357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429125" y="2214563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714875" y="2214563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000625" y="2214563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з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429250" y="2214563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715000" y="2214563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000750" y="2214563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е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286500" y="2214563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л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643688" y="2214563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ь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000875" y="2214563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286625" y="2214563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357313" y="2500313"/>
            <a:ext cx="214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л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357313" y="2786063"/>
            <a:ext cx="357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е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357313" y="3357563"/>
            <a:ext cx="357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285875" y="3643313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285875" y="3857625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285875" y="4143375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285875" y="4429125"/>
            <a:ext cx="35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285875" y="4714875"/>
            <a:ext cx="214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00063" y="3857625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б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714375" y="3857625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000125" y="3857625"/>
            <a:ext cx="214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571625" y="3857625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я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000125" y="3071813"/>
            <a:ext cx="342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ф   р   а   н  ц   у   з    с   к   и  й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2571750" y="2786063"/>
            <a:ext cx="2857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   шк ин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500438" y="3357563"/>
            <a:ext cx="3571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рылов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0" y="5072063"/>
            <a:ext cx="9001125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i="1" dirty="0">
                <a:solidFill>
                  <a:srgbClr val="C00000"/>
                </a:solidFill>
                <a:latin typeface="Arial" charset="0"/>
              </a:rPr>
              <a:t>По горизонтали: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1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.Чувство, которое вы испытывали при чтении стихов М.Ю.Лермонтова</a:t>
            </a:r>
            <a:r>
              <a:rPr lang="ru-RU" sz="1400" dirty="0">
                <a:latin typeface="Arial" charset="0"/>
              </a:rPr>
              <a:t>.</a:t>
            </a:r>
          </a:p>
          <a:p>
            <a:pPr>
              <a:defRPr/>
            </a:pPr>
            <a:r>
              <a:rPr lang="ru-RU" sz="1400" dirty="0">
                <a:solidFill>
                  <a:srgbClr val="003300"/>
                </a:solidFill>
                <a:latin typeface="Arial" charset="0"/>
              </a:rPr>
              <a:t>2.В баснях рассказывается о недостатках людей не прямо, ….</a:t>
            </a:r>
            <a:r>
              <a:rPr lang="ru-RU" sz="1400" dirty="0">
                <a:solidFill>
                  <a:srgbClr val="C00000"/>
                </a:solidFill>
                <a:latin typeface="Arial" charset="0"/>
              </a:rPr>
              <a:t>3.Назовите язык, которым первым овладел А.С.Пушкин.</a:t>
            </a:r>
            <a:r>
              <a:rPr lang="ru-RU" sz="1400" dirty="0">
                <a:solidFill>
                  <a:srgbClr val="002060"/>
                </a:solidFill>
                <a:latin typeface="Arial" charset="0"/>
              </a:rPr>
              <a:t>4. Небольшое произведение, написанное стихами или прозой, в котором высмеиваются пороки и недостатки людей.</a:t>
            </a:r>
          </a:p>
          <a:p>
            <a:pPr>
              <a:defRPr/>
            </a:pPr>
            <a:r>
              <a:rPr lang="ru-RU" sz="1400" b="1" i="1" dirty="0">
                <a:solidFill>
                  <a:srgbClr val="C00000"/>
                </a:solidFill>
                <a:latin typeface="Arial" charset="0"/>
              </a:rPr>
              <a:t>По вертикали</a:t>
            </a:r>
            <a:r>
              <a:rPr lang="ru-RU" sz="1400" i="1" dirty="0">
                <a:solidFill>
                  <a:srgbClr val="003300"/>
                </a:solidFill>
                <a:latin typeface="Arial" charset="0"/>
              </a:rPr>
              <a:t>. </a:t>
            </a:r>
            <a:r>
              <a:rPr lang="ru-RU" sz="1400" dirty="0">
                <a:solidFill>
                  <a:srgbClr val="003300"/>
                </a:solidFill>
                <a:latin typeface="Arial" charset="0"/>
              </a:rPr>
              <a:t>5. Русский поэт. Учился в Московском университете. Окончил Санкт-Петербургскую школу гвардейских прапорщиков и кавалерийских юнкеров.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6. У этого поэта была любимая няня, о которой знают все. </a:t>
            </a:r>
            <a:r>
              <a:rPr lang="ru-RU" sz="1400" dirty="0">
                <a:solidFill>
                  <a:srgbClr val="FF0000"/>
                </a:solidFill>
                <a:latin typeface="Arial" charset="0"/>
              </a:rPr>
              <a:t>7.Этот писатель переводил стихи и прозу, великолепно знал литературу, интересовался театром. </a:t>
            </a:r>
            <a:r>
              <a:rPr lang="ru-RU" sz="1400" dirty="0">
                <a:solidFill>
                  <a:srgbClr val="262626"/>
                </a:solidFill>
                <a:latin typeface="Arial" charset="0"/>
              </a:rPr>
              <a:t>8.Многие его рассказы и басни вошли в его же книгу «Азбука».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500"/>
                            </p:stCondLst>
                            <p:childTnLst>
                              <p:par>
                                <p:cTn id="1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500"/>
                            </p:stCondLst>
                            <p:childTnLst>
                              <p:par>
                                <p:cTn id="1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0"/>
                            </p:stCondLst>
                            <p:childTnLst>
                              <p:par>
                                <p:cTn id="1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000"/>
                            </p:stCondLst>
                            <p:childTnLst>
                              <p:par>
                                <p:cTn id="16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500"/>
                            </p:stCondLst>
                            <p:childTnLst>
                              <p:par>
                                <p:cTn id="16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00"/>
                            </p:stCondLst>
                            <p:childTnLst>
                              <p:par>
                                <p:cTn id="19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500"/>
                            </p:stCondLst>
                            <p:childTnLst>
                              <p:par>
                                <p:cTn id="2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500"/>
                            </p:stCondLst>
                            <p:childTnLst>
                              <p:par>
                                <p:cTn id="2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68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686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b="1">
                <a:latin typeface="Times New Roman" pitchFamily="18" charset="0"/>
              </a:rPr>
              <a:t>Дома:  </a:t>
            </a:r>
          </a:p>
          <a:p>
            <a:pPr algn="ctr">
              <a:buFontTx/>
              <a:buNone/>
            </a:pPr>
            <a:r>
              <a:rPr lang="ru-RU" b="1">
                <a:latin typeface="Times New Roman" pitchFamily="18" charset="0"/>
              </a:rPr>
              <a:t>написать  письмо  в прошлое </a:t>
            </a:r>
          </a:p>
          <a:p>
            <a:pPr algn="ctr">
              <a:buFontTx/>
              <a:buNone/>
            </a:pPr>
            <a:r>
              <a:rPr lang="ru-RU" b="1">
                <a:latin typeface="Times New Roman" pitchFamily="18" charset="0"/>
              </a:rPr>
              <a:t> «За  что  я  бы поблагодарил  великих  русских  писателей?»</a:t>
            </a:r>
          </a:p>
        </p:txBody>
      </p:sp>
      <p:sp>
        <p:nvSpPr>
          <p:cNvPr id="71687" name="WordArt 7"/>
          <p:cNvSpPr>
            <a:spLocks noChangeArrowheads="1" noChangeShapeType="1" noTextEdit="1"/>
          </p:cNvSpPr>
          <p:nvPr/>
        </p:nvSpPr>
        <p:spPr bwMode="auto">
          <a:xfrm>
            <a:off x="755650" y="620713"/>
            <a:ext cx="7704138" cy="14398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Благодарю за  сотрудничество!</a:t>
            </a:r>
          </a:p>
        </p:txBody>
      </p:sp>
      <p:pic>
        <p:nvPicPr>
          <p:cNvPr id="71691" name="Picture 11" descr="i?id=369603740-06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5286388"/>
            <a:ext cx="1360970" cy="1142984"/>
          </a:xfrm>
          <a:prstGeom prst="rect">
            <a:avLst/>
          </a:prstGeom>
          <a:noFill/>
        </p:spPr>
      </p:pic>
      <p:pic>
        <p:nvPicPr>
          <p:cNvPr id="8" name="Рисунок 7" descr="book1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3879962" cy="33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Оцениваем  свою  работу!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1500174"/>
            <a:ext cx="7772400" cy="44593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0662" name="WordArt 6"/>
          <p:cNvSpPr>
            <a:spLocks noChangeArrowheads="1" noChangeShapeType="1" noTextEdit="1"/>
          </p:cNvSpPr>
          <p:nvPr/>
        </p:nvSpPr>
        <p:spPr bwMode="auto">
          <a:xfrm>
            <a:off x="1116013" y="2349500"/>
            <a:ext cx="436562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70663" name="WordArt 7"/>
          <p:cNvSpPr>
            <a:spLocks noChangeArrowheads="1" noChangeShapeType="1" noTextEdit="1"/>
          </p:cNvSpPr>
          <p:nvPr/>
        </p:nvSpPr>
        <p:spPr bwMode="auto">
          <a:xfrm>
            <a:off x="1908175" y="2492375"/>
            <a:ext cx="6408738" cy="10080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Мне  было  интересно, у  меня  всё получилось!</a:t>
            </a:r>
          </a:p>
        </p:txBody>
      </p:sp>
      <p:sp>
        <p:nvSpPr>
          <p:cNvPr id="70664" name="WordArt 8"/>
          <p:cNvSpPr>
            <a:spLocks noChangeArrowheads="1" noChangeShapeType="1" noTextEdit="1"/>
          </p:cNvSpPr>
          <p:nvPr/>
        </p:nvSpPr>
        <p:spPr bwMode="auto">
          <a:xfrm>
            <a:off x="1042988" y="3644900"/>
            <a:ext cx="57626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70665" name="WordArt 9"/>
          <p:cNvSpPr>
            <a:spLocks noChangeArrowheads="1" noChangeShapeType="1" noTextEdit="1"/>
          </p:cNvSpPr>
          <p:nvPr/>
        </p:nvSpPr>
        <p:spPr bwMode="auto">
          <a:xfrm>
            <a:off x="1692275" y="3716338"/>
            <a:ext cx="6624638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Мне понравилось,  у  меня  всё  хорошо!</a:t>
            </a:r>
          </a:p>
        </p:txBody>
      </p:sp>
      <p:sp>
        <p:nvSpPr>
          <p:cNvPr id="70666" name="WordArt 10"/>
          <p:cNvSpPr>
            <a:spLocks noChangeArrowheads="1" noChangeShapeType="1" noTextEdit="1"/>
          </p:cNvSpPr>
          <p:nvPr/>
        </p:nvSpPr>
        <p:spPr bwMode="auto">
          <a:xfrm>
            <a:off x="1042988" y="4868863"/>
            <a:ext cx="576262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70667" name="WordArt 11"/>
          <p:cNvSpPr>
            <a:spLocks noChangeArrowheads="1" noChangeShapeType="1" noTextEdit="1"/>
          </p:cNvSpPr>
          <p:nvPr/>
        </p:nvSpPr>
        <p:spPr bwMode="auto">
          <a:xfrm>
            <a:off x="1692275" y="4797425"/>
            <a:ext cx="6543675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Моя  работа  может  быть  лучше!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ru-RU" smtClean="0">
                <a:solidFill>
                  <a:srgbClr val="0000CC"/>
                </a:solidFill>
              </a:rPr>
              <a:t>Подведение итогов урока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ru-RU" smtClean="0">
                <a:solidFill>
                  <a:srgbClr val="9900CC"/>
                </a:solidFill>
              </a:rPr>
              <a:t>Что вам особенно запомнилось, произвело на вас большое впечатление во время наших уроков?</a:t>
            </a:r>
          </a:p>
          <a:p>
            <a:pPr>
              <a:buFontTx/>
              <a:buBlip>
                <a:blip r:embed="rId2"/>
              </a:buBlip>
            </a:pPr>
            <a:r>
              <a:rPr lang="ru-RU" smtClean="0">
                <a:solidFill>
                  <a:srgbClr val="006600"/>
                </a:solidFill>
              </a:rPr>
              <a:t>Давайте напишем письмо в прошлое нашим писателям. Что бы вам хотелось им сказать, за что поблагодарить?</a:t>
            </a:r>
          </a:p>
        </p:txBody>
      </p:sp>
      <p:pic>
        <p:nvPicPr>
          <p:cNvPr id="4" name="Рисунок 3" descr="book1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4929188"/>
            <a:ext cx="2000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DA502-A887-4C60-8109-FD7B1FBE493F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imes New Roman" pitchFamily="18" charset="0"/>
              </a:rPr>
              <a:t>О ком  говорится?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3600" b="1">
                <a:latin typeface="Times New Roman" pitchFamily="18" charset="0"/>
              </a:rPr>
              <a:t>       Переводил стихи  и прозу,  великолепно  знал  литературу, интересовался  театром. Более тридцати  лет проработал  в Петербургской  публичной  библиотеке.</a:t>
            </a:r>
          </a:p>
          <a:p>
            <a:endParaRPr lang="ru-RU" sz="3600">
              <a:latin typeface="Times New Roman" pitchFamily="18" charset="0"/>
            </a:endParaRPr>
          </a:p>
        </p:txBody>
      </p:sp>
      <p:pic>
        <p:nvPicPr>
          <p:cNvPr id="21508" name="Picture 4" descr="j04046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76250"/>
            <a:ext cx="1296988" cy="1130300"/>
          </a:xfrm>
          <a:prstGeom prst="rect">
            <a:avLst/>
          </a:prstGeom>
          <a:noFill/>
        </p:spPr>
      </p:pic>
      <p:pic>
        <p:nvPicPr>
          <p:cNvPr id="21509" name="Picture 5" descr="Картинка 0 из 4514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4508500"/>
            <a:ext cx="162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356100" y="5465763"/>
            <a:ext cx="2198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3399"/>
                </a:solidFill>
              </a:rPr>
              <a:t>И.А.Крылов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imes New Roman" pitchFamily="18" charset="0"/>
              </a:rPr>
              <a:t>          О ком  говорится?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3600" b="1">
                <a:latin typeface="Times New Roman" pitchFamily="18" charset="0"/>
              </a:rPr>
              <a:t>    Стихи он  начал  сочинять, когда  был  совсем маленьким. Его  первое  стихотворение  написано  по-французски.</a:t>
            </a:r>
          </a:p>
        </p:txBody>
      </p:sp>
      <p:pic>
        <p:nvPicPr>
          <p:cNvPr id="22532" name="Picture 4" descr="j04046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76250"/>
            <a:ext cx="1296988" cy="1130300"/>
          </a:xfrm>
          <a:prstGeom prst="rect">
            <a:avLst/>
          </a:prstGeom>
          <a:noFill/>
        </p:spPr>
      </p:pic>
      <p:pic>
        <p:nvPicPr>
          <p:cNvPr id="22533" name="Picture 5" descr="Картинка 3 из 8430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4005263"/>
            <a:ext cx="18891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348038" y="5084763"/>
            <a:ext cx="2333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3399"/>
                </a:solidFill>
              </a:rPr>
              <a:t>А.С. Пушкин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imes New Roman" pitchFamily="18" charset="0"/>
              </a:rPr>
              <a:t>              О ком  говорится?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07375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>
                <a:latin typeface="Times New Roman" pitchFamily="18" charset="0"/>
              </a:rPr>
              <a:t>«Что же  мама  не  идёт?</a:t>
            </a:r>
          </a:p>
          <a:p>
            <a:pPr algn="ctr">
              <a:buFontTx/>
              <a:buNone/>
            </a:pPr>
            <a:r>
              <a:rPr lang="ru-RU" sz="4000" b="1">
                <a:latin typeface="Times New Roman" pitchFamily="18" charset="0"/>
              </a:rPr>
              <a:t>Ведь Мишель всё ждёт  и ждёт».</a:t>
            </a:r>
          </a:p>
          <a:p>
            <a:pPr>
              <a:buFontTx/>
              <a:buNone/>
            </a:pPr>
            <a:endParaRPr lang="ru-RU" sz="4000">
              <a:latin typeface="Times New Roman" pitchFamily="18" charset="0"/>
            </a:endParaRPr>
          </a:p>
        </p:txBody>
      </p:sp>
      <p:pic>
        <p:nvPicPr>
          <p:cNvPr id="24580" name="Picture 4" descr="j04046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76250"/>
            <a:ext cx="1439862" cy="1254125"/>
          </a:xfrm>
          <a:prstGeom prst="rect">
            <a:avLst/>
          </a:prstGeom>
          <a:noFill/>
        </p:spPr>
      </p:pic>
      <p:pic>
        <p:nvPicPr>
          <p:cNvPr id="24581" name="Picture 5" descr="Картинка 7 из 2081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3789363"/>
            <a:ext cx="19415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484438" y="4891088"/>
            <a:ext cx="2976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3399"/>
                </a:solidFill>
              </a:rPr>
              <a:t>М.Ю. Лермонтов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imes New Roman" pitchFamily="18" charset="0"/>
              </a:rPr>
              <a:t>         О ком  говорится?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3600" b="1">
                <a:latin typeface="Times New Roman" pitchFamily="18" charset="0"/>
              </a:rPr>
              <a:t>     «Мы  даже устроили игру  в  муравейные братья ...  Я,  помню,  испытывал  особенное чувство  любви и умиления  и очень любил  эту  игру».</a:t>
            </a:r>
          </a:p>
        </p:txBody>
      </p:sp>
      <p:pic>
        <p:nvPicPr>
          <p:cNvPr id="23556" name="Picture 4" descr="j04046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76250"/>
            <a:ext cx="1439862" cy="1254125"/>
          </a:xfrm>
          <a:prstGeom prst="rect">
            <a:avLst/>
          </a:prstGeom>
          <a:noFill/>
        </p:spPr>
      </p:pic>
      <p:pic>
        <p:nvPicPr>
          <p:cNvPr id="23557" name="Picture 5" descr="Картинка 9 из 3290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4365625"/>
            <a:ext cx="16811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779838" y="5300663"/>
            <a:ext cx="2232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3399"/>
                </a:solidFill>
              </a:rPr>
              <a:t>Л.Н.Толстой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609600"/>
            <a:ext cx="8101042" cy="1143000"/>
          </a:xfrm>
        </p:spPr>
        <p:txBody>
          <a:bodyPr/>
          <a:lstStyle/>
          <a:p>
            <a:r>
              <a:rPr lang="ru-RU" sz="5400" b="1" dirty="0" smtClean="0">
                <a:latin typeface="Times New Roman" pitchFamily="18" charset="0"/>
              </a:rPr>
              <a:t>Великие русские  писатели</a:t>
            </a:r>
            <a:endParaRPr lang="ru-RU" sz="5400" b="1" dirty="0">
              <a:latin typeface="Times New Roman" pitchFamily="18" charset="0"/>
            </a:endParaRPr>
          </a:p>
        </p:txBody>
      </p:sp>
      <p:pic>
        <p:nvPicPr>
          <p:cNvPr id="10249" name="Picture 9" descr="Картинка 3 из 84305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1916113"/>
            <a:ext cx="1624012" cy="1981200"/>
          </a:xfrm>
          <a:noFill/>
          <a:ln/>
        </p:spPr>
      </p:pic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2484438" y="2349500"/>
            <a:ext cx="20288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b="1">
                <a:solidFill>
                  <a:srgbClr val="003399"/>
                </a:solidFill>
              </a:rPr>
              <a:t>А.С. Пушкин</a:t>
            </a:r>
          </a:p>
        </p:txBody>
      </p:sp>
      <p:pic>
        <p:nvPicPr>
          <p:cNvPr id="10251" name="Picture 11" descr="Картинка 7 из 20811">
            <a:hlinkClick r:id="rId4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16463" y="1989138"/>
            <a:ext cx="1482725" cy="1981200"/>
          </a:xfrm>
          <a:noFill/>
          <a:ln/>
        </p:spPr>
      </p:pic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6372225" y="2276475"/>
            <a:ext cx="2578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3399"/>
                </a:solidFill>
              </a:rPr>
              <a:t>М.Ю. Лермонтов</a:t>
            </a:r>
          </a:p>
        </p:txBody>
      </p:sp>
      <p:pic>
        <p:nvPicPr>
          <p:cNvPr id="10253" name="Picture 13" descr="Картинка 0 из 45147">
            <a:hlinkClick r:id="rId6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827088" y="4221163"/>
            <a:ext cx="1625600" cy="1981200"/>
          </a:xfrm>
          <a:noFill/>
          <a:ln/>
        </p:spPr>
      </p:pic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2555875" y="4724400"/>
            <a:ext cx="191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003399"/>
                </a:solidFill>
              </a:rPr>
              <a:t>И.А.Крылов</a:t>
            </a:r>
          </a:p>
        </p:txBody>
      </p:sp>
      <p:pic>
        <p:nvPicPr>
          <p:cNvPr id="10255" name="Picture 15" descr="Картинка 9 из 32907">
            <a:hlinkClick r:id="rId8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9"/>
          <a:srcRect/>
          <a:stretch>
            <a:fillRect/>
          </a:stretch>
        </p:blipFill>
        <p:spPr>
          <a:xfrm>
            <a:off x="4787900" y="4292600"/>
            <a:ext cx="1512888" cy="1944688"/>
          </a:xfrm>
          <a:noFill/>
          <a:ln/>
        </p:spPr>
      </p:pic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6372225" y="4437063"/>
            <a:ext cx="19399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b="1">
                <a:solidFill>
                  <a:srgbClr val="003399"/>
                </a:solidFill>
              </a:rPr>
              <a:t>Л.Н.Толстой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Цели урока: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ru-RU" smtClean="0">
                <a:solidFill>
                  <a:srgbClr val="0000CC"/>
                </a:solidFill>
              </a:rPr>
              <a:t>Обобщить знания детей по разделу «Великие русские писатели».</a:t>
            </a:r>
          </a:p>
          <a:p>
            <a:pPr marL="514350" indent="-514350">
              <a:buFontTx/>
              <a:buNone/>
            </a:pPr>
            <a:endParaRPr lang="ru-RU" smtClean="0">
              <a:solidFill>
                <a:srgbClr val="0000CC"/>
              </a:solidFill>
            </a:endParaRPr>
          </a:p>
          <a:p>
            <a:pPr marL="514350" indent="-514350">
              <a:buFontTx/>
              <a:buNone/>
            </a:pPr>
            <a:r>
              <a:rPr lang="ru-RU" smtClean="0">
                <a:solidFill>
                  <a:srgbClr val="0000CC"/>
                </a:solidFill>
              </a:rPr>
              <a:t>2.  Прививать интерес и любовь к чтению, к книгам.</a:t>
            </a:r>
          </a:p>
          <a:p>
            <a:pPr marL="514350" indent="-514350">
              <a:buFontTx/>
              <a:buNone/>
            </a:pPr>
            <a:endParaRPr lang="ru-RU" smtClean="0">
              <a:solidFill>
                <a:srgbClr val="0000CC"/>
              </a:solidFill>
            </a:endParaRPr>
          </a:p>
          <a:p>
            <a:pPr marL="514350" indent="-514350">
              <a:buFontTx/>
              <a:buNone/>
            </a:pPr>
            <a:r>
              <a:rPr lang="ru-RU" smtClean="0">
                <a:solidFill>
                  <a:srgbClr val="0000CC"/>
                </a:solidFill>
              </a:rPr>
              <a:t>3.  Воспитывать навыки выразительного чтения, чувство прекрасного.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артинка 7 из 19063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28794" y="1680096"/>
            <a:ext cx="4786346" cy="5062132"/>
          </a:xfrm>
          <a:prstGeom prst="rect">
            <a:avLst/>
          </a:prstGeo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357158" y="214290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6600"/>
                </a:solidFill>
              </a:rPr>
              <a:t>1 этап отчета команд </a:t>
            </a:r>
          </a:p>
          <a:p>
            <a:r>
              <a:rPr lang="ru-RU" sz="3200" b="1" i="1" dirty="0" smtClean="0">
                <a:solidFill>
                  <a:srgbClr val="006600"/>
                </a:solidFill>
              </a:rPr>
              <a:t>«Домашнее задание»</a:t>
            </a:r>
            <a:endParaRPr lang="ru-RU" sz="3200" b="1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чинение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Сочинение</Template>
  <TotalTime>814</TotalTime>
  <Words>1118</Words>
  <Application>Microsoft Office PowerPoint</Application>
  <PresentationFormat>Экран (4:3)</PresentationFormat>
  <Paragraphs>179</Paragraphs>
  <Slides>26</Slides>
  <Notes>3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Сочинение</vt:lpstr>
      <vt:lpstr>Лист</vt:lpstr>
      <vt:lpstr>Урок - отчет Тема:  «Великие русские писатели»</vt:lpstr>
      <vt:lpstr>Слайд 2</vt:lpstr>
      <vt:lpstr>О ком  говорится?</vt:lpstr>
      <vt:lpstr>          О ком  говорится?</vt:lpstr>
      <vt:lpstr>              О ком  говорится?</vt:lpstr>
      <vt:lpstr>         О ком  говорится?</vt:lpstr>
      <vt:lpstr>Великие русские  писатели</vt:lpstr>
      <vt:lpstr>Цели урока:</vt:lpstr>
      <vt:lpstr>Слайд 9</vt:lpstr>
      <vt:lpstr>2 этап отчета «Выбери  подходящее»</vt:lpstr>
      <vt:lpstr>2 этап отчета «Выбери  подходящее»</vt:lpstr>
      <vt:lpstr>2 этап отчета «Выбери  подходящее»</vt:lpstr>
      <vt:lpstr>2 этап отчета «Выбери  подходящее»</vt:lpstr>
      <vt:lpstr>3 этап отчета «Озвучиваем иллюстрации к  сказкам  А.С.Пушкина»</vt:lpstr>
      <vt:lpstr>3 этап отчета «Озвучиваем иллюстрации к  сказкам  А.С.Пушкина»</vt:lpstr>
      <vt:lpstr>3 этап отчета «Озвучиваем иллюстрации к  сказкам  А.С.Пушкина»</vt:lpstr>
      <vt:lpstr>Разминка «Викторина по творчеству А.С.Пушкина»</vt:lpstr>
      <vt:lpstr>4 этап отчета «Восстанови четверостишие»</vt:lpstr>
      <vt:lpstr>Слайд 19</vt:lpstr>
      <vt:lpstr>6 этап отчета «Вперед, капитаны!» </vt:lpstr>
      <vt:lpstr>7 этап отчета «Оживи басню»</vt:lpstr>
      <vt:lpstr>8 этап отчета «Узнай сказку по картинке»</vt:lpstr>
      <vt:lpstr>Разгадать кроссворд</vt:lpstr>
      <vt:lpstr>Слайд 24</vt:lpstr>
      <vt:lpstr>Оцениваем  свою  работу!</vt:lpstr>
      <vt:lpstr>Подведение итогов урока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Литературный праздник (обобщающий урок по теме «Великие русские писатели»</dc:title>
  <dc:creator>Admin</dc:creator>
  <cp:lastModifiedBy>Админ</cp:lastModifiedBy>
  <cp:revision>94</cp:revision>
  <dcterms:created xsi:type="dcterms:W3CDTF">2009-11-22T08:34:05Z</dcterms:created>
  <dcterms:modified xsi:type="dcterms:W3CDTF">2012-12-07T11:49:32Z</dcterms:modified>
</cp:coreProperties>
</file>