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60" r:id="rId6"/>
    <p:sldId id="273" r:id="rId7"/>
    <p:sldId id="261" r:id="rId8"/>
    <p:sldId id="262" r:id="rId9"/>
    <p:sldId id="264" r:id="rId10"/>
    <p:sldId id="274" r:id="rId11"/>
    <p:sldId id="268" r:id="rId12"/>
    <p:sldId id="270" r:id="rId13"/>
    <p:sldId id="269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6BFF"/>
    <a:srgbClr val="7FD1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0.liveinternet.ru/images/attach/c/6/91/184/91184478_4638534_1288904864_the_world_tree_by_anastezia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adikale.ru/data/upload/4efc3/0fccf/16a7fb637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kazki-chudu.ru/Masha-medved/Masha-i-medved_16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hyperlink" Target="http://images.yandex.ru/yandsearch?fp=1&amp;img_url=http://www.e-reading.by/illustrations/96/96772-i_016.jpg&amp;iorient=&amp;ih=&amp;nojs=1&amp;icolor=&amp;p=1&amp;site=&amp;text=%D0%B2%D0%BE%D0%BB%D1%88%D0%B5%D0%B1%D0%BD%D1%8B%D0%B5%20%D0%B3%D1%83%D1%81%D0%BB%D0%B8&amp;iw=&amp;wp=&amp;pos=34&amp;recent=&amp;type=&amp;isize=&amp;rpt=simage&amp;itype=" TargetMode="External"/><Relationship Id="rId12" Type="http://schemas.openxmlformats.org/officeDocument/2006/relationships/image" Target="../media/image16.jpeg"/><Relationship Id="rId2" Type="http://schemas.openxmlformats.org/officeDocument/2006/relationships/hyperlink" Target="http://www.ru-skazki.ru/biblio/images/ruskazki/volsh_b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5.jpeg"/><Relationship Id="rId5" Type="http://schemas.openxmlformats.org/officeDocument/2006/relationships/image" Target="../media/image11.jpeg"/><Relationship Id="rId10" Type="http://schemas.openxmlformats.org/officeDocument/2006/relationships/image" Target="../media/image14.jpeg"/><Relationship Id="rId4" Type="http://schemas.openxmlformats.org/officeDocument/2006/relationships/hyperlink" Target="http://img12.nnm.ru/e/2/b/5/3/e2b53088be4c264b2a2e20c693586379_full.jpg" TargetMode="External"/><Relationship Id="rId9" Type="http://schemas.openxmlformats.org/officeDocument/2006/relationships/hyperlink" Target="http://img0.liveinternet.ru/images/attach/c/2/73/849/73849886_12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071678"/>
            <a:ext cx="66247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B0F0"/>
                </a:solidFill>
                <a:latin typeface="Monotype Corsiva" pitchFamily="66" charset="0"/>
              </a:rPr>
              <a:t>Волшебная сказка</a:t>
            </a:r>
            <a:endParaRPr lang="ru-RU" sz="6600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357298"/>
            <a:ext cx="75009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B0F0"/>
                </a:solidFill>
                <a:latin typeface="Monotype Corsiva" pitchFamily="66" charset="0"/>
              </a:rPr>
              <a:t>Олицетворение - </a:t>
            </a:r>
            <a:endParaRPr lang="ru-RU" sz="66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571744"/>
            <a:ext cx="821537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это</a:t>
            </a:r>
            <a:r>
              <a:rPr lang="ru-RU" sz="4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 </a:t>
            </a:r>
            <a:r>
              <a:rPr lang="ru-RU" sz="4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приписывание человеческих чувств, мыслей и речей неодушевлённым предметам, явлениям или животным.</a:t>
            </a:r>
            <a:endParaRPr lang="ru-RU" sz="4400" dirty="0">
              <a:solidFill>
                <a:schemeClr val="accent6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548680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B0F0"/>
                </a:solidFill>
                <a:latin typeface="Monotype Corsiva" pitchFamily="66" charset="0"/>
              </a:rPr>
              <a:t>Волшебные числа</a:t>
            </a:r>
            <a:endParaRPr lang="ru-RU" sz="60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484784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  <a:latin typeface="Monotype Corsiva" pitchFamily="66" charset="0"/>
              </a:rPr>
              <a:t>3</a:t>
            </a:r>
            <a:endParaRPr lang="ru-RU" sz="9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7696" y="4293096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7</a:t>
            </a:r>
            <a:endParaRPr lang="ru-RU" sz="9600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220486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Тридевятое царство</a:t>
            </a:r>
            <a:endParaRPr lang="ru-RU" sz="4000" dirty="0">
              <a:solidFill>
                <a:schemeClr val="accent6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3356992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Тридесятое государство</a:t>
            </a:r>
            <a:endParaRPr lang="ru-RU" sz="4800" dirty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5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5" grpId="0" build="allAtOnce"/>
      <p:bldP spid="5" grpId="1" build="allAtOnce"/>
      <p:bldP spid="5" grpId="2" build="allAtOnce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500174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Постоянные эпитеты</a:t>
            </a:r>
            <a:endParaRPr lang="ru-RU" sz="5400" dirty="0">
              <a:solidFill>
                <a:schemeClr val="accent3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428604"/>
            <a:ext cx="7148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u="sng" dirty="0" smtClean="0">
                <a:solidFill>
                  <a:srgbClr val="00B0F0"/>
                </a:solidFill>
                <a:latin typeface="Monotype Corsiva" pitchFamily="66" charset="0"/>
              </a:rPr>
              <a:t>Особенности языка сказки</a:t>
            </a:r>
            <a:endParaRPr lang="ru-RU" sz="5400" u="sng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2285992"/>
            <a:ext cx="1785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добрый</a:t>
            </a:r>
            <a:endParaRPr lang="ru-RU" sz="4400" dirty="0">
              <a:solidFill>
                <a:schemeClr val="accent3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2285992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молодец</a:t>
            </a:r>
            <a:endParaRPr lang="ru-RU" sz="4800" dirty="0">
              <a:solidFill>
                <a:schemeClr val="accent3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08" y="3000372"/>
            <a:ext cx="3214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красная</a:t>
            </a:r>
            <a:endParaRPr lang="ru-RU" sz="4400" dirty="0">
              <a:solidFill>
                <a:schemeClr val="accent3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2928934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девица</a:t>
            </a:r>
            <a:endParaRPr lang="ru-RU" sz="4400" dirty="0">
              <a:solidFill>
                <a:schemeClr val="accent3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9124" y="3714752"/>
            <a:ext cx="4143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яблочко</a:t>
            </a:r>
            <a:endParaRPr lang="ru-RU" sz="4400" dirty="0">
              <a:solidFill>
                <a:schemeClr val="accent3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8794" y="3714752"/>
            <a:ext cx="2143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наливное</a:t>
            </a:r>
            <a:endParaRPr lang="ru-RU" sz="4400" b="1" dirty="0">
              <a:solidFill>
                <a:schemeClr val="accent3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48680"/>
            <a:ext cx="72152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u="sng" dirty="0" smtClean="0">
                <a:solidFill>
                  <a:srgbClr val="00B0F0"/>
                </a:solidFill>
                <a:latin typeface="Monotype Corsiva" pitchFamily="66" charset="0"/>
              </a:rPr>
              <a:t>Построение сказки</a:t>
            </a:r>
          </a:p>
          <a:p>
            <a:r>
              <a:rPr lang="ru-RU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Присказка (может и не быть)</a:t>
            </a:r>
            <a:endParaRPr lang="ru-RU" sz="4800" dirty="0" smtClean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r>
              <a:rPr lang="ru-RU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Зачин</a:t>
            </a:r>
          </a:p>
          <a:p>
            <a:r>
              <a:rPr lang="ru-RU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Завязка</a:t>
            </a:r>
            <a:endParaRPr lang="ru-RU" sz="4800" dirty="0" smtClean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r>
              <a:rPr lang="ru-RU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Развитие сюжета</a:t>
            </a:r>
          </a:p>
          <a:p>
            <a:r>
              <a:rPr lang="ru-RU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Кульминация</a:t>
            </a:r>
          </a:p>
          <a:p>
            <a:r>
              <a:rPr lang="ru-RU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Концовка</a:t>
            </a:r>
            <a:endParaRPr lang="ru-RU" sz="4800" dirty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146" name="Picture 2" descr="http://forum.designer.kz/uploads/1149743228/gallery_28_1_38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571504" cy="571504"/>
          </a:xfrm>
          <a:prstGeom prst="rect">
            <a:avLst/>
          </a:prstGeom>
          <a:noFill/>
        </p:spPr>
      </p:pic>
      <p:pic>
        <p:nvPicPr>
          <p:cNvPr id="4" name="Picture 2" descr="http://forum.designer.kz/uploads/1149743228/gallery_28_1_38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571504" cy="571504"/>
          </a:xfrm>
          <a:prstGeom prst="rect">
            <a:avLst/>
          </a:prstGeom>
          <a:noFill/>
        </p:spPr>
      </p:pic>
      <p:pic>
        <p:nvPicPr>
          <p:cNvPr id="5" name="Picture 2" descr="http://forum.designer.kz/uploads/1149743228/gallery_28_1_38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86058"/>
            <a:ext cx="571504" cy="561980"/>
          </a:xfrm>
          <a:prstGeom prst="rect">
            <a:avLst/>
          </a:prstGeom>
          <a:noFill/>
        </p:spPr>
      </p:pic>
      <p:pic>
        <p:nvPicPr>
          <p:cNvPr id="6" name="Picture 2" descr="http://forum.designer.kz/uploads/1149743228/gallery_28_1_38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00438"/>
            <a:ext cx="571504" cy="571504"/>
          </a:xfrm>
          <a:prstGeom prst="rect">
            <a:avLst/>
          </a:prstGeom>
          <a:noFill/>
        </p:spPr>
      </p:pic>
      <p:pic>
        <p:nvPicPr>
          <p:cNvPr id="7" name="Picture 2" descr="http://forum.designer.kz/uploads/1149743228/gallery_28_1_38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14818"/>
            <a:ext cx="571504" cy="571504"/>
          </a:xfrm>
          <a:prstGeom prst="rect">
            <a:avLst/>
          </a:prstGeom>
          <a:noFill/>
        </p:spPr>
      </p:pic>
      <p:pic>
        <p:nvPicPr>
          <p:cNvPr id="8" name="Picture 2" descr="http://forum.designer.kz/uploads/1149743228/gallery_28_1_38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636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92961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u="sng" dirty="0" smtClean="0">
                <a:solidFill>
                  <a:srgbClr val="00B0F0"/>
                </a:solidFill>
                <a:latin typeface="Monotype Corsiva" pitchFamily="66" charset="0"/>
              </a:rPr>
              <a:t>Признаки волшебной сказки</a:t>
            </a:r>
            <a:r>
              <a:rPr lang="ru-RU" sz="3200" u="sng" dirty="0" smtClean="0">
                <a:solidFill>
                  <a:srgbClr val="00B0F0"/>
                </a:solidFill>
                <a:latin typeface="Monotype Corsiva" pitchFamily="66" charset="0"/>
              </a:rPr>
              <a:t>.</a:t>
            </a:r>
          </a:p>
          <a:p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Борьба добра со </a:t>
            </a:r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злом (борьба </a:t>
            </a:r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«своего» </a:t>
            </a:r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и «</a:t>
            </a:r>
            <a:r>
              <a:rPr lang="ru-RU" sz="3600" dirty="0" smtClean="0">
                <a:latin typeface="Monotype Corsiva" pitchFamily="66" charset="0"/>
              </a:rPr>
              <a:t>чужого</a:t>
            </a:r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» </a:t>
            </a:r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мира) </a:t>
            </a:r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.</a:t>
            </a:r>
            <a:endParaRPr lang="ru-RU" sz="3600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Построение </a:t>
            </a:r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сказки.</a:t>
            </a:r>
            <a:endParaRPr lang="ru-RU" sz="3600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Волшебные </a:t>
            </a:r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числа.</a:t>
            </a:r>
            <a:endParaRPr lang="ru-RU" sz="3600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Волшебные </a:t>
            </a:r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цвета Золотой, серебряный).</a:t>
            </a:r>
            <a:endParaRPr lang="ru-RU" sz="3600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Волшебные </a:t>
            </a:r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предметы.</a:t>
            </a:r>
            <a:endParaRPr lang="ru-RU" sz="3600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Волшебные </a:t>
            </a:r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помощники.</a:t>
            </a:r>
            <a:endParaRPr lang="ru-RU" sz="3600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Добро побеждает </a:t>
            </a:r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зло.</a:t>
            </a:r>
            <a:endParaRPr lang="ru-RU" sz="3600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Герой получает </a:t>
            </a:r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награду (невесту и полцарства).</a:t>
            </a:r>
            <a:endParaRPr lang="ru-RU" sz="36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3" name="Picture 2" descr="http://forum.designer.kz/uploads/1149743228/gallery_28_1_38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571504" cy="571504"/>
          </a:xfrm>
          <a:prstGeom prst="rect">
            <a:avLst/>
          </a:prstGeom>
          <a:noFill/>
        </p:spPr>
      </p:pic>
      <p:pic>
        <p:nvPicPr>
          <p:cNvPr id="4" name="Picture 2" descr="http://forum.designer.kz/uploads/1149743228/gallery_28_1_38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571504" cy="571504"/>
          </a:xfrm>
          <a:prstGeom prst="rect">
            <a:avLst/>
          </a:prstGeom>
          <a:noFill/>
        </p:spPr>
      </p:pic>
      <p:pic>
        <p:nvPicPr>
          <p:cNvPr id="5" name="Picture 2" descr="http://forum.designer.kz/uploads/1149743228/gallery_28_1_38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496"/>
            <a:ext cx="571504" cy="500066"/>
          </a:xfrm>
          <a:prstGeom prst="rect">
            <a:avLst/>
          </a:prstGeom>
          <a:noFill/>
        </p:spPr>
      </p:pic>
      <p:pic>
        <p:nvPicPr>
          <p:cNvPr id="6" name="Picture 2" descr="http://forum.designer.kz/uploads/1149743228/gallery_28_1_38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857496"/>
            <a:ext cx="571504" cy="571504"/>
          </a:xfrm>
          <a:prstGeom prst="rect">
            <a:avLst/>
          </a:prstGeom>
          <a:noFill/>
        </p:spPr>
      </p:pic>
      <p:pic>
        <p:nvPicPr>
          <p:cNvPr id="7" name="Picture 2" descr="http://forum.designer.kz/uploads/1149743228/gallery_28_1_38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357562"/>
            <a:ext cx="571504" cy="571504"/>
          </a:xfrm>
          <a:prstGeom prst="rect">
            <a:avLst/>
          </a:prstGeom>
          <a:noFill/>
        </p:spPr>
      </p:pic>
      <p:pic>
        <p:nvPicPr>
          <p:cNvPr id="8" name="Picture 2" descr="http://forum.designer.kz/uploads/1149743228/gallery_28_1_38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929066"/>
            <a:ext cx="571504" cy="571504"/>
          </a:xfrm>
          <a:prstGeom prst="rect">
            <a:avLst/>
          </a:prstGeom>
          <a:noFill/>
        </p:spPr>
      </p:pic>
      <p:pic>
        <p:nvPicPr>
          <p:cNvPr id="9" name="Picture 2" descr="http://forum.designer.kz/uploads/1149743228/gallery_28_1_38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00570"/>
            <a:ext cx="571504" cy="571504"/>
          </a:xfrm>
          <a:prstGeom prst="rect">
            <a:avLst/>
          </a:prstGeom>
          <a:noFill/>
        </p:spPr>
      </p:pic>
      <p:pic>
        <p:nvPicPr>
          <p:cNvPr id="10" name="Picture 2" descr="http://forum.designer.kz/uploads/1149743228/gallery_28_1_38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72074"/>
            <a:ext cx="571504" cy="571504"/>
          </a:xfrm>
          <a:prstGeom prst="rect">
            <a:avLst/>
          </a:prstGeom>
          <a:noFill/>
        </p:spPr>
      </p:pic>
      <p:pic>
        <p:nvPicPr>
          <p:cNvPr id="11" name="Picture 2" descr="http://forum.designer.kz/uploads/1149743228/gallery_28_1_38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643578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aking-up.org/wp-content/uploads/2013/09/Mirovoe-derev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836712"/>
            <a:ext cx="3744416" cy="53045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43808" y="188640"/>
            <a:ext cx="2837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Мировое дерево</a:t>
            </a:r>
            <a:endParaRPr lang="ru-RU" sz="36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5292080" y="1196752"/>
            <a:ext cx="2016224" cy="864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092280" y="764704"/>
            <a:ext cx="1699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Верхний мир</a:t>
            </a:r>
            <a:endParaRPr lang="ru-RU" sz="2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971600" y="4941168"/>
            <a:ext cx="2304256" cy="5760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79512" y="5517232"/>
            <a:ext cx="1947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Нижний мир</a:t>
            </a:r>
            <a:endParaRPr lang="ru-RU" sz="28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>
            <a:off x="357158" y="3143248"/>
            <a:ext cx="2143140" cy="1588"/>
          </a:xfrm>
          <a:prstGeom prst="straightConnector1">
            <a:avLst/>
          </a:prstGeom>
          <a:ln w="38100">
            <a:solidFill>
              <a:srgbClr val="216B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51520" y="2636912"/>
            <a:ext cx="2053767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Волшебный мир</a:t>
            </a:r>
            <a:endParaRPr lang="ru-RU" sz="2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5715008" y="3143248"/>
            <a:ext cx="2799928" cy="8384"/>
          </a:xfrm>
          <a:prstGeom prst="straightConnector1">
            <a:avLst/>
          </a:prstGeom>
          <a:ln w="38100">
            <a:solidFill>
              <a:srgbClr val="216B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228184" y="2708920"/>
            <a:ext cx="2124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Реальный мир</a:t>
            </a:r>
            <a:endParaRPr lang="ru-RU" sz="28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16" y="3214686"/>
            <a:ext cx="1079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F0"/>
                </a:solidFill>
                <a:latin typeface="Monotype Corsiva" pitchFamily="66" charset="0"/>
              </a:rPr>
              <a:t>Свой</a:t>
            </a:r>
            <a:endParaRPr lang="ru-RU" sz="40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3357562"/>
            <a:ext cx="1260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Monotype Corsiva" pitchFamily="66" charset="0"/>
              </a:rPr>
              <a:t>Чужой</a:t>
            </a:r>
            <a:endParaRPr lang="ru-RU" sz="32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357422" y="2571744"/>
            <a:ext cx="3714776" cy="1500198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000364" y="2857496"/>
            <a:ext cx="2414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Средний мир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8" grpId="0"/>
      <p:bldP spid="23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6/91/184/91184478_4638534_1288904864_the_world_tree_by_anastez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692696"/>
            <a:ext cx="5559018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radikale.ru/data/upload/4efc3/0fccf/16a7fb637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340768"/>
            <a:ext cx="5076825" cy="37719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63688" y="548680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Вода – волшебный мир</a:t>
            </a:r>
            <a:endParaRPr lang="ru-RU" sz="36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9224" name="Picture 8" descr="http://www.ayurvedaplus.ru/upload/iblock/0c4/zdekmlmkvh%20yfhdrqfdktd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3016"/>
            <a:ext cx="22383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0.liveinternet.ru/images/attach/c/0/48/455/48455488_zhivaja_i_mertvaja_v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6681733" cy="45857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571480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  <a:latin typeface="Monotype Corsiva" pitchFamily="66" charset="0"/>
              </a:rPr>
              <a:t>Живая и мёртвая вода</a:t>
            </a:r>
            <a:endParaRPr lang="ru-RU" sz="4400" dirty="0">
              <a:solidFill>
                <a:schemeClr val="tx2">
                  <a:lumMod val="9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g.beatles.ru/f/1496/14966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2857500" cy="2047875"/>
          </a:xfrm>
          <a:prstGeom prst="rect">
            <a:avLst/>
          </a:prstGeom>
          <a:noFill/>
        </p:spPr>
      </p:pic>
      <p:pic>
        <p:nvPicPr>
          <p:cNvPr id="6" name="Picture 2" descr="http://skazki-chudu.ru/Masha-medved/Masha-i-medved_1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143380"/>
            <a:ext cx="3456384" cy="18802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87624" y="692696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F0"/>
                </a:solidFill>
                <a:latin typeface="Monotype Corsiva" pitchFamily="66" charset="0"/>
              </a:rPr>
              <a:t>Тотемные животные и растения</a:t>
            </a:r>
            <a:endParaRPr lang="ru-RU" sz="40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https://encrypted-tbn0.gstatic.com/images?q=tbn:ANd9GcRizV5pqYxvukf3N-Is8taPkjj8IfHy-QwTfshsptHjL3dj_-qiF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571612"/>
            <a:ext cx="1524000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ru-skazki.ru/biblio/images/ruskazki/volsh_b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-357214"/>
            <a:ext cx="3762375" cy="2714626"/>
          </a:xfrm>
          <a:prstGeom prst="rect">
            <a:avLst/>
          </a:prstGeom>
          <a:noFill/>
        </p:spPr>
      </p:pic>
      <p:pic>
        <p:nvPicPr>
          <p:cNvPr id="6150" name="Picture 6" descr="http://img12.nnm.ru/e/2/b/5/3/e2b53088be4c264b2a2e20c693586379_fu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071942"/>
            <a:ext cx="3395573" cy="2376264"/>
          </a:xfrm>
          <a:prstGeom prst="rect">
            <a:avLst/>
          </a:prstGeom>
          <a:noFill/>
        </p:spPr>
      </p:pic>
      <p:pic>
        <p:nvPicPr>
          <p:cNvPr id="6152" name="Picture 8" descr="http://vse-skazki.ru/images/MyBlog/119/Capogi%20ckorohod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5500702"/>
            <a:ext cx="2857500" cy="1028700"/>
          </a:xfrm>
          <a:prstGeom prst="rect">
            <a:avLst/>
          </a:prstGeom>
          <a:noFill/>
        </p:spPr>
      </p:pic>
      <p:pic>
        <p:nvPicPr>
          <p:cNvPr id="6154" name="Picture 10" descr="http://im1-tub-ru.yandex.net/i?id=485400216-29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260648"/>
            <a:ext cx="1495425" cy="1428750"/>
          </a:xfrm>
          <a:prstGeom prst="rect">
            <a:avLst/>
          </a:prstGeom>
          <a:noFill/>
        </p:spPr>
      </p:pic>
      <p:pic>
        <p:nvPicPr>
          <p:cNvPr id="6156" name="Picture 12" descr="http://img0.liveinternet.ru/images/attach/c/2/73/849/73849886_12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1700808"/>
            <a:ext cx="3312368" cy="2199960"/>
          </a:xfrm>
          <a:prstGeom prst="rect">
            <a:avLst/>
          </a:prstGeom>
          <a:noFill/>
        </p:spPr>
      </p:pic>
      <p:pic>
        <p:nvPicPr>
          <p:cNvPr id="6158" name="Picture 14" descr="http://img0.liveinternet.ru/images/attach/c/0/44/117/44117689_rvs1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1844824"/>
            <a:ext cx="2643893" cy="342150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27784" y="260648"/>
            <a:ext cx="3168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F0"/>
                </a:solidFill>
                <a:latin typeface="Monotype Corsiva" pitchFamily="66" charset="0"/>
              </a:rPr>
              <a:t>Волшебные помощники</a:t>
            </a:r>
            <a:endParaRPr lang="ru-RU" sz="4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10" name="Picture 2" descr="http://www.logoslovo.ru/media/pic_middle/0/205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96150" y="1785926"/>
            <a:ext cx="1847850" cy="220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gallery.ykt.ru/galleries/old/literaturny/402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929066"/>
            <a:ext cx="1840122" cy="2326513"/>
          </a:xfrm>
          <a:prstGeom prst="rect">
            <a:avLst/>
          </a:prstGeom>
          <a:noFill/>
        </p:spPr>
      </p:pic>
      <p:pic>
        <p:nvPicPr>
          <p:cNvPr id="5126" name="Picture 6" descr="http://rusgenre.ru/gal4/21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2091526" cy="3168352"/>
          </a:xfrm>
          <a:prstGeom prst="rect">
            <a:avLst/>
          </a:prstGeom>
          <a:noFill/>
        </p:spPr>
      </p:pic>
      <p:pic>
        <p:nvPicPr>
          <p:cNvPr id="6" name="Picture 2" descr="http://library.by/portalus/modules/culture/special/russian_art/www.auburn.edu/academic/liberal_arts/foreign/russian/art/bilibin/bilibin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00438"/>
            <a:ext cx="2553617" cy="2880320"/>
          </a:xfrm>
          <a:prstGeom prst="rect">
            <a:avLst/>
          </a:prstGeom>
          <a:noFill/>
        </p:spPr>
      </p:pic>
      <p:pic>
        <p:nvPicPr>
          <p:cNvPr id="9220" name="Picture 4" descr="http://ocka3ke.ru/sites/default/files/styles/large_tale/public/koshchey_bessmertnyy_2.jpg?itok=0YkUNCS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500042"/>
            <a:ext cx="4301643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90000"/>
                  </a:schemeClr>
                </a:solidFill>
                <a:latin typeface="Monotype Corsiva" pitchFamily="66" charset="0"/>
              </a:rPr>
              <a:t>Представители «чужого» мира</a:t>
            </a:r>
            <a:endParaRPr lang="ru-RU" sz="3600" b="1" dirty="0">
              <a:solidFill>
                <a:schemeClr val="tx2">
                  <a:lumMod val="9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172" name="Picture 4" descr="http://img-fotki.yandex.ru/get/3512/eugenio19.33/0_28991_b31154a7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3524250" cy="4762500"/>
          </a:xfrm>
          <a:prstGeom prst="rect">
            <a:avLst/>
          </a:prstGeom>
          <a:noFill/>
        </p:spPr>
      </p:pic>
      <p:pic>
        <p:nvPicPr>
          <p:cNvPr id="7174" name="Picture 6" descr="http://s006.radikal.ru/i215/1301/14/304a4736e41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57166"/>
            <a:ext cx="2935030" cy="3786190"/>
          </a:xfrm>
          <a:prstGeom prst="rect">
            <a:avLst/>
          </a:prstGeom>
          <a:noFill/>
        </p:spPr>
      </p:pic>
      <p:pic>
        <p:nvPicPr>
          <p:cNvPr id="7176" name="Picture 8" descr="http://s004.radikal.ru/i205/1212/ba/b3ccc71f32b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857628"/>
            <a:ext cx="3587093" cy="2708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693</TotalTime>
  <Words>122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Svistunova</cp:lastModifiedBy>
  <cp:revision>28</cp:revision>
  <dcterms:modified xsi:type="dcterms:W3CDTF">2013-12-11T13:06:40Z</dcterms:modified>
</cp:coreProperties>
</file>