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2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663300"/>
    <a:srgbClr val="0C788E"/>
    <a:srgbClr val="006666"/>
    <a:srgbClr val="0099CC"/>
    <a:srgbClr val="3366CC"/>
    <a:srgbClr val="660033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112" d="100"/>
          <a:sy n="112" d="100"/>
        </p:scale>
        <p:origin x="-15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28596" y="5000636"/>
            <a:ext cx="8001056" cy="857256"/>
          </a:xfrm>
        </p:spPr>
        <p:txBody>
          <a:bodyPr/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 </a:t>
            </a:r>
            <a:br>
              <a:rPr lang="ru-RU" sz="4800" dirty="0" smtClean="0"/>
            </a:br>
            <a:r>
              <a:rPr lang="ru-RU" sz="2400" b="1" dirty="0" smtClean="0">
                <a:solidFill>
                  <a:srgbClr val="663300"/>
                </a:solidFill>
              </a:rPr>
              <a:t>«Использование педагогической технологии эмоционального сближения детей и взрослых»</a:t>
            </a:r>
            <a:br>
              <a:rPr lang="ru-RU" sz="2400" b="1" dirty="0" smtClean="0">
                <a:solidFill>
                  <a:srgbClr val="663300"/>
                </a:solidFill>
              </a:rPr>
            </a:br>
            <a:r>
              <a:rPr lang="ru-RU" sz="2400" dirty="0" smtClean="0">
                <a:solidFill>
                  <a:srgbClr val="422C16"/>
                </a:solidFill>
              </a:rPr>
              <a:t/>
            </a:r>
            <a:br>
              <a:rPr lang="ru-RU" sz="2400" dirty="0" smtClean="0">
                <a:solidFill>
                  <a:srgbClr val="422C16"/>
                </a:solidFill>
              </a:rPr>
            </a:br>
            <a:r>
              <a:rPr lang="ru-RU" sz="2400" b="1" dirty="0" smtClean="0">
                <a:solidFill>
                  <a:srgbClr val="422C16"/>
                </a:solidFill>
              </a:rPr>
              <a:t> </a:t>
            </a:r>
            <a:r>
              <a:rPr lang="ru-RU" sz="2400" dirty="0" smtClean="0">
                <a:solidFill>
                  <a:srgbClr val="663300"/>
                </a:solidFill>
              </a:rPr>
              <a:t/>
            </a:r>
            <a:br>
              <a:rPr lang="ru-RU" sz="2400" dirty="0" smtClean="0">
                <a:solidFill>
                  <a:srgbClr val="663300"/>
                </a:solidFill>
              </a:rPr>
            </a:br>
            <a:endParaRPr lang="es-ES" sz="2400" b="1" dirty="0">
              <a:solidFill>
                <a:srgbClr val="66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00108"/>
            <a:ext cx="671517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kern="0" dirty="0" smtClean="0">
                <a:solidFill>
                  <a:srgbClr val="663300"/>
                </a:solidFill>
                <a:latin typeface="Arial"/>
                <a:ea typeface="+mj-ea"/>
                <a:cs typeface="Arial"/>
              </a:rPr>
              <a:t>Мастер-класс</a:t>
            </a:r>
          </a:p>
          <a:p>
            <a:pPr algn="ctr"/>
            <a:r>
              <a:rPr lang="ru-RU" sz="2000" b="1" kern="0" dirty="0" smtClean="0">
                <a:solidFill>
                  <a:srgbClr val="663300"/>
                </a:solidFill>
                <a:latin typeface="Arial"/>
                <a:ea typeface="+mj-ea"/>
                <a:cs typeface="Arial"/>
              </a:rPr>
              <a:t>воспитателя </a:t>
            </a:r>
          </a:p>
          <a:p>
            <a:pPr algn="ctr"/>
            <a:r>
              <a:rPr lang="ru-RU" sz="2000" b="1" kern="0" dirty="0" smtClean="0">
                <a:solidFill>
                  <a:srgbClr val="663300"/>
                </a:solidFill>
                <a:latin typeface="Arial"/>
                <a:ea typeface="+mj-ea"/>
                <a:cs typeface="Arial"/>
              </a:rPr>
              <a:t>МБДОУ «</a:t>
            </a:r>
            <a:r>
              <a:rPr lang="ru-RU" sz="2000" b="1" kern="0" dirty="0" err="1" smtClean="0">
                <a:solidFill>
                  <a:srgbClr val="663300"/>
                </a:solidFill>
                <a:latin typeface="Arial"/>
                <a:ea typeface="+mj-ea"/>
                <a:cs typeface="Arial"/>
              </a:rPr>
              <a:t>Новоторъяльский</a:t>
            </a:r>
            <a:r>
              <a:rPr lang="ru-RU" sz="2000" b="1" kern="0" dirty="0" smtClean="0">
                <a:solidFill>
                  <a:srgbClr val="663300"/>
                </a:solidFill>
                <a:latin typeface="Arial"/>
                <a:ea typeface="+mj-ea"/>
                <a:cs typeface="Arial"/>
              </a:rPr>
              <a:t> детский сад № 2 «Теремок» комбинированного вида </a:t>
            </a:r>
            <a:r>
              <a:rPr lang="en-US" sz="2000" b="1" kern="0" dirty="0" smtClean="0">
                <a:solidFill>
                  <a:srgbClr val="663300"/>
                </a:solidFill>
                <a:latin typeface="Arial"/>
                <a:ea typeface="+mj-ea"/>
                <a:cs typeface="Arial"/>
              </a:rPr>
              <a:t>II</a:t>
            </a:r>
            <a:r>
              <a:rPr lang="ru-RU" sz="2000" b="1" kern="0" dirty="0" smtClean="0">
                <a:solidFill>
                  <a:srgbClr val="663300"/>
                </a:solidFill>
                <a:latin typeface="Arial"/>
                <a:ea typeface="+mj-ea"/>
                <a:cs typeface="Arial"/>
              </a:rPr>
              <a:t> категории </a:t>
            </a:r>
          </a:p>
          <a:p>
            <a:pPr algn="ctr"/>
            <a:r>
              <a:rPr lang="ru-RU" sz="2000" b="1" kern="0" dirty="0" err="1" smtClean="0">
                <a:solidFill>
                  <a:srgbClr val="663300"/>
                </a:solidFill>
                <a:latin typeface="Arial"/>
                <a:ea typeface="+mj-ea"/>
                <a:cs typeface="Arial"/>
              </a:rPr>
              <a:t>Сабанцевой</a:t>
            </a:r>
            <a:r>
              <a:rPr lang="ru-RU" sz="2000" b="1" kern="0" dirty="0" smtClean="0">
                <a:solidFill>
                  <a:srgbClr val="663300"/>
                </a:solidFill>
                <a:latin typeface="Arial"/>
                <a:ea typeface="+mj-ea"/>
                <a:cs typeface="Arial"/>
              </a:rPr>
              <a:t> А.Н. </a:t>
            </a:r>
            <a:r>
              <a:rPr lang="ru-RU" sz="4800" kern="0" dirty="0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  <a:t/>
            </a:r>
            <a:br>
              <a:rPr lang="ru-RU" sz="4800" kern="0" dirty="0" smtClean="0">
                <a:solidFill>
                  <a:srgbClr val="000000"/>
                </a:solidFill>
                <a:latin typeface="Arial"/>
                <a:ea typeface="+mj-ea"/>
                <a:cs typeface="Arial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663300"/>
                </a:solidFill>
              </a:rPr>
              <a:t>Упражнение </a:t>
            </a:r>
            <a:r>
              <a:rPr lang="ru-RU" sz="3200" b="1" dirty="0" smtClean="0">
                <a:solidFill>
                  <a:srgbClr val="663300"/>
                </a:solidFill>
              </a:rPr>
              <a:t>«Попроси игрушку</a:t>
            </a:r>
            <a:r>
              <a:rPr lang="ru-RU" sz="3200" dirty="0" smtClean="0">
                <a:solidFill>
                  <a:srgbClr val="663300"/>
                </a:solidFill>
              </a:rPr>
              <a:t>» </a:t>
            </a:r>
            <a:endParaRPr lang="ru-RU" sz="3200" dirty="0">
              <a:solidFill>
                <a:srgbClr val="663300"/>
              </a:solidFill>
            </a:endParaRPr>
          </a:p>
        </p:txBody>
      </p:sp>
      <p:pic>
        <p:nvPicPr>
          <p:cNvPr id="5" name="Содержимое 4" descr="SDC1128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785926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663300"/>
                </a:solidFill>
              </a:rPr>
              <a:t>     Данное упражнение просто игра, а взрослые иногда начинают задумываться над стилем  их семейного воспитания или какими-либо другими вопросами, а иногда с радостью осознают, что их взаимоотношения с ребенком ничуть не хуже, чем в других семьях.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663300"/>
                </a:solidFill>
              </a:rPr>
              <a:t>Обратная связь</a:t>
            </a:r>
            <a:endParaRPr lang="ru-RU" sz="3200" b="1" dirty="0">
              <a:solidFill>
                <a:srgbClr val="663300"/>
              </a:solidFill>
            </a:endParaRPr>
          </a:p>
        </p:txBody>
      </p:sp>
      <p:pic>
        <p:nvPicPr>
          <p:cNvPr id="4" name="Содержимое 3" descr="mascaras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1571612"/>
            <a:ext cx="3276600" cy="3276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663300"/>
                </a:solidFill>
              </a:rPr>
              <a:t>«Чаша доброты»</a:t>
            </a:r>
            <a:r>
              <a:rPr lang="ru-RU" sz="3200" dirty="0" smtClean="0">
                <a:solidFill>
                  <a:srgbClr val="663300"/>
                </a:solidFill>
              </a:rPr>
              <a:t> </a:t>
            </a:r>
            <a:endParaRPr lang="ru-RU" sz="3200" dirty="0">
              <a:solidFill>
                <a:srgbClr val="663300"/>
              </a:solidFill>
            </a:endParaRPr>
          </a:p>
        </p:txBody>
      </p:sp>
      <p:pic>
        <p:nvPicPr>
          <p:cNvPr id="6" name="Содержимое 5" descr="misc4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428736"/>
            <a:ext cx="6025307" cy="33875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176754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071546"/>
            <a:ext cx="4626256" cy="3071834"/>
          </a:xfrm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286380" y="857232"/>
            <a:ext cx="3286148" cy="5340369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Долой упреки, замечанья,</a:t>
            </a:r>
          </a:p>
          <a:p>
            <a:pPr>
              <a:buNone/>
            </a:pPr>
            <a:r>
              <a:rPr lang="ru-RU" sz="1600" dirty="0" smtClean="0"/>
              <a:t>Ворчанья, крики, наказанья.</a:t>
            </a:r>
          </a:p>
          <a:p>
            <a:pPr>
              <a:buNone/>
            </a:pPr>
            <a:r>
              <a:rPr lang="ru-RU" sz="1600" dirty="0" smtClean="0"/>
              <a:t>Скучают дети по общенью</a:t>
            </a:r>
          </a:p>
          <a:p>
            <a:pPr>
              <a:buNone/>
            </a:pPr>
            <a:r>
              <a:rPr lang="ru-RU" sz="1600" dirty="0" smtClean="0"/>
              <a:t>По жалости и по прощенью;</a:t>
            </a:r>
          </a:p>
          <a:p>
            <a:pPr>
              <a:buNone/>
            </a:pPr>
            <a:r>
              <a:rPr lang="ru-RU" sz="1600" dirty="0" smtClean="0"/>
              <a:t>По разговорам по душам,</a:t>
            </a:r>
          </a:p>
          <a:p>
            <a:pPr>
              <a:buNone/>
            </a:pPr>
            <a:r>
              <a:rPr lang="ru-RU" sz="1600" dirty="0" smtClean="0"/>
              <a:t>По нежным, ласковым словам</a:t>
            </a:r>
          </a:p>
          <a:p>
            <a:pPr>
              <a:buNone/>
            </a:pPr>
            <a:r>
              <a:rPr lang="ru-RU" sz="1600" dirty="0" smtClean="0"/>
              <a:t>По уваженью, пониманью,</a:t>
            </a:r>
          </a:p>
          <a:p>
            <a:pPr>
              <a:buNone/>
            </a:pPr>
            <a:r>
              <a:rPr lang="ru-RU" sz="1600" dirty="0" smtClean="0"/>
              <a:t>По драгоценному вниманью!</a:t>
            </a:r>
          </a:p>
          <a:p>
            <a:pPr>
              <a:buNone/>
            </a:pPr>
            <a:r>
              <a:rPr lang="ru-RU" sz="1600" dirty="0" smtClean="0"/>
              <a:t>Чтоб стали дети лучше, краше,</a:t>
            </a:r>
          </a:p>
          <a:p>
            <a:pPr>
              <a:buNone/>
            </a:pPr>
            <a:r>
              <a:rPr lang="ru-RU" sz="1600" dirty="0" smtClean="0"/>
              <a:t>Им требуется помощь наша.</a:t>
            </a:r>
          </a:p>
          <a:p>
            <a:pPr>
              <a:buNone/>
            </a:pPr>
            <a:r>
              <a:rPr lang="ru-RU" sz="1600" dirty="0" smtClean="0"/>
              <a:t>Любовь, тепло и состраданье,</a:t>
            </a:r>
          </a:p>
          <a:p>
            <a:pPr>
              <a:buNone/>
            </a:pPr>
            <a:r>
              <a:rPr lang="ru-RU" sz="1600" dirty="0" smtClean="0"/>
              <a:t>Без них напрасны наказанья!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663300"/>
                </a:solidFill>
              </a:rPr>
              <a:t>Спасибо за внимание!</a:t>
            </a:r>
            <a:endParaRPr lang="ru-RU" sz="3200" dirty="0">
              <a:solidFill>
                <a:srgbClr val="663300"/>
              </a:solidFill>
            </a:endParaRPr>
          </a:p>
        </p:txBody>
      </p:sp>
      <p:pic>
        <p:nvPicPr>
          <p:cNvPr id="1026" name="Picture 2" descr="M:\фото 2\IMG_26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214422"/>
            <a:ext cx="5072097" cy="3804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663300"/>
                </a:solidFill>
              </a:rPr>
              <a:t>Цель: повысить уровень осознания эмоциональной сферы детско-родительских отношений: дать участникам возможность пересмотреть знакомые способы поведения, проанализировать их и с помощью навыков эмоциональной компетентности выстроить более гармоничные и счастливые отношения со своим ребёнком.</a:t>
            </a:r>
          </a:p>
          <a:p>
            <a:pPr>
              <a:buNone/>
            </a:pPr>
            <a:endParaRPr lang="ru-RU" sz="2400" dirty="0">
              <a:solidFill>
                <a:srgbClr val="6633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25d6892ed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142984"/>
            <a:ext cx="3568310" cy="3857632"/>
          </a:xfrm>
        </p:spPr>
      </p:pic>
      <p:pic>
        <p:nvPicPr>
          <p:cNvPr id="5" name="Содержимое 5" descr="SDC128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1285860"/>
            <a:ext cx="4476781" cy="33575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428605"/>
            <a:ext cx="79296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3300"/>
                </a:solidFill>
              </a:rPr>
              <a:t>Жизнь не часто бывает сказкой…</a:t>
            </a:r>
            <a:br>
              <a:rPr lang="ru-RU" sz="3200" b="1" dirty="0" smtClean="0">
                <a:solidFill>
                  <a:srgbClr val="663300"/>
                </a:solidFill>
              </a:rPr>
            </a:br>
            <a:endParaRPr lang="ru-RU" sz="32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663300"/>
                </a:solidFill>
              </a:rPr>
              <a:t>КАК ЖЕ СТАТЬ БЛИЖЕ ДРУГ К ДРУГУ? </a:t>
            </a:r>
            <a:endParaRPr lang="ru-RU" sz="3200" dirty="0">
              <a:solidFill>
                <a:srgbClr val="66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663300"/>
                </a:solidFill>
              </a:rPr>
              <a:t> Игра </a:t>
            </a:r>
            <a:r>
              <a:rPr lang="ru-RU" sz="2400" b="1" dirty="0" smtClean="0">
                <a:solidFill>
                  <a:srgbClr val="663300"/>
                </a:solidFill>
              </a:rPr>
              <a:t>«Близкие люди»</a:t>
            </a:r>
          </a:p>
          <a:p>
            <a:pPr>
              <a:buNone/>
            </a:pPr>
            <a:endParaRPr lang="ru-RU" sz="2400" dirty="0" smtClean="0">
              <a:solidFill>
                <a:srgbClr val="663300"/>
              </a:solidFill>
            </a:endParaRPr>
          </a:p>
          <a:p>
            <a:pPr>
              <a:buNone/>
            </a:pPr>
            <a:endParaRPr lang="ru-RU" sz="2400" dirty="0" smtClean="0">
              <a:solidFill>
                <a:srgbClr val="663300"/>
              </a:solidFill>
            </a:endParaRPr>
          </a:p>
          <a:p>
            <a:pPr>
              <a:buNone/>
            </a:pPr>
            <a:endParaRPr lang="ru-RU" sz="2000" dirty="0">
              <a:solidFill>
                <a:srgbClr val="663300"/>
              </a:solidFill>
            </a:endParaRPr>
          </a:p>
        </p:txBody>
      </p:sp>
      <p:pic>
        <p:nvPicPr>
          <p:cNvPr id="4" name="Содержимое 4" descr="rebyo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000240"/>
            <a:ext cx="4038600" cy="3028950"/>
          </a:xfrm>
          <a:prstGeom prst="rect">
            <a:avLst/>
          </a:prstGeom>
        </p:spPr>
      </p:pic>
      <p:pic>
        <p:nvPicPr>
          <p:cNvPr id="1026" name="Picture 2" descr="C:\Documents and Settings\User\Рабочий стол\53720648_pap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1" y="2000240"/>
            <a:ext cx="390527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DC1219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785794"/>
            <a:ext cx="5643602" cy="42327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714512"/>
          </a:xfrm>
        </p:spPr>
        <p:txBody>
          <a:bodyPr/>
          <a:lstStyle/>
          <a:p>
            <a:r>
              <a:rPr lang="ru-RU" sz="3200" dirty="0" smtClean="0">
                <a:solidFill>
                  <a:srgbClr val="663300"/>
                </a:solidFill>
              </a:rPr>
              <a:t>Игра </a:t>
            </a:r>
            <a:r>
              <a:rPr lang="ru-RU" sz="3200" b="1" dirty="0" smtClean="0">
                <a:solidFill>
                  <a:srgbClr val="663300"/>
                </a:solidFill>
              </a:rPr>
              <a:t>«Ассоциации»</a:t>
            </a:r>
            <a:br>
              <a:rPr lang="ru-RU" sz="3200" b="1" dirty="0" smtClean="0">
                <a:solidFill>
                  <a:srgbClr val="663300"/>
                </a:solidFill>
              </a:rPr>
            </a:br>
            <a:r>
              <a:rPr lang="ru-RU" sz="3200" b="1" dirty="0" smtClean="0">
                <a:solidFill>
                  <a:srgbClr val="663300"/>
                </a:solidFill>
              </a:rPr>
              <a:t/>
            </a:r>
            <a:br>
              <a:rPr lang="ru-RU" sz="3200" b="1" dirty="0" smtClean="0">
                <a:solidFill>
                  <a:srgbClr val="663300"/>
                </a:solidFill>
              </a:rPr>
            </a:br>
            <a:r>
              <a:rPr lang="ru-RU" sz="2000" b="1" dirty="0" smtClean="0">
                <a:solidFill>
                  <a:srgbClr val="663300"/>
                </a:solidFill>
              </a:rPr>
              <a:t>Помогает ребенку установить ассоциации между цветами и чувствами</a:t>
            </a:r>
            <a:r>
              <a:rPr lang="ru-RU" sz="3200" dirty="0" smtClean="0">
                <a:solidFill>
                  <a:srgbClr val="663300"/>
                </a:solidFill>
              </a:rPr>
              <a:t/>
            </a:r>
            <a:br>
              <a:rPr lang="ru-RU" sz="3200" dirty="0" smtClean="0">
                <a:solidFill>
                  <a:srgbClr val="663300"/>
                </a:solidFill>
              </a:rPr>
            </a:br>
            <a:endParaRPr lang="ru-RU" sz="3200" dirty="0">
              <a:solidFill>
                <a:srgbClr val="663300"/>
              </a:solidFill>
            </a:endParaRPr>
          </a:p>
        </p:txBody>
      </p:sp>
      <p:pic>
        <p:nvPicPr>
          <p:cNvPr id="5" name="Содержимое 4" descr="kids-birthday-party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11438"/>
            <a:ext cx="4038600" cy="2703486"/>
          </a:xfrm>
        </p:spPr>
      </p:pic>
      <p:pic>
        <p:nvPicPr>
          <p:cNvPr id="6" name="Содержимое 5" descr="24199_1010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514810"/>
            <a:ext cx="4038600" cy="26967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663300"/>
                </a:solidFill>
              </a:rPr>
              <a:t>«Коллективный «компот» </a:t>
            </a:r>
            <a:endParaRPr lang="ru-RU" sz="3200" dirty="0">
              <a:solidFill>
                <a:srgbClr val="663300"/>
              </a:solidFill>
            </a:endParaRPr>
          </a:p>
        </p:txBody>
      </p:sp>
      <p:pic>
        <p:nvPicPr>
          <p:cNvPr id="5" name="Содержимое 4" descr="ParisNajd830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785926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3924328" cy="328614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663300"/>
                </a:solidFill>
              </a:rPr>
              <a:t>    Игра способствует более глубокому знакомству друг с другом, создает условия для развития наблюдательности, внимания, памяти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63300"/>
                </a:solidFill>
              </a:rPr>
              <a:t>Чтоб стали дети лучше, краше,</a:t>
            </a:r>
            <a:br>
              <a:rPr lang="ru-RU" sz="3200" b="1" dirty="0" smtClean="0">
                <a:solidFill>
                  <a:srgbClr val="663300"/>
                </a:solidFill>
              </a:rPr>
            </a:br>
            <a:r>
              <a:rPr lang="ru-RU" sz="3200" b="1" dirty="0" smtClean="0">
                <a:solidFill>
                  <a:srgbClr val="663300"/>
                </a:solidFill>
              </a:rPr>
              <a:t>им требуется помощь наша.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663300"/>
                </a:solidFill>
              </a:rPr>
              <a:t>  </a:t>
            </a:r>
          </a:p>
        </p:txBody>
      </p:sp>
      <p:pic>
        <p:nvPicPr>
          <p:cNvPr id="5" name="Содержимое 4" descr="3132511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2000240"/>
            <a:ext cx="4038600" cy="2691602"/>
          </a:xfrm>
        </p:spPr>
      </p:pic>
      <p:pic>
        <p:nvPicPr>
          <p:cNvPr id="2050" name="Picture 2" descr="C:\Documents and Settings\User\Рабочий стол\x_1bd7e9f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643050"/>
            <a:ext cx="3428992" cy="3428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663300"/>
                </a:solidFill>
              </a:rPr>
              <a:t>Игра </a:t>
            </a:r>
            <a:r>
              <a:rPr lang="ru-RU" sz="3200" b="1" dirty="0" smtClean="0">
                <a:solidFill>
                  <a:srgbClr val="663300"/>
                </a:solidFill>
              </a:rPr>
              <a:t>«Встань!»</a:t>
            </a:r>
            <a:endParaRPr lang="ru-RU" sz="3200" dirty="0">
              <a:solidFill>
                <a:srgbClr val="663300"/>
              </a:solidFill>
            </a:endParaRPr>
          </a:p>
        </p:txBody>
      </p:sp>
      <p:pic>
        <p:nvPicPr>
          <p:cNvPr id="7" name="Содержимое 6" descr="SDC1129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7158" y="1643050"/>
            <a:ext cx="4040188" cy="3030141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00173"/>
            <a:ext cx="3856065" cy="37862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077" name="Picture 5" descr="C:\Documents and Settings\User\Рабочий стол\9ba866ef27fe707d3068c2e1e19f0c30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7364"/>
            <a:ext cx="407196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5008</TotalTime>
  <Words>236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Diseño predeterminado</vt:lpstr>
      <vt:lpstr>   «Использование педагогической технологии эмоционального сближения детей и взрослых»    </vt:lpstr>
      <vt:lpstr>Слайд 2</vt:lpstr>
      <vt:lpstr>Слайд 3</vt:lpstr>
      <vt:lpstr>КАК ЖЕ СТАТЬ БЛИЖЕ ДРУГ К ДРУГУ? </vt:lpstr>
      <vt:lpstr>Слайд 5</vt:lpstr>
      <vt:lpstr>Игра «Ассоциации»  Помогает ребенку установить ассоциации между цветами и чувствами </vt:lpstr>
      <vt:lpstr>«Коллективный «компот» </vt:lpstr>
      <vt:lpstr>Чтоб стали дети лучше, краше, им требуется помощь наша. </vt:lpstr>
      <vt:lpstr>Игра «Встань!»</vt:lpstr>
      <vt:lpstr>Упражнение «Попроси игрушку» </vt:lpstr>
      <vt:lpstr>Обратная связь</vt:lpstr>
      <vt:lpstr>«Чаша доброты» </vt:lpstr>
      <vt:lpstr>Слайд 13</vt:lpstr>
      <vt:lpstr>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IIIIIII</cp:lastModifiedBy>
  <cp:revision>732</cp:revision>
  <dcterms:created xsi:type="dcterms:W3CDTF">2010-05-23T14:28:12Z</dcterms:created>
  <dcterms:modified xsi:type="dcterms:W3CDTF">2012-05-05T06:03:19Z</dcterms:modified>
</cp:coreProperties>
</file>