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  <p:sldMasterId id="2147483720" r:id="rId2"/>
    <p:sldMasterId id="2147483732" r:id="rId3"/>
    <p:sldMasterId id="2147483744" r:id="rId4"/>
  </p:sldMasterIdLst>
  <p:notesMasterIdLst>
    <p:notesMasterId r:id="rId37"/>
  </p:notesMasterIdLst>
  <p:sldIdLst>
    <p:sldId id="256" r:id="rId5"/>
    <p:sldId id="257" r:id="rId6"/>
    <p:sldId id="275" r:id="rId7"/>
    <p:sldId id="262" r:id="rId8"/>
    <p:sldId id="258" r:id="rId9"/>
    <p:sldId id="259" r:id="rId10"/>
    <p:sldId id="273" r:id="rId11"/>
    <p:sldId id="274" r:id="rId12"/>
    <p:sldId id="276" r:id="rId13"/>
    <p:sldId id="277" r:id="rId14"/>
    <p:sldId id="278" r:id="rId15"/>
    <p:sldId id="279" r:id="rId16"/>
    <p:sldId id="280" r:id="rId17"/>
    <p:sldId id="281" r:id="rId18"/>
    <p:sldId id="282" r:id="rId19"/>
    <p:sldId id="261" r:id="rId20"/>
    <p:sldId id="260" r:id="rId21"/>
    <p:sldId id="263" r:id="rId22"/>
    <p:sldId id="264" r:id="rId23"/>
    <p:sldId id="265" r:id="rId24"/>
    <p:sldId id="266" r:id="rId25"/>
    <p:sldId id="267" r:id="rId26"/>
    <p:sldId id="268" r:id="rId27"/>
    <p:sldId id="269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99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118" autoAdjust="0"/>
  </p:normalViewPr>
  <p:slideViewPr>
    <p:cSldViewPr>
      <p:cViewPr>
        <p:scale>
          <a:sx n="82" d="100"/>
          <a:sy n="82" d="100"/>
        </p:scale>
        <p:origin x="-984" y="2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2702" y="-77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FE2475-2528-42FB-A9B1-DF5BDDA99237}" type="datetimeFigureOut">
              <a:rPr lang="ru-RU" smtClean="0"/>
              <a:t>25.01.2013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CB3661-FB7D-4D54-A1A5-889AA582208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79702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CB3661-FB7D-4D54-A1A5-889AA582208F}" type="slidenum">
              <a:rPr lang="ru-RU" smtClean="0"/>
              <a:t>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604427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CB3661-FB7D-4D54-A1A5-889AA582208F}" type="slidenum">
              <a:rPr lang="ru-RU" smtClean="0"/>
              <a:t>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882276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CB3661-FB7D-4D54-A1A5-889AA582208F}" type="slidenum">
              <a:rPr lang="ru-RU" smtClean="0"/>
              <a:t>5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8849688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CB3661-FB7D-4D54-A1A5-889AA582208F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795032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CB3661-FB7D-4D54-A1A5-889AA582208F}" type="slidenum">
              <a:rPr lang="ru-RU" smtClean="0"/>
              <a:t>28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543161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CB3661-FB7D-4D54-A1A5-889AA582208F}" type="slidenum">
              <a:rPr lang="ru-RU" smtClean="0"/>
              <a:t>32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15397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BE9A4-E8A1-4DB1-8225-B94362C6F4A3}" type="datetimeFigureOut">
              <a:rPr lang="ru-RU" smtClean="0"/>
              <a:t>25.01.2013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2C907-B956-4824-AE27-1F0C0CA8DCB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BE9A4-E8A1-4DB1-8225-B94362C6F4A3}" type="datetimeFigureOut">
              <a:rPr lang="ru-RU" smtClean="0"/>
              <a:t>25.01.2013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2C907-B956-4824-AE27-1F0C0CA8DCB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BE9A4-E8A1-4DB1-8225-B94362C6F4A3}" type="datetimeFigureOut">
              <a:rPr lang="ru-RU" smtClean="0"/>
              <a:t>25.01.2013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2C907-B956-4824-AE27-1F0C0CA8DCB0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3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7" y="5052548"/>
            <a:ext cx="5637011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BE9A4-E8A1-4DB1-8225-B94362C6F4A3}" type="datetimeFigureOut">
              <a:rPr lang="ru-RU" smtClean="0"/>
              <a:t>25.01.2013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2C907-B956-4824-AE27-1F0C0CA8DCB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5" y="3132293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BE9A4-E8A1-4DB1-8225-B94362C6F4A3}" type="datetimeFigureOut">
              <a:rPr lang="ru-RU" smtClean="0"/>
              <a:t>25.01.2013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2C907-B956-4824-AE27-1F0C0CA8DCB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7" y="2172648"/>
            <a:ext cx="5966667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41" y="4607512"/>
            <a:ext cx="5970495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BE9A4-E8A1-4DB1-8225-B94362C6F4A3}" type="datetimeFigureOut">
              <a:rPr lang="ru-RU" smtClean="0"/>
              <a:t>25.01.2013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2C907-B956-4824-AE27-1F0C0CA8DCB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BE9A4-E8A1-4DB1-8225-B94362C6F4A3}" type="datetimeFigureOut">
              <a:rPr lang="ru-RU" smtClean="0"/>
              <a:t>25.01.2013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2C907-B956-4824-AE27-1F0C0CA8DCB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3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BE9A4-E8A1-4DB1-8225-B94362C6F4A3}" type="datetimeFigureOut">
              <a:rPr lang="ru-RU" smtClean="0"/>
              <a:t>25.01.2013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2C907-B956-4824-AE27-1F0C0CA8DCB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BE9A4-E8A1-4DB1-8225-B94362C6F4A3}" type="datetimeFigureOut">
              <a:rPr lang="ru-RU" smtClean="0"/>
              <a:t>25.01.2013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2C907-B956-4824-AE27-1F0C0CA8DCB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BE9A4-E8A1-4DB1-8225-B94362C6F4A3}" type="datetimeFigureOut">
              <a:rPr lang="ru-RU" smtClean="0"/>
              <a:t>25.01.2013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2C907-B956-4824-AE27-1F0C0CA8DCB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6" y="2209803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6" y="731521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6" y="3497803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BE9A4-E8A1-4DB1-8225-B94362C6F4A3}" type="datetimeFigureOut">
              <a:rPr lang="ru-RU" smtClean="0"/>
              <a:t>25.01.2013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2C907-B956-4824-AE27-1F0C0CA8DCB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BE9A4-E8A1-4DB1-8225-B94362C6F4A3}" type="datetimeFigureOut">
              <a:rPr lang="ru-RU" smtClean="0"/>
              <a:t>25.01.2013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2C907-B956-4824-AE27-1F0C0CA8DCB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8" y="1010488"/>
            <a:ext cx="3694115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BE9A4-E8A1-4DB1-8225-B94362C6F4A3}" type="datetimeFigureOut">
              <a:rPr lang="ru-RU" smtClean="0"/>
              <a:t>25.01.2013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2C907-B956-4824-AE27-1F0C0CA8DCB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9" y="4464421"/>
            <a:ext cx="6383539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BE9A4-E8A1-4DB1-8225-B94362C6F4A3}" type="datetimeFigureOut">
              <a:rPr lang="ru-RU" smtClean="0"/>
              <a:t>25.01.2013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2C907-B956-4824-AE27-1F0C0CA8DCB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9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7" y="731522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BE9A4-E8A1-4DB1-8225-B94362C6F4A3}" type="datetimeFigureOut">
              <a:rPr lang="ru-RU" smtClean="0"/>
              <a:t>25.01.2013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2C907-B956-4824-AE27-1F0C0CA8DCB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BE9A4-E8A1-4DB1-8225-B94362C6F4A3}" type="datetimeFigureOut">
              <a:rPr lang="ru-RU" smtClean="0"/>
              <a:t>25.01.2013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2C907-B956-4824-AE27-1F0C0CA8DCB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BE9A4-E8A1-4DB1-8225-B94362C6F4A3}" type="datetimeFigureOut">
              <a:rPr lang="ru-RU" smtClean="0"/>
              <a:t>25.01.2013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2C907-B956-4824-AE27-1F0C0CA8DCB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BE9A4-E8A1-4DB1-8225-B94362C6F4A3}" type="datetimeFigureOut">
              <a:rPr lang="ru-RU" smtClean="0"/>
              <a:t>25.01.2013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2C907-B956-4824-AE27-1F0C0CA8DCB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BE9A4-E8A1-4DB1-8225-B94362C6F4A3}" type="datetimeFigureOut">
              <a:rPr lang="ru-RU" smtClean="0"/>
              <a:t>25.01.2013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2C907-B956-4824-AE27-1F0C0CA8DCB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BE9A4-E8A1-4DB1-8225-B94362C6F4A3}" type="datetimeFigureOut">
              <a:rPr lang="ru-RU" smtClean="0"/>
              <a:t>25.01.2013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2C907-B956-4824-AE27-1F0C0CA8DCB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BE9A4-E8A1-4DB1-8225-B94362C6F4A3}" type="datetimeFigureOut">
              <a:rPr lang="ru-RU" smtClean="0"/>
              <a:t>25.01.2013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2C907-B956-4824-AE27-1F0C0CA8DCB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BE9A4-E8A1-4DB1-8225-B94362C6F4A3}" type="datetimeFigureOut">
              <a:rPr lang="ru-RU" smtClean="0"/>
              <a:t>25.01.2013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2C907-B956-4824-AE27-1F0C0CA8DCB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40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31" y="4087564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6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6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9" y="1437449"/>
            <a:ext cx="6417735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BE9A4-E8A1-4DB1-8225-B94362C6F4A3}" type="datetimeFigureOut">
              <a:rPr lang="ru-RU" smtClean="0"/>
              <a:t>25.01.2013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2C907-B956-4824-AE27-1F0C0CA8DCB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BE9A4-E8A1-4DB1-8225-B94362C6F4A3}" type="datetimeFigureOut">
              <a:rPr lang="ru-RU" smtClean="0"/>
              <a:t>25.01.2013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2C907-B956-4824-AE27-1F0C0CA8DCB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BE9A4-E8A1-4DB1-8225-B94362C6F4A3}" type="datetimeFigureOut">
              <a:rPr lang="ru-RU" smtClean="0"/>
              <a:t>25.01.2013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2C907-B956-4824-AE27-1F0C0CA8DCB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BE9A4-E8A1-4DB1-8225-B94362C6F4A3}" type="datetimeFigureOut">
              <a:rPr lang="ru-RU" smtClean="0"/>
              <a:t>25.01.2013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2C907-B956-4824-AE27-1F0C0CA8DCB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BE9A4-E8A1-4DB1-8225-B94362C6F4A3}" type="datetimeFigureOut">
              <a:rPr lang="ru-RU" smtClean="0"/>
              <a:t>25.01.2013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2C907-B956-4824-AE27-1F0C0CA8DCB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BE9A4-E8A1-4DB1-8225-B94362C6F4A3}" type="datetimeFigureOut">
              <a:rPr lang="ru-RU" smtClean="0"/>
              <a:t>25.01.2013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2C907-B956-4824-AE27-1F0C0CA8DCB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BE9A4-E8A1-4DB1-8225-B94362C6F4A3}" type="datetimeFigureOut">
              <a:rPr lang="ru-RU" smtClean="0"/>
              <a:t>25.01.2013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2C907-B956-4824-AE27-1F0C0CA8DCB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BE9A4-E8A1-4DB1-8225-B94362C6F4A3}" type="datetimeFigureOut">
              <a:rPr lang="ru-RU" smtClean="0"/>
              <a:t>25.01.2013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2C907-B956-4824-AE27-1F0C0CA8DCB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BE9A4-E8A1-4DB1-8225-B94362C6F4A3}" type="datetimeFigureOut">
              <a:rPr lang="ru-RU" smtClean="0"/>
              <a:t>25.01.2013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2C907-B956-4824-AE27-1F0C0CA8DCB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BE9A4-E8A1-4DB1-8225-B94362C6F4A3}" type="datetimeFigureOut">
              <a:rPr lang="ru-RU" smtClean="0"/>
              <a:t>25.01.2013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2C907-B956-4824-AE27-1F0C0CA8DCB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BE9A4-E8A1-4DB1-8225-B94362C6F4A3}" type="datetimeFigureOut">
              <a:rPr lang="ru-RU" smtClean="0"/>
              <a:t>25.01.2013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2C907-B956-4824-AE27-1F0C0CA8DCB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BE9A4-E8A1-4DB1-8225-B94362C6F4A3}" type="datetimeFigureOut">
              <a:rPr lang="ru-RU" smtClean="0"/>
              <a:t>25.01.2013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2C907-B956-4824-AE27-1F0C0CA8DCB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BE9A4-E8A1-4DB1-8225-B94362C6F4A3}" type="datetimeFigureOut">
              <a:rPr lang="ru-RU" smtClean="0"/>
              <a:t>25.01.2013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2C907-B956-4824-AE27-1F0C0CA8DCB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BE9A4-E8A1-4DB1-8225-B94362C6F4A3}" type="datetimeFigureOut">
              <a:rPr lang="ru-RU" smtClean="0"/>
              <a:t>25.01.2013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2C907-B956-4824-AE27-1F0C0CA8DCB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BE9A4-E8A1-4DB1-8225-B94362C6F4A3}" type="datetimeFigureOut">
              <a:rPr lang="ru-RU" smtClean="0"/>
              <a:t>25.01.2013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2C907-B956-4824-AE27-1F0C0CA8DCB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BE9A4-E8A1-4DB1-8225-B94362C6F4A3}" type="datetimeFigureOut">
              <a:rPr lang="ru-RU" smtClean="0"/>
              <a:t>25.01.2013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2C907-B956-4824-AE27-1F0C0CA8DCB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BE9A4-E8A1-4DB1-8225-B94362C6F4A3}" type="datetimeFigureOut">
              <a:rPr lang="ru-RU" smtClean="0"/>
              <a:t>25.01.2013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2C907-B956-4824-AE27-1F0C0CA8DCB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7" y="3429003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3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BE9A4-E8A1-4DB1-8225-B94362C6F4A3}" type="datetimeFigureOut">
              <a:rPr lang="ru-RU" smtClean="0"/>
              <a:t>25.01.2013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2C907-B956-4824-AE27-1F0C0CA8DCB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rgbClr val="FFFF00"/>
                </a:solidFill>
              </a:defRPr>
            </a:lvl1pPr>
          </a:lstStyle>
          <a:p>
            <a:r>
              <a:rPr lang="ru-RU" dirty="0" smtClean="0"/>
              <a:t> Формы журналов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BE9A4-E8A1-4DB1-8225-B94362C6F4A3}" type="datetimeFigureOut">
              <a:rPr lang="ru-RU" smtClean="0"/>
              <a:t>25.01.2013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2C907-B956-4824-AE27-1F0C0CA8DCB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2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BE9A4-E8A1-4DB1-8225-B94362C6F4A3}" type="datetimeFigureOut">
              <a:rPr lang="ru-RU" smtClean="0"/>
              <a:t>25.01.2013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2C907-B956-4824-AE27-1F0C0CA8DCB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BE9A4-E8A1-4DB1-8225-B94362C6F4A3}" type="datetimeFigureOut">
              <a:rPr lang="ru-RU" smtClean="0"/>
              <a:t>25.01.2013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2C907-B956-4824-AE27-1F0C0CA8DCB0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3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3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6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6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BE9A4-E8A1-4DB1-8225-B94362C6F4A3}" type="datetimeFigureOut">
              <a:rPr lang="ru-RU" smtClean="0"/>
              <a:t>25.01.2013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2C907-B956-4824-AE27-1F0C0CA8DCB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00">
              <a:schemeClr val="bg2">
                <a:tint val="98000"/>
                <a:shade val="90000"/>
                <a:satMod val="160000"/>
                <a:lumMod val="100000"/>
              </a:schemeClr>
            </a:gs>
            <a:gs pos="60000">
              <a:schemeClr val="bg2">
                <a:tint val="95000"/>
                <a:shade val="100000"/>
                <a:satMod val="130000"/>
                <a:lumMod val="130000"/>
              </a:schemeClr>
            </a:gs>
            <a:gs pos="100000">
              <a:schemeClr val="bg2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30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3" y="6250167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A54BE9A4-E8A1-4DB1-8225-B94362C6F4A3}" type="datetimeFigureOut">
              <a:rPr lang="ru-RU" smtClean="0"/>
              <a:t>25.01.2013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41" y="6250167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9" y="6250166"/>
            <a:ext cx="11618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0F62C907-B956-4824-AE27-1F0C0CA8DCB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8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00">
              <a:schemeClr val="bg2">
                <a:tint val="98000"/>
                <a:shade val="90000"/>
                <a:satMod val="160000"/>
                <a:lumMod val="100000"/>
              </a:schemeClr>
            </a:gs>
            <a:gs pos="60000">
              <a:schemeClr val="bg2">
                <a:tint val="95000"/>
                <a:shade val="100000"/>
                <a:satMod val="130000"/>
                <a:lumMod val="130000"/>
              </a:schemeClr>
            </a:gs>
            <a:gs pos="100000">
              <a:schemeClr val="bg2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93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3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A54BE9A4-E8A1-4DB1-8225-B94362C6F4A3}" type="datetimeFigureOut">
              <a:rPr lang="ru-RU" smtClean="0"/>
              <a:t>25.01.2013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4" y="6172203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3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0F62C907-B956-4824-AE27-1F0C0CA8DCB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00">
              <a:schemeClr val="bg2">
                <a:tint val="98000"/>
                <a:shade val="90000"/>
                <a:satMod val="160000"/>
                <a:lumMod val="100000"/>
              </a:schemeClr>
            </a:gs>
            <a:gs pos="60000">
              <a:schemeClr val="bg2">
                <a:tint val="95000"/>
                <a:shade val="100000"/>
                <a:satMod val="130000"/>
                <a:lumMod val="130000"/>
              </a:schemeClr>
            </a:gs>
            <a:gs pos="100000">
              <a:schemeClr val="bg2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A54BE9A4-E8A1-4DB1-8225-B94362C6F4A3}" type="datetimeFigureOut">
              <a:rPr lang="ru-RU" smtClean="0"/>
              <a:t>25.01.2013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0F62C907-B956-4824-AE27-1F0C0CA8DCB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00">
              <a:schemeClr val="bg2">
                <a:tint val="98000"/>
                <a:shade val="90000"/>
                <a:satMod val="160000"/>
                <a:lumMod val="100000"/>
              </a:schemeClr>
            </a:gs>
            <a:gs pos="60000">
              <a:schemeClr val="bg2">
                <a:tint val="95000"/>
                <a:shade val="100000"/>
                <a:satMod val="130000"/>
                <a:lumMod val="130000"/>
              </a:schemeClr>
            </a:gs>
            <a:gs pos="100000">
              <a:schemeClr val="bg2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A54BE9A4-E8A1-4DB1-8225-B94362C6F4A3}" type="datetimeFigureOut">
              <a:rPr lang="ru-RU" smtClean="0"/>
              <a:t>25.01.2013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0F62C907-B956-4824-AE27-1F0C0CA8DCB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4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40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emf"/><Relationship Id="rId4" Type="http://schemas.openxmlformats.org/officeDocument/2006/relationships/package" Target="../embeddings/_________Microsoft_Word1.docx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8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8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0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3568" y="1012741"/>
            <a:ext cx="7772400" cy="936104"/>
          </a:xfrm>
        </p:spPr>
        <p:txBody>
          <a:bodyPr>
            <a:normAutofit fontScale="90000"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1800" b="1" dirty="0">
                <a:solidFill>
                  <a:srgbClr val="052E65"/>
                </a:solidFill>
                <a:ea typeface="+mn-ea"/>
                <a:cs typeface="Times New Roman"/>
              </a:rPr>
              <a:t>Государственное бюджетное дошкольное образовательное учреждение </a:t>
            </a:r>
            <a:br>
              <a:rPr lang="ru-RU" sz="1800" b="1" dirty="0">
                <a:solidFill>
                  <a:srgbClr val="052E65"/>
                </a:solidFill>
                <a:ea typeface="+mn-ea"/>
                <a:cs typeface="Times New Roman"/>
              </a:rPr>
            </a:br>
            <a:r>
              <a:rPr lang="ru-RU" sz="1800" b="1" dirty="0">
                <a:solidFill>
                  <a:srgbClr val="052E65"/>
                </a:solidFill>
                <a:ea typeface="+mn-ea"/>
                <a:cs typeface="Times New Roman"/>
              </a:rPr>
              <a:t>детский сад  № 36</a:t>
            </a:r>
            <a:br>
              <a:rPr lang="ru-RU" sz="1800" b="1" dirty="0">
                <a:solidFill>
                  <a:srgbClr val="052E65"/>
                </a:solidFill>
                <a:ea typeface="+mn-ea"/>
                <a:cs typeface="Times New Roman"/>
              </a:rPr>
            </a:br>
            <a:r>
              <a:rPr lang="ru-RU" sz="1800" b="1" dirty="0">
                <a:solidFill>
                  <a:srgbClr val="052E65"/>
                </a:solidFill>
                <a:ea typeface="+mn-ea"/>
                <a:cs typeface="Times New Roman"/>
              </a:rPr>
              <a:t>компенсирующего вида </a:t>
            </a:r>
            <a:br>
              <a:rPr lang="ru-RU" sz="1800" b="1" dirty="0">
                <a:solidFill>
                  <a:srgbClr val="052E65"/>
                </a:solidFill>
                <a:ea typeface="+mn-ea"/>
                <a:cs typeface="Times New Roman"/>
              </a:rPr>
            </a:br>
            <a:r>
              <a:rPr lang="ru-RU" sz="1800" b="1" dirty="0">
                <a:solidFill>
                  <a:srgbClr val="052E65"/>
                </a:solidFill>
                <a:ea typeface="+mn-ea"/>
                <a:cs typeface="Times New Roman"/>
              </a:rPr>
              <a:t>Приморского района Санкт - Петербурга</a:t>
            </a:r>
            <a:endParaRPr lang="ru-RU" sz="1800" b="1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 rot="10800000" flipV="1">
            <a:off x="539552" y="1916832"/>
            <a:ext cx="8208912" cy="4896544"/>
          </a:xfrm>
          <a:noFill/>
          <a:ln>
            <a:noFill/>
          </a:ln>
        </p:spPr>
        <p:txBody>
          <a:bodyPr>
            <a:noAutofit/>
          </a:bodyPr>
          <a:lstStyle/>
          <a:p>
            <a:pPr>
              <a:buClr>
                <a:srgbClr val="31B6FD"/>
              </a:buClr>
            </a:pPr>
            <a:endParaRPr lang="ru-RU" sz="3200" dirty="0" smtClean="0">
              <a:solidFill>
                <a:schemeClr val="accent4">
                  <a:lumMod val="20000"/>
                  <a:lumOff val="80000"/>
                </a:schemeClr>
              </a:solidFill>
            </a:endParaRPr>
          </a:p>
          <a:p>
            <a:pPr lvl="0">
              <a:buClr>
                <a:srgbClr val="31B6FD"/>
              </a:buClr>
            </a:pPr>
            <a:r>
              <a:rPr lang="ru-RU" sz="4400" b="1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Охрана труда</a:t>
            </a:r>
          </a:p>
          <a:p>
            <a:pPr lvl="0">
              <a:buClr>
                <a:srgbClr val="31B6FD"/>
              </a:buClr>
            </a:pPr>
            <a:r>
              <a:rPr lang="ru-RU" sz="3200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 </a:t>
            </a:r>
            <a:r>
              <a:rPr lang="ru-RU" sz="4400" b="1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в дошкольном учреждении</a:t>
            </a:r>
          </a:p>
          <a:p>
            <a:pPr lvl="0">
              <a:buClr>
                <a:srgbClr val="31B6FD"/>
              </a:buClr>
            </a:pPr>
            <a:endParaRPr lang="ru-RU" sz="1200" b="1" dirty="0" smtClean="0">
              <a:solidFill>
                <a:schemeClr val="accent4">
                  <a:lumMod val="20000"/>
                  <a:lumOff val="80000"/>
                </a:schemeClr>
              </a:solidFill>
            </a:endParaRPr>
          </a:p>
          <a:p>
            <a:pPr lvl="0">
              <a:buClr>
                <a:srgbClr val="31B6FD"/>
              </a:buClr>
            </a:pPr>
            <a:endParaRPr lang="ru-RU" sz="1200" b="1" dirty="0" smtClean="0">
              <a:solidFill>
                <a:schemeClr val="accent4">
                  <a:lumMod val="20000"/>
                  <a:lumOff val="80000"/>
                </a:schemeClr>
              </a:solidFill>
            </a:endParaRPr>
          </a:p>
          <a:p>
            <a:pPr lvl="0">
              <a:buClr>
                <a:srgbClr val="31B6FD"/>
              </a:buClr>
            </a:pPr>
            <a:endParaRPr lang="ru-RU" sz="1200" b="1" dirty="0" smtClean="0">
              <a:solidFill>
                <a:schemeClr val="accent4">
                  <a:lumMod val="20000"/>
                  <a:lumOff val="80000"/>
                </a:schemeClr>
              </a:solidFill>
            </a:endParaRPr>
          </a:p>
          <a:p>
            <a:pPr>
              <a:buClr>
                <a:srgbClr val="31B6FD"/>
              </a:buClr>
            </a:pPr>
            <a:r>
              <a:rPr lang="ru-RU" sz="1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Докладчик:</a:t>
            </a:r>
          </a:p>
          <a:p>
            <a:pPr>
              <a:buClr>
                <a:srgbClr val="31B6FD"/>
              </a:buClr>
            </a:pPr>
            <a:endParaRPr lang="ru-RU" sz="12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accent2">
                  <a:lumMod val="7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lvl="0">
              <a:buClr>
                <a:srgbClr val="31B6FD"/>
              </a:buClr>
            </a:pPr>
            <a:r>
              <a:rPr lang="ru-RU" sz="1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2">
                    <a:lumMod val="75000"/>
                  </a:schemeClr>
                </a:solidFill>
                <a:latin typeface="+mj-lt"/>
                <a:cs typeface="Times New Roman" pitchFamily="18" charset="0"/>
              </a:rPr>
              <a:t>                    Заместитель заведующего по административно хозяйственной работе</a:t>
            </a:r>
          </a:p>
          <a:p>
            <a:pPr lvl="0" algn="l">
              <a:buClr>
                <a:srgbClr val="31B6FD"/>
              </a:buClr>
            </a:pPr>
            <a:endParaRPr lang="ru-RU" sz="12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accent2">
                  <a:lumMod val="75000"/>
                </a:schemeClr>
              </a:solidFill>
              <a:latin typeface="+mj-lt"/>
              <a:cs typeface="Times New Roman" pitchFamily="18" charset="0"/>
            </a:endParaRPr>
          </a:p>
          <a:p>
            <a:pPr lvl="0">
              <a:buClr>
                <a:srgbClr val="31B6FD"/>
              </a:buClr>
            </a:pPr>
            <a:r>
              <a:rPr lang="ru-RU" sz="1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2">
                    <a:lumMod val="75000"/>
                  </a:schemeClr>
                </a:solidFill>
                <a:latin typeface="+mj-lt"/>
                <a:cs typeface="Times New Roman" pitchFamily="18" charset="0"/>
              </a:rPr>
              <a:t>  Дзюбенко Мария Сергеевна</a:t>
            </a:r>
          </a:p>
          <a:p>
            <a:pPr lvl="0">
              <a:buClr>
                <a:srgbClr val="31B6FD"/>
              </a:buClr>
            </a:pPr>
            <a:endParaRPr lang="ru-RU" sz="4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788029" y="191683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10034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73933" y="260648"/>
            <a:ext cx="9203845" cy="57606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92287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 bwMode="auto">
          <a:xfrm>
            <a:off x="-108520" y="488030"/>
            <a:ext cx="8001000" cy="9407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Verdana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Verdana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Verdana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Verdana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Verdana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Verdana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Verdana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Verdana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000" b="0" i="0" u="none" strike="noStrike" kern="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Verdana"/>
                <a:ea typeface="+mj-ea"/>
                <a:cs typeface="+mj-cs"/>
              </a:rPr>
              <a:t>Журналы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-779786" y="2967335"/>
            <a:ext cx="8592146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ru-RU" sz="54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</a:t>
            </a:r>
            <a:endParaRPr lang="ru-RU" sz="5400" b="1" cap="all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07504" y="1988840"/>
            <a:ext cx="9036496" cy="42934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  <a:tabLst>
                <a:tab pos="228600" algn="l"/>
              </a:tabLst>
            </a:pPr>
            <a:r>
              <a:rPr lang="ru-RU" sz="2000" dirty="0">
                <a:latin typeface="Times New Roman" pitchFamily="18" charset="0"/>
                <a:ea typeface="Calibri"/>
                <a:cs typeface="Times New Roman" pitchFamily="18" charset="0"/>
              </a:rPr>
              <a:t>Журнал регистрации вводного инструктажа    </a:t>
            </a: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  <a:tabLst>
                <a:tab pos="228600" algn="l"/>
              </a:tabLst>
            </a:pPr>
            <a:r>
              <a:rPr lang="ru-RU" sz="2000" dirty="0">
                <a:latin typeface="Times New Roman" pitchFamily="18" charset="0"/>
                <a:ea typeface="Calibri"/>
                <a:cs typeface="Times New Roman" pitchFamily="18" charset="0"/>
              </a:rPr>
              <a:t>Журнал регистрации  инструктажа на рабочем месте </a:t>
            </a: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  <a:tabLst>
                <a:tab pos="228600" algn="l"/>
              </a:tabLst>
            </a:pPr>
            <a:r>
              <a:rPr lang="ru-RU" sz="2000" dirty="0">
                <a:latin typeface="Times New Roman" pitchFamily="18" charset="0"/>
                <a:ea typeface="Calibri"/>
                <a:cs typeface="Times New Roman" pitchFamily="18" charset="0"/>
              </a:rPr>
              <a:t>Журнал учёта инструктажей по пожарной безопасности</a:t>
            </a: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  <a:tabLst>
                <a:tab pos="228600" algn="l"/>
              </a:tabLst>
            </a:pPr>
            <a:r>
              <a:rPr lang="ru-RU" sz="2000" dirty="0">
                <a:latin typeface="Times New Roman" pitchFamily="18" charset="0"/>
                <a:ea typeface="Calibri"/>
                <a:cs typeface="Times New Roman" pitchFamily="18" charset="0"/>
              </a:rPr>
              <a:t>Журнал административно-общественного контроля    </a:t>
            </a: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  <a:tabLst>
                <a:tab pos="228600" algn="l"/>
              </a:tabLst>
            </a:pPr>
            <a:r>
              <a:rPr lang="ru-RU" sz="2000" dirty="0">
                <a:latin typeface="Times New Roman" pitchFamily="18" charset="0"/>
                <a:ea typeface="Calibri"/>
                <a:cs typeface="Times New Roman" pitchFamily="18" charset="0"/>
              </a:rPr>
              <a:t>Журнал учета инструкций по ОТ   </a:t>
            </a: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  <a:tabLst>
                <a:tab pos="228600" algn="l"/>
              </a:tabLst>
            </a:pPr>
            <a:r>
              <a:rPr lang="ru-RU" sz="2000" dirty="0">
                <a:latin typeface="Times New Roman" pitchFamily="18" charset="0"/>
                <a:ea typeface="Calibri"/>
                <a:cs typeface="Times New Roman" pitchFamily="18" charset="0"/>
              </a:rPr>
              <a:t>Журнал выдачи инструкций по ОТ сотрудникам учреждения   </a:t>
            </a: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  <a:tabLst>
                <a:tab pos="228600" algn="l"/>
              </a:tabLst>
            </a:pPr>
            <a:r>
              <a:rPr lang="ru-RU" sz="2000" dirty="0">
                <a:latin typeface="Times New Roman" pitchFamily="18" charset="0"/>
                <a:ea typeface="Calibri"/>
                <a:cs typeface="Times New Roman" pitchFamily="18" charset="0"/>
              </a:rPr>
              <a:t>Журнал учета инструктажа по проведению  выездных мероприятий и на территории дошкольного учреждения     </a:t>
            </a: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  <a:tabLst>
                <a:tab pos="228600" algn="l"/>
              </a:tabLst>
            </a:pPr>
            <a:r>
              <a:rPr lang="ru-RU" sz="2000" dirty="0">
                <a:latin typeface="Times New Roman" pitchFamily="18" charset="0"/>
                <a:ea typeface="Calibri"/>
                <a:cs typeface="Times New Roman" pitchFamily="18" charset="0"/>
              </a:rPr>
              <a:t>Журнал регистрации несчастных случаев с  воспитанниками</a:t>
            </a: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  <a:tabLst>
                <a:tab pos="228600" algn="l"/>
              </a:tabLst>
            </a:pPr>
            <a:r>
              <a:rPr lang="ru-RU" sz="2000" dirty="0">
                <a:latin typeface="Times New Roman" pitchFamily="18" charset="0"/>
                <a:ea typeface="Calibri"/>
                <a:cs typeface="Times New Roman" pitchFamily="18" charset="0"/>
              </a:rPr>
              <a:t>Журнал регистрации  несчастных случаев на производстве   </a:t>
            </a: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  <a:tabLst>
                <a:tab pos="228600" algn="l"/>
              </a:tabLst>
            </a:pPr>
            <a:r>
              <a:rPr lang="ru-RU" sz="2000" dirty="0">
                <a:latin typeface="Times New Roman" pitchFamily="18" charset="0"/>
                <a:ea typeface="Calibri"/>
                <a:cs typeface="Times New Roman" pitchFamily="18" charset="0"/>
              </a:rPr>
              <a:t>Журнал регистрация инструктажа (бесед)по ОТ для воспитанников   </a:t>
            </a:r>
          </a:p>
          <a:p>
            <a:r>
              <a:rPr lang="ru-RU" sz="2000" dirty="0" smtClean="0">
                <a:latin typeface="Times New Roman" pitchFamily="18" charset="0"/>
                <a:ea typeface="Calibri"/>
                <a:cs typeface="Times New Roman" pitchFamily="18" charset="0"/>
              </a:rPr>
              <a:t>11. Журнал </a:t>
            </a:r>
            <a:r>
              <a:rPr lang="ru-RU" sz="2000" dirty="0">
                <a:latin typeface="Times New Roman" pitchFamily="18" charset="0"/>
                <a:ea typeface="Calibri"/>
                <a:cs typeface="Times New Roman" pitchFamily="18" charset="0"/>
              </a:rPr>
              <a:t>амбулаторного приема  медсестры 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2164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4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0" i="0" u="none" strike="noStrike" kern="1200" cap="none" spc="0" normalizeH="0" baseline="0" noProof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Содержание инструкций по охране труда</a:t>
            </a:r>
            <a:endParaRPr kumimoji="0" lang="ru-RU" sz="28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500034" y="1551847"/>
            <a:ext cx="7715304" cy="45858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Инструкция по охране труда</a:t>
            </a:r>
            <a:r>
              <a:rPr kumimoji="0" lang="ru-RU" sz="16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 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нормативный акт, устанавливающий требования по охране труда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16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    </a:t>
            </a:r>
            <a:r>
              <a:rPr kumimoji="0" lang="ru-RU" sz="16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Инструкции по охране труда могут быть типовые (отраслевые) и для работников предприятий (по должностям, профессиям и видам работ).</a:t>
            </a:r>
            <a:endParaRPr kumimoji="0" lang="ru-RU" sz="16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    </a:t>
            </a:r>
            <a:r>
              <a:rPr kumimoji="0" lang="ru-RU" sz="16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Типовая инструкция и инструкция для работников должны содержать следующие разделы:</a:t>
            </a:r>
            <a:endParaRPr kumimoji="0" lang="ru-RU" sz="16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</a:t>
            </a:r>
            <a:r>
              <a:rPr kumimoji="0" lang="ru-RU" sz="16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общие требования безопасности;</a:t>
            </a:r>
            <a:endParaRPr kumimoji="0" lang="ru-RU" sz="16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</a:t>
            </a:r>
            <a:r>
              <a:rPr kumimoji="0" lang="ru-RU" sz="16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требования безопасности перед началом работы;</a:t>
            </a:r>
            <a:endParaRPr kumimoji="0" lang="ru-RU" sz="16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</a:t>
            </a:r>
            <a:r>
              <a:rPr kumimoji="0" lang="ru-RU" sz="16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требования безопасности во время работы;</a:t>
            </a:r>
            <a:endParaRPr kumimoji="0" lang="ru-RU" sz="16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</a:t>
            </a:r>
            <a:r>
              <a:rPr kumimoji="0" lang="ru-RU" sz="16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требования безопасности в аварийных ситуациях;</a:t>
            </a:r>
            <a:endParaRPr kumimoji="0" lang="ru-RU" sz="16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</a:t>
            </a:r>
            <a:r>
              <a:rPr kumimoji="0" lang="ru-RU" sz="16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требования безопасности по окончании работы.</a:t>
            </a:r>
            <a:endParaRPr kumimoji="0" lang="ru-RU" sz="16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Инструкции работникам могут быть выданы на руки под расписку в журнале учета выдачи инструкций  для изучения при первичном инструктаже, либо вывешены на рабочих местах, либо храниться в ином месте, доступном для работников.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16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   </a:t>
            </a:r>
            <a:r>
              <a:rPr kumimoji="0" lang="ru-RU" sz="1600" b="0" i="0" u="sng" strike="noStrike" kern="0" cap="none" spc="0" normalizeH="0" baseline="0" noProof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Требования инструкций являются обязательными для работников. Невыполнение этих требований должно рассматриваться как нарушение трудовой дисциплины</a:t>
            </a:r>
            <a:r>
              <a:rPr kumimoji="0" lang="ru-RU" sz="1600" b="1" i="0" u="sng" strike="noStrike" kern="0" cap="none" spc="0" normalizeH="0" baseline="0" noProof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ru-RU" sz="1600" b="0" i="0" u="sng" strike="noStrike" kern="0" cap="none" spc="0" normalizeH="0" baseline="0" noProof="0" dirty="0" smtClean="0">
              <a:ln>
                <a:noFill/>
              </a:ln>
              <a:solidFill>
                <a:schemeClr val="accent6">
                  <a:lumMod val="75000"/>
                </a:schemeClr>
              </a:solidFill>
              <a:effectLst/>
              <a:uLnTx/>
              <a:uFillTx/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6144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548681"/>
            <a:ext cx="8424936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Порядок разработки, утверждения и пересмотра инструкций по охране труда.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2800" kern="0" dirty="0">
              <a:solidFill>
                <a:srgbClr val="C00000"/>
              </a:solidFill>
              <a:latin typeface="Calibri"/>
              <a:ea typeface="+mj-ea"/>
              <a:cs typeface="+mj-cs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/>
            </a:r>
            <a:b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endParaRPr kumimoji="0" lang="ru-RU" sz="28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611560" y="1853448"/>
            <a:ext cx="788953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1400" b="1" i="1" dirty="0" smtClean="0">
                <a:solidFill>
                  <a:srgbClr val="7030A0"/>
                </a:solidFill>
                <a:latin typeface="Arial" pitchFamily="34" charset="0"/>
                <a:ea typeface="Times New Roman" pitchFamily="18" charset="0"/>
              </a:rPr>
              <a:t>1</a:t>
            </a:r>
            <a:r>
              <a:rPr kumimoji="0" lang="ru-RU" sz="1400" b="1" i="1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Arial" pitchFamily="34" charset="0"/>
                <a:ea typeface="Times New Roman" pitchFamily="18" charset="0"/>
              </a:rPr>
              <a:t>. Разработка инструкции по охране труда для работника осуществляется с учетом статьи 212 Трудового кодекса Российской Федерации.</a:t>
            </a:r>
            <a:endParaRPr kumimoji="0" lang="ru-RU" sz="1400" b="1" i="1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Arial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1400" b="1" i="1" dirty="0">
                <a:solidFill>
                  <a:srgbClr val="7030A0"/>
                </a:solidFill>
                <a:latin typeface="Arial" pitchFamily="34" charset="0"/>
                <a:ea typeface="Calibri" pitchFamily="34" charset="0"/>
                <a:cs typeface="Times New Roman" pitchFamily="18" charset="0"/>
              </a:rPr>
              <a:t>2</a:t>
            </a:r>
            <a:r>
              <a:rPr kumimoji="0" lang="ru-RU" sz="1400" b="1" i="1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. Инструкция по охране труда для работника разрабатывается на основе межотраслевой или отраслевой типовой инструкции по охране труда </a:t>
            </a: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55365" y="2737438"/>
            <a:ext cx="7872440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i="1" kern="0" dirty="0">
                <a:solidFill>
                  <a:srgbClr val="7030A0"/>
                </a:solidFill>
              </a:rPr>
              <a:t> </a:t>
            </a:r>
            <a:r>
              <a:rPr lang="ru-RU" i="1" kern="0" dirty="0" smtClean="0">
                <a:solidFill>
                  <a:srgbClr val="7030A0"/>
                </a:solidFill>
              </a:rPr>
              <a:t>    </a:t>
            </a:r>
            <a:r>
              <a:rPr lang="ru-RU" sz="1400" b="1" i="1" kern="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3</a:t>
            </a:r>
            <a:r>
              <a:rPr kumimoji="0" lang="ru-RU" sz="1400" b="1" i="1" u="none" strike="noStrike" kern="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.</a:t>
            </a:r>
            <a:r>
              <a:rPr kumimoji="0" lang="ru-RU" sz="1400" b="0" i="1" u="none" strike="noStrike" kern="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ru-RU" sz="1400" b="1" i="1" u="none" strike="noStrike" kern="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Работодатель обеспечивает разработку и утверждение инструкций по охране труда для работников с учетом  мнения выборного профсоюзного или иного уполномоченного работниками органа. </a:t>
            </a:r>
            <a:endParaRPr kumimoji="0" lang="ru-RU" sz="1400" b="1" i="0" u="none" strike="noStrike" kern="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467544" y="3406441"/>
            <a:ext cx="7776864" cy="3539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429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1" i="1" u="none" strike="noStrike" kern="0" cap="none" spc="0" normalizeH="0" baseline="0" noProof="0" dirty="0" smtClean="0">
                <a:ln>
                  <a:noFill/>
                </a:ln>
                <a:solidFill>
                  <a:srgbClr val="4C0284"/>
                </a:solidFill>
                <a:effectLst/>
                <a:uLnTx/>
                <a:uFillTx/>
                <a:latin typeface="Arial" pitchFamily="34" charset="0"/>
                <a:ea typeface="Times New Roman" pitchFamily="18" charset="0"/>
              </a:rPr>
              <a:t>   </a:t>
            </a:r>
            <a:r>
              <a:rPr kumimoji="0" lang="ru-RU" sz="1400" b="1" i="1" u="none" strike="noStrike" kern="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Arial" pitchFamily="34" charset="0"/>
                <a:ea typeface="Times New Roman" pitchFamily="18" charset="0"/>
              </a:rPr>
              <a:t>4. Проверку и пересмотр инструкций по охране труда для работников организует работодатель. Пересмотр инструкций должен производиться не реже одного раза в 5 лет.</a:t>
            </a:r>
            <a:endParaRPr kumimoji="0" lang="ru-RU" sz="1400" b="0" i="0" u="none" strike="noStrike" kern="0" cap="none" spc="0" normalizeH="0" baseline="0" noProof="0" dirty="0" smtClean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Arial" pitchFamily="34" charset="0"/>
            </a:endParaRPr>
          </a:p>
          <a:p>
            <a:pPr marL="0" marR="0" lvl="0" indent="342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sz="1400" b="1" i="1" kern="0" dirty="0">
                <a:solidFill>
                  <a:srgbClr val="7030A0"/>
                </a:solidFill>
                <a:latin typeface="Arial" pitchFamily="34" charset="0"/>
                <a:ea typeface="Times New Roman" pitchFamily="18" charset="0"/>
              </a:rPr>
              <a:t> </a:t>
            </a:r>
            <a:r>
              <a:rPr lang="ru-RU" sz="1400" b="1" i="1" kern="0" dirty="0" smtClean="0">
                <a:solidFill>
                  <a:srgbClr val="7030A0"/>
                </a:solidFill>
                <a:latin typeface="Arial" pitchFamily="34" charset="0"/>
                <a:ea typeface="Times New Roman" pitchFamily="18" charset="0"/>
              </a:rPr>
              <a:t>  5.</a:t>
            </a:r>
            <a:r>
              <a:rPr lang="ru-RU" sz="1400" b="1" i="1" kern="0" dirty="0">
                <a:solidFill>
                  <a:srgbClr val="7030A0"/>
                </a:solidFill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1400" b="1" i="1" u="none" strike="noStrike" kern="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Arial" pitchFamily="34" charset="0"/>
                <a:ea typeface="Times New Roman" pitchFamily="18" charset="0"/>
              </a:rPr>
              <a:t>Инструкции по охране труда для работников могут досрочно пересматриваться:</a:t>
            </a:r>
            <a:endParaRPr kumimoji="0" lang="ru-RU" sz="1400" b="0" i="0" u="none" strike="noStrike" kern="0" cap="none" spc="0" normalizeH="0" baseline="0" noProof="0" dirty="0" smtClean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Arial" pitchFamily="34" charset="0"/>
            </a:endParaRPr>
          </a:p>
          <a:p>
            <a:pPr marL="0" marR="0" lvl="0" indent="342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1" i="1" u="none" strike="noStrike" kern="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Arial" pitchFamily="34" charset="0"/>
                <a:ea typeface="Times New Roman" pitchFamily="18" charset="0"/>
              </a:rPr>
              <a:t>а) при пересмотре межотраслевых и отраслевых правил и типовых инструкций по охране труда;</a:t>
            </a:r>
            <a:endParaRPr kumimoji="0" lang="ru-RU" sz="1400" b="0" i="0" u="none" strike="noStrike" kern="0" cap="none" spc="0" normalizeH="0" baseline="0" noProof="0" dirty="0" smtClean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Arial" pitchFamily="34" charset="0"/>
            </a:endParaRPr>
          </a:p>
          <a:p>
            <a:pPr marL="0" marR="0" lvl="0" indent="342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1" i="1" u="none" strike="noStrike" kern="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Arial" pitchFamily="34" charset="0"/>
                <a:ea typeface="Times New Roman" pitchFamily="18" charset="0"/>
              </a:rPr>
              <a:t>б) при изменении условий труда работников;</a:t>
            </a:r>
            <a:endParaRPr kumimoji="0" lang="ru-RU" sz="1400" b="0" i="0" u="none" strike="noStrike" kern="0" cap="none" spc="0" normalizeH="0" baseline="0" noProof="0" dirty="0" smtClean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Arial" pitchFamily="34" charset="0"/>
            </a:endParaRPr>
          </a:p>
          <a:p>
            <a:pPr marL="0" marR="0" lvl="0" indent="342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1" i="1" u="none" strike="noStrike" kern="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Arial" pitchFamily="34" charset="0"/>
                <a:ea typeface="Times New Roman" pitchFamily="18" charset="0"/>
              </a:rPr>
              <a:t>в) при внедрении новой техники и технологии;</a:t>
            </a:r>
            <a:endParaRPr kumimoji="0" lang="ru-RU" sz="1400" b="0" i="0" u="none" strike="noStrike" kern="0" cap="none" spc="0" normalizeH="0" baseline="0" noProof="0" dirty="0" smtClean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Arial" pitchFamily="34" charset="0"/>
            </a:endParaRPr>
          </a:p>
          <a:p>
            <a:pPr marL="0" marR="0" lvl="0" indent="342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1" i="1" u="none" strike="noStrike" kern="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Arial" pitchFamily="34" charset="0"/>
                <a:ea typeface="Times New Roman" pitchFamily="18" charset="0"/>
              </a:rPr>
              <a:t>г) по результатам анализа материалов расследования аварий, несчастных случаев на производстве и профессиональных заболеваний;</a:t>
            </a:r>
            <a:endParaRPr kumimoji="0" lang="ru-RU" sz="1400" b="0" i="0" u="none" strike="noStrike" kern="0" cap="none" spc="0" normalizeH="0" baseline="0" noProof="0" dirty="0" smtClean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Arial" pitchFamily="34" charset="0"/>
            </a:endParaRPr>
          </a:p>
          <a:p>
            <a:pPr marL="0" marR="0" lvl="0" indent="342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1" i="1" u="none" strike="noStrike" kern="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Arial" pitchFamily="34" charset="0"/>
                <a:ea typeface="Times New Roman" pitchFamily="18" charset="0"/>
              </a:rPr>
              <a:t>д) по требованию представителей органов по труду субъектов Российской Федерации или органов федеральной инспекции труда.</a:t>
            </a:r>
            <a:endParaRPr kumimoji="0" lang="ru-RU" sz="1400" b="0" i="0" u="none" strike="noStrike" kern="0" cap="none" spc="0" normalizeH="0" baseline="0" noProof="0" dirty="0" smtClean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Arial" pitchFamily="34" charset="0"/>
            </a:endParaRPr>
          </a:p>
          <a:p>
            <a:pPr marL="0" marR="0" lvl="0" indent="342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sz="1400" b="1" i="1" kern="0" dirty="0" smtClean="0">
                <a:solidFill>
                  <a:srgbClr val="7030A0"/>
                </a:solidFill>
                <a:latin typeface="Arial" pitchFamily="34" charset="0"/>
                <a:ea typeface="Times New Roman" pitchFamily="18" charset="0"/>
              </a:rPr>
              <a:t>6. </a:t>
            </a:r>
            <a:r>
              <a:rPr kumimoji="0" lang="ru-RU" sz="1400" b="1" i="1" u="none" strike="noStrike" kern="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Arial" pitchFamily="34" charset="0"/>
                <a:ea typeface="Times New Roman" pitchFamily="18" charset="0"/>
              </a:rPr>
              <a:t> Если в течение срока действия инструкции по охране труда для работника условия его труда не изменились, то ее действие продлевается на следующий срок.</a:t>
            </a:r>
            <a:endParaRPr kumimoji="0" lang="ru-RU" sz="1400" b="0" i="0" u="none" strike="noStrike" kern="0" cap="none" spc="0" normalizeH="0" baseline="0" noProof="0" dirty="0" smtClean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0953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85786" y="428605"/>
            <a:ext cx="671517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 smtClean="0">
                <a:latin typeface="Calibri" pitchFamily="34" charset="0"/>
                <a:cs typeface="Calibri" pitchFamily="34" charset="0"/>
              </a:rPr>
              <a:t>титульный лист инструкции по охране труда работника</a:t>
            </a:r>
          </a:p>
          <a:p>
            <a:r>
              <a:rPr lang="ru-RU" sz="1600" dirty="0" smtClean="0">
                <a:latin typeface="Calibri" pitchFamily="34" charset="0"/>
                <a:cs typeface="Calibri" pitchFamily="34" charset="0"/>
              </a:rPr>
              <a:t> ______________________________________________________________  </a:t>
            </a:r>
          </a:p>
          <a:p>
            <a:pPr algn="ctr"/>
            <a:r>
              <a:rPr lang="ru-RU" sz="1600" dirty="0" smtClean="0">
                <a:latin typeface="Calibri" pitchFamily="34" charset="0"/>
                <a:cs typeface="Calibri" pitchFamily="34" charset="0"/>
              </a:rPr>
              <a:t>(Наименование организации)</a:t>
            </a:r>
            <a:endParaRPr lang="ru-RU" sz="1600" dirty="0">
              <a:latin typeface="Calibri" pitchFamily="34" charset="0"/>
              <a:cs typeface="Calibri" pitchFamily="34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9679320"/>
              </p:ext>
            </p:extLst>
          </p:nvPr>
        </p:nvGraphicFramePr>
        <p:xfrm>
          <a:off x="928662" y="1214422"/>
          <a:ext cx="7643866" cy="1950720"/>
        </p:xfrm>
        <a:graphic>
          <a:graphicData uri="http://schemas.openxmlformats.org/drawingml/2006/table">
            <a:tbl>
              <a:tblPr/>
              <a:tblGrid>
                <a:gridCol w="3786214"/>
                <a:gridCol w="3857652"/>
              </a:tblGrid>
              <a:tr h="171451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СОГЛАСОВАНО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___________________________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(наименование должности руководителя 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/>
                          <a:ea typeface="Times New Roman"/>
                          <a:cs typeface="Times New Roman"/>
                        </a:rPr>
                        <a:t>Профсоюзного</a:t>
                      </a:r>
                      <a:r>
                        <a:rPr lang="ru-RU" sz="1600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600" dirty="0" smtClean="0">
                          <a:latin typeface="Times New Roman"/>
                          <a:ea typeface="Times New Roman"/>
                          <a:cs typeface="Times New Roman"/>
                        </a:rPr>
                        <a:t>либо </a:t>
                      </a: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иного уполномоченного 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/>
                          <a:ea typeface="Times New Roman"/>
                          <a:cs typeface="Times New Roman"/>
                        </a:rPr>
                        <a:t>Работниками</a:t>
                      </a:r>
                      <a:r>
                        <a:rPr lang="ru-RU" sz="1600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600" dirty="0" smtClean="0">
                          <a:latin typeface="Times New Roman"/>
                          <a:ea typeface="Times New Roman"/>
                          <a:cs typeface="Times New Roman"/>
                        </a:rPr>
                        <a:t>органа,</a:t>
                      </a:r>
                      <a:endParaRPr lang="ru-RU" sz="1600" baseline="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600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600" dirty="0" smtClean="0">
                          <a:latin typeface="Times New Roman"/>
                          <a:ea typeface="Times New Roman"/>
                          <a:cs typeface="Times New Roman"/>
                        </a:rPr>
                        <a:t>подпись, ее </a:t>
                      </a: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расшифровка, 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дата согласования)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УТВЕРЖДАЮ: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__________________________</a:t>
                      </a: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(наименование должности работодателя</a:t>
                      </a: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 подпись, ее расшифровка, </a:t>
                      </a:r>
                      <a:endParaRPr lang="ru-RU" sz="16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/>
                          <a:ea typeface="Times New Roman"/>
                          <a:cs typeface="Times New Roman"/>
                        </a:rPr>
                        <a:t>дата </a:t>
                      </a: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утверждения)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571472" y="3140927"/>
            <a:ext cx="7858180" cy="361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11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itchFamily="34" charset="0"/>
                <a:ea typeface="Times New Roman" pitchFamily="18" charset="0"/>
              </a:rPr>
              <a:t>                                                 ИНСТРУКЦИЯ  № </a:t>
            </a:r>
            <a:endParaRPr kumimoji="0" lang="ru-RU" sz="18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itchFamily="34" charset="0"/>
                <a:ea typeface="Times New Roman" pitchFamily="18" charset="0"/>
              </a:rPr>
              <a:t>                                               по охране труда для</a:t>
            </a:r>
            <a:endParaRPr kumimoji="0" lang="ru-RU" sz="18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itchFamily="34" charset="0"/>
                <a:ea typeface="Times New Roman" pitchFamily="18" charset="0"/>
              </a:rPr>
              <a:t>                             _________________________________________</a:t>
            </a:r>
            <a:endParaRPr kumimoji="0" lang="ru-RU" sz="18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itchFamily="34" charset="0"/>
                <a:ea typeface="Times New Roman" pitchFamily="18" charset="0"/>
              </a:rPr>
              <a:t>                                      </a:t>
            </a:r>
            <a:r>
              <a:rPr kumimoji="0" lang="ru-RU" sz="16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itchFamily="34" charset="0"/>
                <a:ea typeface="Times New Roman" pitchFamily="18" charset="0"/>
              </a:rPr>
              <a:t>(наименование профессии либо вида работ)</a:t>
            </a:r>
            <a:endParaRPr kumimoji="0" lang="ru-RU" sz="16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itchFamily="34" charset="0"/>
                <a:ea typeface="Times New Roman" pitchFamily="18" charset="0"/>
              </a:rPr>
              <a:t>I</a:t>
            </a:r>
            <a:r>
              <a:rPr kumimoji="0" lang="ru-RU" sz="1800" b="1" i="0" u="sng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itchFamily="34" charset="0"/>
                <a:ea typeface="Times New Roman" pitchFamily="18" charset="0"/>
              </a:rPr>
              <a:t>. Общие требования охраны труда</a:t>
            </a:r>
            <a:endParaRPr kumimoji="0" lang="ru-RU" sz="18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itchFamily="34" charset="0"/>
                <a:ea typeface="Times New Roman" pitchFamily="18" charset="0"/>
              </a:rPr>
              <a:t>II</a:t>
            </a:r>
            <a:r>
              <a:rPr kumimoji="0" lang="ru-RU" sz="1800" b="1" i="0" u="sng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itchFamily="34" charset="0"/>
                <a:ea typeface="Times New Roman" pitchFamily="18" charset="0"/>
              </a:rPr>
              <a:t>. Требования охраны труда перед началом работы</a:t>
            </a:r>
            <a:endParaRPr kumimoji="0" lang="ru-RU" sz="18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itchFamily="34" charset="0"/>
                <a:ea typeface="Times New Roman" pitchFamily="18" charset="0"/>
              </a:rPr>
              <a:t>III</a:t>
            </a:r>
            <a:r>
              <a:rPr kumimoji="0" lang="ru-RU" sz="1800" b="1" i="0" u="sng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itchFamily="34" charset="0"/>
                <a:ea typeface="Times New Roman" pitchFamily="18" charset="0"/>
              </a:rPr>
              <a:t>. Требования охраны труда во время работы</a:t>
            </a:r>
            <a:endParaRPr kumimoji="0" lang="ru-RU" sz="18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itchFamily="34" charset="0"/>
                <a:ea typeface="Times New Roman" pitchFamily="18" charset="0"/>
              </a:rPr>
              <a:t>IV</a:t>
            </a:r>
            <a:r>
              <a:rPr kumimoji="0" lang="ru-RU" sz="1800" b="1" i="0" u="sng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itchFamily="34" charset="0"/>
                <a:ea typeface="Times New Roman" pitchFamily="18" charset="0"/>
              </a:rPr>
              <a:t>. Требования охраны труда в аварийных ситуациях</a:t>
            </a:r>
            <a:endParaRPr kumimoji="0" lang="ru-RU" sz="18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itchFamily="34" charset="0"/>
                <a:ea typeface="Times New Roman" pitchFamily="18" charset="0"/>
              </a:rPr>
              <a:t>V</a:t>
            </a:r>
            <a:r>
              <a:rPr kumimoji="0" lang="ru-RU" sz="1800" b="1" i="0" u="sng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itchFamily="34" charset="0"/>
                <a:ea typeface="Times New Roman" pitchFamily="18" charset="0"/>
              </a:rPr>
              <a:t>. Требования охраны труда по окончании работы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0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itchFamily="34" charset="0"/>
                <a:ea typeface="Times New Roman" pitchFamily="18" charset="0"/>
              </a:rPr>
              <a:t>Разработчик:</a:t>
            </a:r>
            <a:endParaRPr kumimoji="0" lang="ru-RU" sz="10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0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itchFamily="34" charset="0"/>
                <a:ea typeface="Times New Roman" pitchFamily="18" charset="0"/>
              </a:rPr>
              <a:t>Согласовано:</a:t>
            </a:r>
            <a:endParaRPr kumimoji="0" lang="ru-RU" sz="10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3145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107504" y="44625"/>
            <a:ext cx="9036496" cy="16927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sz="2000" dirty="0">
                <a:latin typeface="Times New Roman"/>
                <a:ea typeface="Times New Roman"/>
              </a:rPr>
              <a:t>Соглашение по охране труда администрации  и Советом учреждения </a:t>
            </a:r>
            <a:r>
              <a:rPr lang="ru-RU" sz="2000" dirty="0" smtClean="0">
                <a:latin typeface="Times New Roman"/>
                <a:ea typeface="Times New Roman"/>
              </a:rPr>
              <a:t>ГБДОУ</a:t>
            </a:r>
          </a:p>
          <a:p>
            <a:pPr algn="ctr">
              <a:spcAft>
                <a:spcPts val="0"/>
              </a:spcAft>
            </a:pPr>
            <a:r>
              <a:rPr lang="ru-RU" dirty="0" smtClean="0">
                <a:latin typeface="Times New Roman"/>
                <a:ea typeface="Times New Roman"/>
              </a:rPr>
              <a:t>на </a:t>
            </a:r>
            <a:r>
              <a:rPr lang="ru-RU" dirty="0">
                <a:latin typeface="Times New Roman"/>
                <a:ea typeface="Times New Roman"/>
              </a:rPr>
              <a:t>2012 г.</a:t>
            </a:r>
            <a:r>
              <a:rPr lang="ru-RU" b="1" dirty="0">
                <a:latin typeface="Arial Narrow"/>
                <a:ea typeface="Times New Roman"/>
              </a:rPr>
              <a:t/>
            </a:r>
            <a:br>
              <a:rPr lang="ru-RU" b="1" dirty="0">
                <a:latin typeface="Arial Narrow"/>
                <a:ea typeface="Times New Roman"/>
              </a:rPr>
            </a:br>
            <a:r>
              <a:rPr lang="ru-RU" b="1" dirty="0">
                <a:latin typeface="Arial Narrow"/>
                <a:ea typeface="Times New Roman"/>
              </a:rPr>
              <a:t> </a:t>
            </a:r>
            <a:r>
              <a:rPr lang="ru-RU" dirty="0" smtClean="0">
                <a:latin typeface="Arial Narrow"/>
                <a:ea typeface="Times New Roman"/>
              </a:rPr>
              <a:t>                                                                                  </a:t>
            </a:r>
            <a:endParaRPr lang="ru-RU" dirty="0">
              <a:latin typeface="Times New Roman"/>
              <a:ea typeface="Times New Roman"/>
            </a:endParaRPr>
          </a:p>
          <a:p>
            <a:pPr indent="449580" algn="just">
              <a:spcAft>
                <a:spcPts val="0"/>
              </a:spcAft>
            </a:pPr>
            <a:r>
              <a:rPr lang="ru-RU" sz="1600" dirty="0">
                <a:latin typeface="Arial Narrow"/>
                <a:ea typeface="Times New Roman"/>
              </a:rPr>
              <a:t>Администрация ГБДОУ  - детский сад № 36 Приморского района Санкт-Петербурга в лице заведующего Кузнецовой В.Г. и председателя Совета учреждения Кошелевой И.Н. заключили настоящее соглашение по охране труда.</a:t>
            </a:r>
            <a:endParaRPr lang="ru-RU" sz="1600" dirty="0"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10" name="Объект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73060799"/>
              </p:ext>
            </p:extLst>
          </p:nvPr>
        </p:nvGraphicFramePr>
        <p:xfrm>
          <a:off x="728278" y="1717315"/>
          <a:ext cx="7794947" cy="456478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0" name="Документ" r:id="rId4" imgW="5723937" imgH="5080129" progId="Word.Document.12">
                  <p:embed/>
                </p:oleObj>
              </mc:Choice>
              <mc:Fallback>
                <p:oleObj name="Документ" r:id="rId4" imgW="5723937" imgH="5080129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728278" y="1717315"/>
                        <a:ext cx="7794947" cy="456478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Прямоугольник 10"/>
          <p:cNvSpPr/>
          <p:nvPr/>
        </p:nvSpPr>
        <p:spPr>
          <a:xfrm>
            <a:off x="755576" y="6060488"/>
            <a:ext cx="610242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dirty="0">
                <a:latin typeface="Arial Narrow"/>
                <a:ea typeface="Times New Roman"/>
              </a:rPr>
              <a:t>Заведующая ГБДОУ - детский сад № 36 </a:t>
            </a:r>
            <a:endParaRPr lang="ru-RU" sz="1200" dirty="0"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ru-RU" sz="1200" dirty="0" smtClean="0">
                <a:latin typeface="Arial Narrow"/>
                <a:ea typeface="Times New Roman"/>
              </a:rPr>
              <a:t>Приморского </a:t>
            </a:r>
            <a:r>
              <a:rPr lang="ru-RU" sz="1200" dirty="0">
                <a:latin typeface="Arial Narrow"/>
                <a:ea typeface="Times New Roman"/>
              </a:rPr>
              <a:t>района </a:t>
            </a:r>
            <a:r>
              <a:rPr lang="ru-RU" sz="1200" dirty="0">
                <a:latin typeface="Times New Roman" pitchFamily="18" charset="0"/>
                <a:ea typeface="Times New Roman"/>
                <a:cs typeface="Times New Roman" pitchFamily="18" charset="0"/>
              </a:rPr>
              <a:t>Санкт-Петербурга         ______________Кузнецова В.Г..</a:t>
            </a:r>
          </a:p>
          <a:p>
            <a:pPr>
              <a:spcAft>
                <a:spcPts val="0"/>
              </a:spcAft>
            </a:pPr>
            <a:r>
              <a:rPr lang="ru-RU" sz="1200" dirty="0">
                <a:latin typeface="Times New Roman" pitchFamily="18" charset="0"/>
                <a:ea typeface="Times New Roman"/>
                <a:cs typeface="Times New Roman" pitchFamily="18" charset="0"/>
              </a:rPr>
              <a:t>Председатель  Совета учреждения                 ______________  Кошелева И.Н.</a:t>
            </a:r>
            <a:endParaRPr lang="ru-RU" sz="1200" dirty="0">
              <a:effectLst/>
              <a:latin typeface="Times New Roman" pitchFamily="18" charset="0"/>
              <a:ea typeface="Times New Roman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5402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1" y="338669"/>
            <a:ext cx="8075240" cy="930093"/>
          </a:xfrm>
        </p:spPr>
        <p:txBody>
          <a:bodyPr>
            <a:noAutofit/>
          </a:bodyPr>
          <a:lstStyle/>
          <a:p>
            <a:pPr algn="ctr"/>
            <a:r>
              <a:rPr lang="ru-RU" sz="4000" b="1" dirty="0" smtClean="0">
                <a:solidFill>
                  <a:srgbClr val="002060"/>
                </a:solidFill>
              </a:rPr>
              <a:t>Виды инструктажа</a:t>
            </a:r>
            <a:endParaRPr lang="ru-RU" sz="4000" b="1" dirty="0">
              <a:solidFill>
                <a:srgbClr val="002060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sz="half" idx="2"/>
          </p:nvPr>
        </p:nvSpPr>
        <p:spPr>
          <a:xfrm>
            <a:off x="755576" y="1988840"/>
            <a:ext cx="8147248" cy="3672408"/>
          </a:xfrm>
        </p:spPr>
        <p:txBody>
          <a:bodyPr>
            <a:normAutofit/>
          </a:bodyPr>
          <a:lstStyle/>
          <a:p>
            <a:pPr algn="ctr">
              <a:spcAft>
                <a:spcPts val="0"/>
              </a:spcAft>
            </a:pPr>
            <a:r>
              <a:rPr lang="ru-RU" sz="4000" b="1" i="1" dirty="0">
                <a:solidFill>
                  <a:schemeClr val="accent2">
                    <a:lumMod val="50000"/>
                  </a:schemeClr>
                </a:solidFill>
                <a:latin typeface="Times New Roman"/>
                <a:ea typeface="Times New Roman"/>
              </a:rPr>
              <a:t>вводный;</a:t>
            </a:r>
            <a:endParaRPr lang="ru-RU" sz="4000" dirty="0">
              <a:solidFill>
                <a:schemeClr val="accent2">
                  <a:lumMod val="50000"/>
                </a:schemeClr>
              </a:solidFill>
              <a:latin typeface="Times New Roman"/>
              <a:ea typeface="Times New Roman"/>
            </a:endParaRPr>
          </a:p>
          <a:p>
            <a:pPr algn="ctr">
              <a:spcAft>
                <a:spcPts val="0"/>
              </a:spcAft>
            </a:pPr>
            <a:r>
              <a:rPr lang="ru-RU" sz="4000" b="1" i="1" dirty="0">
                <a:solidFill>
                  <a:schemeClr val="accent2">
                    <a:lumMod val="50000"/>
                  </a:schemeClr>
                </a:solidFill>
                <a:latin typeface="Times New Roman"/>
                <a:ea typeface="Times New Roman"/>
              </a:rPr>
              <a:t>первичный на рабочем месте;</a:t>
            </a:r>
            <a:endParaRPr lang="ru-RU" sz="4000" dirty="0">
              <a:solidFill>
                <a:schemeClr val="accent2">
                  <a:lumMod val="50000"/>
                </a:schemeClr>
              </a:solidFill>
              <a:latin typeface="Times New Roman"/>
              <a:ea typeface="Times New Roman"/>
            </a:endParaRPr>
          </a:p>
          <a:p>
            <a:pPr algn="ctr">
              <a:spcAft>
                <a:spcPts val="0"/>
              </a:spcAft>
            </a:pPr>
            <a:r>
              <a:rPr lang="ru-RU" sz="4000" b="1" i="1" dirty="0">
                <a:solidFill>
                  <a:schemeClr val="accent2">
                    <a:lumMod val="50000"/>
                  </a:schemeClr>
                </a:solidFill>
                <a:latin typeface="Times New Roman"/>
                <a:ea typeface="Times New Roman"/>
              </a:rPr>
              <a:t>повторный;</a:t>
            </a:r>
            <a:endParaRPr lang="ru-RU" sz="4000" dirty="0">
              <a:solidFill>
                <a:schemeClr val="accent2">
                  <a:lumMod val="50000"/>
                </a:schemeClr>
              </a:solidFill>
              <a:latin typeface="Times New Roman"/>
              <a:ea typeface="Times New Roman"/>
            </a:endParaRPr>
          </a:p>
          <a:p>
            <a:pPr algn="ctr">
              <a:spcAft>
                <a:spcPts val="0"/>
              </a:spcAft>
            </a:pPr>
            <a:r>
              <a:rPr lang="ru-RU" sz="4000" b="1" i="1" dirty="0">
                <a:solidFill>
                  <a:schemeClr val="accent2">
                    <a:lumMod val="50000"/>
                  </a:schemeClr>
                </a:solidFill>
                <a:latin typeface="Times New Roman"/>
                <a:ea typeface="Times New Roman"/>
              </a:rPr>
              <a:t>внеплановый;</a:t>
            </a:r>
            <a:endParaRPr lang="ru-RU" sz="4000" dirty="0">
              <a:solidFill>
                <a:schemeClr val="accent2">
                  <a:lumMod val="50000"/>
                </a:schemeClr>
              </a:solidFill>
              <a:latin typeface="Times New Roman"/>
              <a:ea typeface="Times New Roman"/>
            </a:endParaRPr>
          </a:p>
          <a:p>
            <a:pPr algn="ctr">
              <a:spcAft>
                <a:spcPts val="0"/>
              </a:spcAft>
            </a:pPr>
            <a:r>
              <a:rPr lang="ru-RU" sz="4000" b="1" i="1" dirty="0">
                <a:solidFill>
                  <a:schemeClr val="accent2">
                    <a:lumMod val="50000"/>
                  </a:schemeClr>
                </a:solidFill>
                <a:latin typeface="Times New Roman"/>
                <a:ea typeface="Times New Roman"/>
              </a:rPr>
              <a:t>целевой.</a:t>
            </a:r>
            <a:endParaRPr lang="ru-RU" sz="4000" dirty="0">
              <a:solidFill>
                <a:schemeClr val="accent2">
                  <a:lumMod val="50000"/>
                </a:schemeClr>
              </a:solidFill>
              <a:latin typeface="Times New Roman"/>
              <a:ea typeface="Times New Roman"/>
            </a:endParaRPr>
          </a:p>
          <a:p>
            <a:endParaRPr lang="ru-RU" dirty="0"/>
          </a:p>
        </p:txBody>
      </p:sp>
      <p:sp>
        <p:nvSpPr>
          <p:cNvPr id="9" name="Овал 8"/>
          <p:cNvSpPr/>
          <p:nvPr/>
        </p:nvSpPr>
        <p:spPr>
          <a:xfrm>
            <a:off x="1115616" y="260648"/>
            <a:ext cx="6912768" cy="172819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>
                <a:solidFill>
                  <a:srgbClr val="002060"/>
                </a:solidFill>
                <a:ea typeface="+mj-ea"/>
                <a:cs typeface="+mj-cs"/>
              </a:rPr>
              <a:t>Виды инструктажа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84155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7507" y="188641"/>
            <a:ext cx="8970519" cy="674030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 sz="2400" b="1" i="1" kern="0" dirty="0">
              <a:solidFill>
                <a:srgbClr val="FF0000"/>
              </a:solidFill>
              <a:latin typeface="Verdana" pitchFamily="34" charset="0"/>
              <a:ea typeface="Times New Roman" pitchFamily="18" charset="0"/>
              <a:cs typeface="+mj-cs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2400" b="1" i="1" kern="0" dirty="0" smtClean="0">
                <a:solidFill>
                  <a:srgbClr val="FF0000"/>
                </a:solidFill>
                <a:latin typeface="Verdana" pitchFamily="34" charset="0"/>
                <a:ea typeface="Times New Roman" pitchFamily="18" charset="0"/>
                <a:cs typeface="+mj-cs"/>
              </a:rPr>
              <a:t> </a:t>
            </a:r>
            <a:r>
              <a:rPr lang="ru-RU" sz="2400" b="1" i="1" kern="0" dirty="0">
                <a:solidFill>
                  <a:srgbClr val="FF0000"/>
                </a:solidFill>
                <a:latin typeface="Verdana" pitchFamily="34" charset="0"/>
                <a:ea typeface="Times New Roman" pitchFamily="18" charset="0"/>
                <a:cs typeface="+mj-cs"/>
              </a:rPr>
              <a:t> Вводный инструктаж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 sz="2400" kern="0" dirty="0">
              <a:solidFill>
                <a:sysClr val="windowText" lastClr="000000"/>
              </a:solidFill>
              <a:latin typeface="Arial" pitchFamily="34" charset="0"/>
              <a:ea typeface="Times New Roman" pitchFamily="18" charset="0"/>
              <a:cs typeface="+mj-cs"/>
            </a:endParaRPr>
          </a:p>
          <a:p>
            <a:pPr marL="180975" lvl="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600" b="1" i="1" kern="0" dirty="0" smtClean="0">
                <a:solidFill>
                  <a:srgbClr val="7030A0"/>
                </a:solidFill>
                <a:latin typeface="Verdana" pitchFamily="34" charset="0"/>
                <a:ea typeface="Times New Roman" pitchFamily="18" charset="0"/>
                <a:cs typeface="+mj-cs"/>
              </a:rPr>
              <a:t>1.1 </a:t>
            </a:r>
            <a:r>
              <a:rPr lang="ru-RU" sz="1600" b="1" i="1" kern="0" dirty="0">
                <a:solidFill>
                  <a:srgbClr val="7030A0"/>
                </a:solidFill>
                <a:latin typeface="Verdana" pitchFamily="34" charset="0"/>
                <a:ea typeface="Times New Roman" pitchFamily="18" charset="0"/>
                <a:cs typeface="+mj-cs"/>
              </a:rPr>
              <a:t>Вводный инструктаж по безопасности труда проводится: </a:t>
            </a:r>
            <a:br>
              <a:rPr lang="ru-RU" sz="1600" b="1" i="1" kern="0" dirty="0">
                <a:solidFill>
                  <a:srgbClr val="7030A0"/>
                </a:solidFill>
                <a:latin typeface="Verdana" pitchFamily="34" charset="0"/>
                <a:ea typeface="Times New Roman" pitchFamily="18" charset="0"/>
                <a:cs typeface="+mj-cs"/>
              </a:rPr>
            </a:br>
            <a:r>
              <a:rPr lang="ru-RU" sz="1600" b="1" i="1" kern="0" dirty="0">
                <a:solidFill>
                  <a:srgbClr val="7030A0"/>
                </a:solidFill>
                <a:latin typeface="Verdana" pitchFamily="34" charset="0"/>
                <a:ea typeface="Times New Roman" pitchFamily="18" charset="0"/>
                <a:cs typeface="+mj-cs"/>
              </a:rPr>
              <a:t>    </a:t>
            </a:r>
            <a:r>
              <a:rPr lang="ru-RU" sz="1600" b="1" i="1" u="sng" kern="0" dirty="0">
                <a:solidFill>
                  <a:srgbClr val="7030A0"/>
                </a:solidFill>
                <a:latin typeface="Verdana" pitchFamily="34" charset="0"/>
                <a:ea typeface="Times New Roman" pitchFamily="18" charset="0"/>
                <a:cs typeface="+mj-cs"/>
              </a:rPr>
              <a:t>- со всеми вновь принимаемыми на работу</a:t>
            </a:r>
            <a:r>
              <a:rPr lang="ru-RU" sz="1600" b="1" i="1" kern="0" dirty="0">
                <a:solidFill>
                  <a:srgbClr val="7030A0"/>
                </a:solidFill>
                <a:latin typeface="Verdana" pitchFamily="34" charset="0"/>
                <a:ea typeface="Times New Roman" pitchFamily="18" charset="0"/>
                <a:cs typeface="+mj-cs"/>
              </a:rPr>
              <a:t>, независимо от их   </a:t>
            </a:r>
            <a:endParaRPr lang="ru-RU" sz="1600" b="1" i="1" kern="0" dirty="0" smtClean="0">
              <a:solidFill>
                <a:srgbClr val="7030A0"/>
              </a:solidFill>
              <a:latin typeface="Verdana" pitchFamily="34" charset="0"/>
              <a:ea typeface="Times New Roman" pitchFamily="18" charset="0"/>
              <a:cs typeface="+mj-cs"/>
            </a:endParaRPr>
          </a:p>
          <a:p>
            <a:pPr marL="180975" lvl="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600" b="1" i="1" kern="0" dirty="0">
                <a:solidFill>
                  <a:srgbClr val="7030A0"/>
                </a:solidFill>
                <a:latin typeface="Verdana" pitchFamily="34" charset="0"/>
                <a:ea typeface="Times New Roman" pitchFamily="18" charset="0"/>
                <a:cs typeface="+mj-cs"/>
              </a:rPr>
              <a:t> </a:t>
            </a:r>
            <a:r>
              <a:rPr lang="ru-RU" sz="1600" b="1" i="1" kern="0" dirty="0" smtClean="0">
                <a:solidFill>
                  <a:srgbClr val="7030A0"/>
                </a:solidFill>
                <a:latin typeface="Verdana" pitchFamily="34" charset="0"/>
                <a:ea typeface="Times New Roman" pitchFamily="18" charset="0"/>
                <a:cs typeface="+mj-cs"/>
              </a:rPr>
              <a:t>   образования</a:t>
            </a:r>
            <a:r>
              <a:rPr lang="ru-RU" sz="1600" b="1" i="1" kern="0" dirty="0">
                <a:solidFill>
                  <a:srgbClr val="7030A0"/>
                </a:solidFill>
                <a:latin typeface="Verdana" pitchFamily="34" charset="0"/>
                <a:ea typeface="Times New Roman" pitchFamily="18" charset="0"/>
                <a:cs typeface="+mj-cs"/>
              </a:rPr>
              <a:t>, стажа работы по данной профессии или должности; </a:t>
            </a:r>
            <a:br>
              <a:rPr lang="ru-RU" sz="1600" b="1" i="1" kern="0" dirty="0">
                <a:solidFill>
                  <a:srgbClr val="7030A0"/>
                </a:solidFill>
                <a:latin typeface="Verdana" pitchFamily="34" charset="0"/>
                <a:ea typeface="Times New Roman" pitchFamily="18" charset="0"/>
                <a:cs typeface="+mj-cs"/>
              </a:rPr>
            </a:br>
            <a:r>
              <a:rPr lang="ru-RU" sz="1600" b="1" i="1" kern="0" dirty="0">
                <a:solidFill>
                  <a:srgbClr val="7030A0"/>
                </a:solidFill>
                <a:latin typeface="Verdana" pitchFamily="34" charset="0"/>
                <a:ea typeface="Times New Roman" pitchFamily="18" charset="0"/>
                <a:cs typeface="+mj-cs"/>
              </a:rPr>
              <a:t>   - с временными работниками и совместителями; </a:t>
            </a:r>
            <a:br>
              <a:rPr lang="ru-RU" sz="1600" b="1" i="1" kern="0" dirty="0">
                <a:solidFill>
                  <a:srgbClr val="7030A0"/>
                </a:solidFill>
                <a:latin typeface="Verdana" pitchFamily="34" charset="0"/>
                <a:ea typeface="Times New Roman" pitchFamily="18" charset="0"/>
                <a:cs typeface="+mj-cs"/>
              </a:rPr>
            </a:br>
            <a:r>
              <a:rPr lang="ru-RU" sz="1600" b="1" i="1" kern="0" dirty="0">
                <a:solidFill>
                  <a:srgbClr val="7030A0"/>
                </a:solidFill>
                <a:latin typeface="Verdana" pitchFamily="34" charset="0"/>
                <a:ea typeface="Times New Roman" pitchFamily="18" charset="0"/>
                <a:cs typeface="+mj-cs"/>
              </a:rPr>
              <a:t>   - со студентами, прибывшими на практику; </a:t>
            </a:r>
            <a:br>
              <a:rPr lang="ru-RU" sz="1600" b="1" i="1" kern="0" dirty="0">
                <a:solidFill>
                  <a:srgbClr val="7030A0"/>
                </a:solidFill>
                <a:latin typeface="Verdana" pitchFamily="34" charset="0"/>
                <a:ea typeface="Times New Roman" pitchFamily="18" charset="0"/>
                <a:cs typeface="+mj-cs"/>
              </a:rPr>
            </a:br>
            <a:r>
              <a:rPr lang="ru-RU" sz="1600" b="1" i="1" kern="0" dirty="0">
                <a:solidFill>
                  <a:srgbClr val="7030A0"/>
                </a:solidFill>
                <a:latin typeface="Verdana" pitchFamily="34" charset="0"/>
                <a:ea typeface="Times New Roman" pitchFamily="18" charset="0"/>
                <a:cs typeface="+mj-cs"/>
              </a:rPr>
              <a:t>1</a:t>
            </a:r>
            <a:r>
              <a:rPr lang="ru-RU" sz="1600" b="1" i="1" kern="0" dirty="0" smtClean="0">
                <a:solidFill>
                  <a:srgbClr val="7030A0"/>
                </a:solidFill>
                <a:latin typeface="Verdana" pitchFamily="34" charset="0"/>
                <a:ea typeface="Times New Roman" pitchFamily="18" charset="0"/>
                <a:cs typeface="+mj-cs"/>
              </a:rPr>
              <a:t>.2 </a:t>
            </a:r>
            <a:r>
              <a:rPr lang="ru-RU" sz="1600" b="1" i="1" kern="0" dirty="0">
                <a:solidFill>
                  <a:srgbClr val="7030A0"/>
                </a:solidFill>
                <a:latin typeface="Verdana" pitchFamily="34" charset="0"/>
                <a:ea typeface="Times New Roman" pitchFamily="18" charset="0"/>
                <a:cs typeface="+mj-cs"/>
              </a:rPr>
              <a:t>Вводный инструктаж работников проводит </a:t>
            </a:r>
            <a:r>
              <a:rPr lang="ru-RU" sz="1600" b="1" i="1" kern="0" dirty="0" smtClean="0">
                <a:solidFill>
                  <a:srgbClr val="7030A0"/>
                </a:solidFill>
                <a:latin typeface="Verdana" pitchFamily="34" charset="0"/>
                <a:ea typeface="Times New Roman" pitchFamily="18" charset="0"/>
                <a:cs typeface="+mj-cs"/>
              </a:rPr>
              <a:t>заведующий учреждения</a:t>
            </a:r>
            <a:endParaRPr lang="ru-RU" sz="1600" kern="0" dirty="0">
              <a:solidFill>
                <a:srgbClr val="7030A0"/>
              </a:solidFill>
              <a:latin typeface="Arial" pitchFamily="34" charset="0"/>
              <a:ea typeface="Times New Roman" pitchFamily="18" charset="0"/>
              <a:cs typeface="+mj-cs"/>
            </a:endParaRPr>
          </a:p>
          <a:p>
            <a:pPr marL="180975" lvl="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600" b="1" i="1" u="sng" kern="0" dirty="0" smtClean="0">
                <a:solidFill>
                  <a:srgbClr val="7030A0"/>
                </a:solidFill>
                <a:latin typeface="Verdana" pitchFamily="34" charset="0"/>
                <a:ea typeface="Times New Roman" pitchFamily="18" charset="0"/>
                <a:cs typeface="+mj-cs"/>
              </a:rPr>
              <a:t>1.3 </a:t>
            </a:r>
            <a:r>
              <a:rPr lang="ru-RU" sz="1600" b="1" i="1" u="sng" kern="0" dirty="0">
                <a:solidFill>
                  <a:srgbClr val="7030A0"/>
                </a:solidFill>
                <a:latin typeface="Verdana" pitchFamily="34" charset="0"/>
                <a:ea typeface="Times New Roman" pitchFamily="18" charset="0"/>
                <a:cs typeface="+mj-cs"/>
              </a:rPr>
              <a:t>Вводный инструктаж вновь принятых работников проводится по утвержденной </a:t>
            </a:r>
            <a:r>
              <a:rPr lang="ru-RU" sz="1600" b="1" i="1" u="sng" kern="0" dirty="0" smtClean="0">
                <a:solidFill>
                  <a:srgbClr val="7030A0"/>
                </a:solidFill>
                <a:latin typeface="Verdana" pitchFamily="34" charset="0"/>
                <a:ea typeface="Times New Roman" pitchFamily="18" charset="0"/>
                <a:cs typeface="+mj-cs"/>
              </a:rPr>
              <a:t>заведующим программе </a:t>
            </a:r>
            <a:r>
              <a:rPr lang="ru-RU" sz="1600" b="1" i="1" u="sng" kern="0" dirty="0">
                <a:solidFill>
                  <a:srgbClr val="7030A0"/>
                </a:solidFill>
                <a:latin typeface="Verdana" pitchFamily="34" charset="0"/>
                <a:ea typeface="Times New Roman" pitchFamily="18" charset="0"/>
                <a:cs typeface="+mj-cs"/>
              </a:rPr>
              <a:t>вводного инструктажа</a:t>
            </a:r>
            <a:r>
              <a:rPr lang="ru-RU" sz="1600" i="1" u="sng" kern="0" dirty="0">
                <a:solidFill>
                  <a:srgbClr val="7030A0"/>
                </a:solidFill>
                <a:latin typeface="Verdana" pitchFamily="34" charset="0"/>
                <a:ea typeface="Times New Roman" pitchFamily="18" charset="0"/>
                <a:cs typeface="+mj-cs"/>
              </a:rPr>
              <a:t>. </a:t>
            </a:r>
            <a:endParaRPr lang="ru-RU" sz="1600" i="1" u="sng" kern="0" dirty="0" smtClean="0">
              <a:solidFill>
                <a:srgbClr val="7030A0"/>
              </a:solidFill>
              <a:latin typeface="Verdana" pitchFamily="34" charset="0"/>
              <a:ea typeface="Times New Roman" pitchFamily="18" charset="0"/>
              <a:cs typeface="+mj-cs"/>
            </a:endParaRPr>
          </a:p>
          <a:p>
            <a:pPr marL="180975" lvl="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600" i="1" kern="0" dirty="0" smtClean="0">
                <a:solidFill>
                  <a:srgbClr val="7030A0"/>
                </a:solidFill>
                <a:latin typeface="Verdana" pitchFamily="34" charset="0"/>
                <a:ea typeface="Times New Roman" pitchFamily="18" charset="0"/>
                <a:cs typeface="+mj-cs"/>
              </a:rPr>
              <a:t>Продолжительность </a:t>
            </a:r>
            <a:r>
              <a:rPr lang="ru-RU" sz="1600" i="1" kern="0" dirty="0">
                <a:solidFill>
                  <a:srgbClr val="7030A0"/>
                </a:solidFill>
                <a:latin typeface="Verdana" pitchFamily="34" charset="0"/>
                <a:ea typeface="Times New Roman" pitchFamily="18" charset="0"/>
                <a:cs typeface="+mj-cs"/>
              </a:rPr>
              <a:t>инструктажа устанавливается в соответствии с утвержденной программой.</a:t>
            </a:r>
            <a:endParaRPr lang="ru-RU" sz="1600" kern="0" dirty="0">
              <a:solidFill>
                <a:srgbClr val="7030A0"/>
              </a:solidFill>
              <a:latin typeface="Arial" pitchFamily="34" charset="0"/>
              <a:ea typeface="Times New Roman" pitchFamily="18" charset="0"/>
              <a:cs typeface="+mj-cs"/>
            </a:endParaRPr>
          </a:p>
          <a:p>
            <a:pPr marL="180975" lvl="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600" b="1" i="1" kern="0" dirty="0">
                <a:solidFill>
                  <a:srgbClr val="7030A0"/>
                </a:solidFill>
                <a:latin typeface="Verdana" pitchFamily="34" charset="0"/>
                <a:ea typeface="Times New Roman" pitchFamily="18" charset="0"/>
                <a:cs typeface="+mj-cs"/>
              </a:rPr>
              <a:t>1</a:t>
            </a:r>
            <a:r>
              <a:rPr lang="ru-RU" sz="1600" b="1" i="1" kern="0" dirty="0" smtClean="0">
                <a:solidFill>
                  <a:srgbClr val="7030A0"/>
                </a:solidFill>
                <a:latin typeface="Verdana" pitchFamily="34" charset="0"/>
                <a:ea typeface="Times New Roman" pitchFamily="18" charset="0"/>
                <a:cs typeface="+mj-cs"/>
              </a:rPr>
              <a:t>.4  О </a:t>
            </a:r>
            <a:r>
              <a:rPr lang="ru-RU" sz="1600" b="1" i="1" kern="0" dirty="0">
                <a:solidFill>
                  <a:srgbClr val="7030A0"/>
                </a:solidFill>
                <a:latin typeface="Verdana" pitchFamily="34" charset="0"/>
                <a:ea typeface="Times New Roman" pitchFamily="18" charset="0"/>
                <a:cs typeface="+mj-cs"/>
              </a:rPr>
              <a:t>проведении вводного инструктажа делают запись в журнале регистрации вводного инструктажа с обязательной подписью инструктируемого и инструктирующего, а также в документе о приеме на работу (форма Т-1). Наряду с журналом может быть использована личная карточка прохождения обучения</a:t>
            </a:r>
            <a:r>
              <a:rPr lang="ru-RU" sz="1600" b="1" i="1" kern="0" dirty="0" smtClean="0">
                <a:solidFill>
                  <a:srgbClr val="7030A0"/>
                </a:solidFill>
                <a:latin typeface="Verdana" pitchFamily="34" charset="0"/>
                <a:ea typeface="Times New Roman" pitchFamily="18" charset="0"/>
                <a:cs typeface="+mj-cs"/>
              </a:rPr>
              <a:t>.</a:t>
            </a:r>
          </a:p>
          <a:p>
            <a:pPr marL="180975" lvl="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ru-RU" sz="1600" b="1" i="1" kern="0" dirty="0">
              <a:solidFill>
                <a:srgbClr val="7030A0"/>
              </a:solidFill>
              <a:latin typeface="Verdana" pitchFamily="34" charset="0"/>
              <a:cs typeface="+mj-cs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ru-RU" sz="1400" i="1" kern="0" dirty="0" smtClean="0">
              <a:solidFill>
                <a:srgbClr val="7030A0"/>
              </a:solidFill>
              <a:latin typeface="Verdana" pitchFamily="34" charset="0"/>
              <a:cs typeface="+mj-cs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ru-RU" sz="1400" i="1" kern="0" dirty="0">
              <a:solidFill>
                <a:srgbClr val="7030A0"/>
              </a:solidFill>
              <a:latin typeface="Verdana" pitchFamily="34" charset="0"/>
              <a:cs typeface="+mj-cs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ru-RU" sz="1400" i="1" kern="0" dirty="0" smtClean="0">
              <a:solidFill>
                <a:srgbClr val="7030A0"/>
              </a:solidFill>
              <a:latin typeface="Verdana" pitchFamily="34" charset="0"/>
              <a:cs typeface="+mj-cs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ru-RU" sz="1400" i="1" kern="0" dirty="0">
              <a:solidFill>
                <a:srgbClr val="7030A0"/>
              </a:solidFill>
              <a:latin typeface="Verdana" pitchFamily="34" charset="0"/>
              <a:cs typeface="+mj-cs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ru-RU" sz="1400" i="1" kern="0" dirty="0" smtClean="0">
              <a:solidFill>
                <a:srgbClr val="7030A0"/>
              </a:solidFill>
              <a:latin typeface="Verdana" pitchFamily="34" charset="0"/>
              <a:cs typeface="+mj-cs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ru-RU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5668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7504" y="188640"/>
            <a:ext cx="8928992" cy="648072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accent3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ru-RU" b="1" i="1" dirty="0" smtClean="0">
              <a:solidFill>
                <a:srgbClr val="FF0000"/>
              </a:solidFill>
              <a:latin typeface="Verdana" pitchFamily="34" charset="0"/>
              <a:ea typeface="Times New Roman" pitchFamily="18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400" b="1" i="1" dirty="0" smtClean="0">
                <a:solidFill>
                  <a:srgbClr val="FF0000"/>
                </a:solidFill>
                <a:latin typeface="Verdana" pitchFamily="34" charset="0"/>
                <a:ea typeface="Times New Roman" pitchFamily="18" charset="0"/>
              </a:rPr>
              <a:t> Первичный инструктаж на рабочем месте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ru-RU" dirty="0" smtClean="0">
              <a:solidFill>
                <a:prstClr val="black"/>
              </a:solidFill>
              <a:latin typeface="Arial" pitchFamily="34" charset="0"/>
              <a:ea typeface="Times New Roman" pitchFamily="18" charset="0"/>
            </a:endParaRPr>
          </a:p>
          <a:p>
            <a:pPr marL="180975" lvl="0" fontAlgn="base">
              <a:spcBef>
                <a:spcPct val="0"/>
              </a:spcBef>
              <a:spcAft>
                <a:spcPct val="0"/>
              </a:spcAft>
            </a:pPr>
            <a:r>
              <a:rPr lang="ru-RU" sz="1600" b="1" i="1" dirty="0">
                <a:solidFill>
                  <a:srgbClr val="7030A0"/>
                </a:solidFill>
                <a:latin typeface="Verdana" pitchFamily="34" charset="0"/>
                <a:ea typeface="Times New Roman" pitchFamily="18" charset="0"/>
              </a:rPr>
              <a:t>2</a:t>
            </a:r>
            <a:r>
              <a:rPr lang="ru-RU" sz="1600" b="1" i="1" dirty="0" smtClean="0">
                <a:solidFill>
                  <a:srgbClr val="7030A0"/>
                </a:solidFill>
                <a:latin typeface="Verdana" pitchFamily="34" charset="0"/>
                <a:ea typeface="Times New Roman" pitchFamily="18" charset="0"/>
              </a:rPr>
              <a:t>.1 Первичный инструктаж на рабочем месте </a:t>
            </a:r>
            <a:r>
              <a:rPr lang="ru-RU" sz="1600" b="1" i="1" u="sng" dirty="0" smtClean="0">
                <a:solidFill>
                  <a:srgbClr val="7030A0"/>
                </a:solidFill>
                <a:latin typeface="Verdana" pitchFamily="34" charset="0"/>
                <a:ea typeface="Times New Roman" pitchFamily="18" charset="0"/>
              </a:rPr>
              <a:t>до начала производственной деятельности проводится: </a:t>
            </a:r>
            <a:r>
              <a:rPr lang="ru-RU" sz="1600" b="1" i="1" dirty="0" smtClean="0">
                <a:solidFill>
                  <a:srgbClr val="7030A0"/>
                </a:solidFill>
                <a:latin typeface="Verdana" pitchFamily="34" charset="0"/>
                <a:ea typeface="Times New Roman" pitchFamily="18" charset="0"/>
              </a:rPr>
              <a:t/>
            </a:r>
            <a:br>
              <a:rPr lang="ru-RU" sz="1600" b="1" i="1" dirty="0" smtClean="0">
                <a:solidFill>
                  <a:srgbClr val="7030A0"/>
                </a:solidFill>
                <a:latin typeface="Verdana" pitchFamily="34" charset="0"/>
                <a:ea typeface="Times New Roman" pitchFamily="18" charset="0"/>
              </a:rPr>
            </a:br>
            <a:r>
              <a:rPr lang="ru-RU" sz="1600" b="1" i="1" dirty="0" smtClean="0">
                <a:solidFill>
                  <a:srgbClr val="7030A0"/>
                </a:solidFill>
                <a:latin typeface="Verdana" pitchFamily="34" charset="0"/>
                <a:ea typeface="Times New Roman" pitchFamily="18" charset="0"/>
              </a:rPr>
              <a:t>    - со всеми вновь принятыми работниками; </a:t>
            </a:r>
            <a:br>
              <a:rPr lang="ru-RU" sz="1600" b="1" i="1" dirty="0" smtClean="0">
                <a:solidFill>
                  <a:srgbClr val="7030A0"/>
                </a:solidFill>
                <a:latin typeface="Verdana" pitchFamily="34" charset="0"/>
                <a:ea typeface="Times New Roman" pitchFamily="18" charset="0"/>
              </a:rPr>
            </a:br>
            <a:r>
              <a:rPr lang="ru-RU" sz="1600" b="1" i="1" dirty="0" smtClean="0">
                <a:solidFill>
                  <a:srgbClr val="7030A0"/>
                </a:solidFill>
                <a:latin typeface="Verdana" pitchFamily="34" charset="0"/>
                <a:ea typeface="Times New Roman" pitchFamily="18" charset="0"/>
              </a:rPr>
              <a:t>    - с работниками, выполняющими новую для них работу; </a:t>
            </a:r>
            <a:br>
              <a:rPr lang="ru-RU" sz="1600" b="1" i="1" dirty="0" smtClean="0">
                <a:solidFill>
                  <a:srgbClr val="7030A0"/>
                </a:solidFill>
                <a:latin typeface="Verdana" pitchFamily="34" charset="0"/>
                <a:ea typeface="Times New Roman" pitchFamily="18" charset="0"/>
              </a:rPr>
            </a:br>
            <a:r>
              <a:rPr lang="ru-RU" sz="1600" b="1" i="1" dirty="0" smtClean="0">
                <a:solidFill>
                  <a:srgbClr val="7030A0"/>
                </a:solidFill>
                <a:latin typeface="Verdana" pitchFamily="34" charset="0"/>
                <a:ea typeface="Times New Roman" pitchFamily="18" charset="0"/>
              </a:rPr>
              <a:t>    - с временными  работниками , командированными, совместителями; </a:t>
            </a:r>
            <a:br>
              <a:rPr lang="ru-RU" sz="1600" b="1" i="1" dirty="0" smtClean="0">
                <a:solidFill>
                  <a:srgbClr val="7030A0"/>
                </a:solidFill>
                <a:latin typeface="Verdana" pitchFamily="34" charset="0"/>
                <a:ea typeface="Times New Roman" pitchFamily="18" charset="0"/>
              </a:rPr>
            </a:br>
            <a:r>
              <a:rPr lang="ru-RU" sz="1600" b="1" i="1" dirty="0" smtClean="0">
                <a:solidFill>
                  <a:srgbClr val="7030A0"/>
                </a:solidFill>
                <a:latin typeface="Verdana" pitchFamily="34" charset="0"/>
                <a:ea typeface="Times New Roman" pitchFamily="18" charset="0"/>
              </a:rPr>
              <a:t>    - со студентами, прибывшими на  практику; </a:t>
            </a:r>
            <a:br>
              <a:rPr lang="ru-RU" sz="1600" b="1" i="1" dirty="0" smtClean="0">
                <a:solidFill>
                  <a:srgbClr val="7030A0"/>
                </a:solidFill>
                <a:latin typeface="Verdana" pitchFamily="34" charset="0"/>
                <a:ea typeface="Times New Roman" pitchFamily="18" charset="0"/>
              </a:rPr>
            </a:br>
            <a:r>
              <a:rPr lang="ru-RU" sz="1600" b="1" i="1" dirty="0" smtClean="0">
                <a:solidFill>
                  <a:srgbClr val="7030A0"/>
                </a:solidFill>
                <a:latin typeface="Verdana" pitchFamily="34" charset="0"/>
                <a:ea typeface="Times New Roman" pitchFamily="18" charset="0"/>
              </a:rPr>
              <a:t>2.2 Первичный инструктаж на рабочем месте с педагогическими работниками проводит заведующий или работник на которого возложено приказом проведение первичного инструктажа.</a:t>
            </a:r>
            <a:endParaRPr lang="ru-RU" sz="1600" b="1" dirty="0" smtClean="0">
              <a:solidFill>
                <a:srgbClr val="7030A0"/>
              </a:solidFill>
              <a:latin typeface="Arial" pitchFamily="34" charset="0"/>
              <a:ea typeface="Times New Roman" pitchFamily="18" charset="0"/>
            </a:endParaRPr>
          </a:p>
          <a:p>
            <a:pPr marL="180975"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600" b="1" i="1" dirty="0">
                <a:solidFill>
                  <a:srgbClr val="7030A0"/>
                </a:solidFill>
                <a:latin typeface="Verdana" pitchFamily="34" charset="0"/>
                <a:ea typeface="Times New Roman" pitchFamily="18" charset="0"/>
              </a:rPr>
              <a:t>2</a:t>
            </a:r>
            <a:r>
              <a:rPr lang="ru-RU" sz="1600" b="1" i="1" dirty="0" smtClean="0">
                <a:solidFill>
                  <a:srgbClr val="7030A0"/>
                </a:solidFill>
                <a:latin typeface="Verdana" pitchFamily="34" charset="0"/>
                <a:ea typeface="Times New Roman" pitchFamily="18" charset="0"/>
              </a:rPr>
              <a:t>.3 Первичный инструктаж на рабочем месте с обслуживающим персоналом проводит заместитель заведующего по АХР.</a:t>
            </a:r>
            <a:endParaRPr lang="ru-RU" sz="1600" b="1" dirty="0" smtClean="0">
              <a:solidFill>
                <a:srgbClr val="7030A0"/>
              </a:solidFill>
              <a:latin typeface="Arial" pitchFamily="34" charset="0"/>
              <a:ea typeface="Times New Roman" pitchFamily="18" charset="0"/>
            </a:endParaRPr>
          </a:p>
          <a:p>
            <a:pPr marL="180975"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600" b="1" i="1" dirty="0" smtClean="0">
                <a:solidFill>
                  <a:srgbClr val="7030A0"/>
                </a:solidFill>
                <a:latin typeface="Verdana" pitchFamily="34" charset="0"/>
                <a:ea typeface="Times New Roman" pitchFamily="18" charset="0"/>
              </a:rPr>
              <a:t> 2.4 Противопожарный инструктаж с работниками проводится лицом, ответственным за его проведение </a:t>
            </a:r>
          </a:p>
          <a:p>
            <a:pPr marL="180975" lvl="0" algn="just">
              <a:spcAft>
                <a:spcPts val="0"/>
              </a:spcAft>
              <a:tabLst>
                <a:tab pos="914400" algn="l"/>
              </a:tabLst>
            </a:pPr>
            <a:r>
              <a:rPr lang="ru-RU" sz="1600" b="1" i="1" dirty="0" smtClean="0">
                <a:solidFill>
                  <a:srgbClr val="7030A0"/>
                </a:solidFill>
                <a:latin typeface="Verdana" pitchFamily="34" charset="0"/>
                <a:ea typeface="Times New Roman" pitchFamily="18" charset="0"/>
              </a:rPr>
              <a:t> 2.5 </a:t>
            </a:r>
            <a:r>
              <a:rPr lang="ru-RU" sz="1600" b="1" i="1" dirty="0" smtClean="0">
                <a:solidFill>
                  <a:srgbClr val="7030A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Работники </a:t>
            </a:r>
            <a:r>
              <a:rPr lang="ru-RU" sz="1600" b="1" i="1" dirty="0">
                <a:solidFill>
                  <a:srgbClr val="7030A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допускаются к самостоятельной работе после стажировки, проверки теоретических знаний и приобретенных навыков безопасных способов работы</a:t>
            </a:r>
            <a:r>
              <a:rPr lang="ru-RU" sz="1600" b="1" i="1" dirty="0" smtClean="0">
                <a:solidFill>
                  <a:srgbClr val="7030A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  <a:p>
            <a:pPr marL="180975" lvl="0" algn="just">
              <a:spcAft>
                <a:spcPts val="0"/>
              </a:spcAft>
              <a:tabLst>
                <a:tab pos="914400" algn="l"/>
              </a:tabLst>
            </a:pPr>
            <a:r>
              <a:rPr lang="ru-RU" sz="1600" b="1" i="1" dirty="0">
                <a:solidFill>
                  <a:srgbClr val="7030A0"/>
                </a:solidFill>
                <a:latin typeface="Verdana" pitchFamily="34" charset="0"/>
                <a:ea typeface="Times New Roman" pitchFamily="18" charset="0"/>
              </a:rPr>
              <a:t>2</a:t>
            </a:r>
            <a:r>
              <a:rPr lang="ru-RU" sz="1600" b="1" i="1" dirty="0" smtClean="0">
                <a:solidFill>
                  <a:srgbClr val="7030A0"/>
                </a:solidFill>
                <a:latin typeface="Verdana" pitchFamily="34" charset="0"/>
                <a:ea typeface="Times New Roman" pitchFamily="18" charset="0"/>
              </a:rPr>
              <a:t>.6 Первичный </a:t>
            </a:r>
            <a:r>
              <a:rPr lang="ru-RU" sz="1600" b="1" i="1" dirty="0">
                <a:solidFill>
                  <a:srgbClr val="7030A0"/>
                </a:solidFill>
                <a:latin typeface="Verdana" pitchFamily="34" charset="0"/>
                <a:ea typeface="Times New Roman" pitchFamily="18" charset="0"/>
              </a:rPr>
              <a:t>инструктаж па рабочем месте и противопожарный инструктаж с работниками регистрируются в журналах установленной формы с обязательной подписью </a:t>
            </a:r>
            <a:r>
              <a:rPr lang="ru-RU" sz="1600" b="1" i="1" dirty="0" smtClean="0">
                <a:solidFill>
                  <a:srgbClr val="7030A0"/>
                </a:solidFill>
                <a:latin typeface="Verdana" pitchFamily="34" charset="0"/>
                <a:ea typeface="Times New Roman" pitchFamily="18" charset="0"/>
              </a:rPr>
              <a:t>инструктируемого</a:t>
            </a:r>
          </a:p>
          <a:p>
            <a:pPr marL="180975" lvl="0" algn="just">
              <a:spcAft>
                <a:spcPts val="0"/>
              </a:spcAft>
              <a:tabLst>
                <a:tab pos="914400" algn="l"/>
              </a:tabLst>
            </a:pPr>
            <a:r>
              <a:rPr lang="ru-RU" sz="1600" b="1" i="1" dirty="0" smtClean="0">
                <a:solidFill>
                  <a:srgbClr val="7030A0"/>
                </a:solidFill>
                <a:latin typeface="Verdana" pitchFamily="34" charset="0"/>
                <a:ea typeface="Times New Roman" pitchFamily="18" charset="0"/>
              </a:rPr>
              <a:t> </a:t>
            </a:r>
            <a:r>
              <a:rPr lang="ru-RU" sz="1600" b="1" i="1" dirty="0">
                <a:solidFill>
                  <a:srgbClr val="7030A0"/>
                </a:solidFill>
                <a:latin typeface="Verdana" pitchFamily="34" charset="0"/>
                <a:ea typeface="Times New Roman" pitchFamily="18" charset="0"/>
              </a:rPr>
              <a:t>и инструктирующего</a:t>
            </a:r>
            <a:endParaRPr lang="ru-RU" sz="1600" b="1" i="1" dirty="0">
              <a:solidFill>
                <a:srgbClr val="7030A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180975"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1600" b="1" i="1" dirty="0" smtClean="0">
              <a:solidFill>
                <a:srgbClr val="9900CC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74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84976" cy="6480720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pPr marL="180975" lvl="0" algn="l" fontAlgn="base">
              <a:spcAft>
                <a:spcPct val="0"/>
              </a:spcAft>
            </a:pPr>
            <a:r>
              <a:rPr lang="ru-RU" sz="2400" b="1" i="1" dirty="0" smtClean="0">
                <a:solidFill>
                  <a:srgbClr val="FF0000"/>
                </a:solidFill>
                <a:latin typeface="Verdana" pitchFamily="34" charset="0"/>
                <a:ea typeface="Times New Roman" pitchFamily="18" charset="0"/>
                <a:cs typeface="+mn-cs"/>
              </a:rPr>
              <a:t/>
            </a:r>
            <a:br>
              <a:rPr lang="ru-RU" sz="2400" b="1" i="1" dirty="0" smtClean="0">
                <a:solidFill>
                  <a:srgbClr val="FF0000"/>
                </a:solidFill>
                <a:latin typeface="Verdana" pitchFamily="34" charset="0"/>
                <a:ea typeface="Times New Roman" pitchFamily="18" charset="0"/>
                <a:cs typeface="+mn-cs"/>
              </a:rPr>
            </a:br>
            <a:r>
              <a:rPr lang="ru-RU" sz="2400" b="1" i="1" dirty="0" smtClean="0">
                <a:solidFill>
                  <a:srgbClr val="FF0000"/>
                </a:solidFill>
                <a:latin typeface="Verdana" pitchFamily="34" charset="0"/>
                <a:ea typeface="Times New Roman" pitchFamily="18" charset="0"/>
                <a:cs typeface="+mn-cs"/>
              </a:rPr>
              <a:t>    </a:t>
            </a:r>
            <a:r>
              <a:rPr lang="ru-RU" sz="2700" b="1" i="1" dirty="0" smtClean="0">
                <a:solidFill>
                  <a:srgbClr val="FF0000"/>
                </a:solidFill>
                <a:latin typeface="Verdana" pitchFamily="34" charset="0"/>
                <a:ea typeface="Times New Roman" pitchFamily="18" charset="0"/>
                <a:cs typeface="+mn-cs"/>
              </a:rPr>
              <a:t>Повторный </a:t>
            </a:r>
            <a:r>
              <a:rPr lang="ru-RU" sz="2700" b="1" i="1" dirty="0">
                <a:solidFill>
                  <a:srgbClr val="FF0000"/>
                </a:solidFill>
                <a:latin typeface="Verdana" pitchFamily="34" charset="0"/>
                <a:ea typeface="Times New Roman" pitchFamily="18" charset="0"/>
                <a:cs typeface="+mn-cs"/>
              </a:rPr>
              <a:t>инструктаж на рабочем </a:t>
            </a:r>
            <a:r>
              <a:rPr lang="ru-RU" sz="2700" b="1" i="1" dirty="0" smtClean="0">
                <a:solidFill>
                  <a:srgbClr val="FF0000"/>
                </a:solidFill>
                <a:latin typeface="Verdana" pitchFamily="34" charset="0"/>
                <a:ea typeface="Times New Roman" pitchFamily="18" charset="0"/>
                <a:cs typeface="+mn-cs"/>
              </a:rPr>
              <a:t>месте</a:t>
            </a:r>
            <a:r>
              <a:rPr lang="ru-RU" sz="2400" b="1" i="1" dirty="0">
                <a:solidFill>
                  <a:srgbClr val="FF0000"/>
                </a:solidFill>
                <a:latin typeface="Verdana" pitchFamily="34" charset="0"/>
                <a:ea typeface="Times New Roman" pitchFamily="18" charset="0"/>
                <a:cs typeface="+mn-cs"/>
              </a:rPr>
              <a:t/>
            </a:r>
            <a:br>
              <a:rPr lang="ru-RU" sz="2400" b="1" i="1" dirty="0">
                <a:solidFill>
                  <a:srgbClr val="FF0000"/>
                </a:solidFill>
                <a:latin typeface="Verdana" pitchFamily="34" charset="0"/>
                <a:ea typeface="Times New Roman" pitchFamily="18" charset="0"/>
                <a:cs typeface="+mn-cs"/>
              </a:rPr>
            </a:br>
            <a:r>
              <a:rPr lang="ru-RU" sz="2400" b="1" i="1" dirty="0" smtClean="0">
                <a:solidFill>
                  <a:srgbClr val="FF0000"/>
                </a:solidFill>
                <a:latin typeface="Verdana" pitchFamily="34" charset="0"/>
                <a:ea typeface="Times New Roman" pitchFamily="18" charset="0"/>
                <a:cs typeface="+mn-cs"/>
              </a:rPr>
              <a:t/>
            </a:r>
            <a:br>
              <a:rPr lang="ru-RU" sz="2400" b="1" i="1" dirty="0" smtClean="0">
                <a:solidFill>
                  <a:srgbClr val="FF0000"/>
                </a:solidFill>
                <a:latin typeface="Verdana" pitchFamily="34" charset="0"/>
                <a:ea typeface="Times New Roman" pitchFamily="18" charset="0"/>
                <a:cs typeface="+mn-cs"/>
              </a:rPr>
            </a:br>
            <a:r>
              <a:rPr lang="ru-RU" sz="2400" b="1" i="1" dirty="0" smtClean="0">
                <a:solidFill>
                  <a:srgbClr val="FF0000"/>
                </a:solidFill>
                <a:latin typeface="Verdana" pitchFamily="34" charset="0"/>
                <a:ea typeface="Times New Roman" pitchFamily="18" charset="0"/>
                <a:cs typeface="+mn-cs"/>
              </a:rPr>
              <a:t/>
            </a:r>
            <a:br>
              <a:rPr lang="ru-RU" sz="2400" b="1" i="1" dirty="0" smtClean="0">
                <a:solidFill>
                  <a:srgbClr val="FF0000"/>
                </a:solidFill>
                <a:latin typeface="Verdana" pitchFamily="34" charset="0"/>
                <a:ea typeface="Times New Roman" pitchFamily="18" charset="0"/>
                <a:cs typeface="+mn-cs"/>
              </a:rPr>
            </a:br>
            <a:r>
              <a:rPr lang="ru-RU" sz="1800" b="1" i="1" dirty="0">
                <a:solidFill>
                  <a:srgbClr val="7030A0"/>
                </a:solidFill>
                <a:latin typeface="Verdana" pitchFamily="34" charset="0"/>
                <a:ea typeface="Times New Roman" pitchFamily="18" charset="0"/>
                <a:cs typeface="+mn-cs"/>
              </a:rPr>
              <a:t>3.1 Повторный инструктаж на рабочем месте с работниками проводится по программам первичного инструктажа на рабочем месте, по должностным обязанностям по охране труда,</a:t>
            </a:r>
            <a:br>
              <a:rPr lang="ru-RU" sz="1800" b="1" i="1" dirty="0">
                <a:solidFill>
                  <a:srgbClr val="7030A0"/>
                </a:solidFill>
                <a:latin typeface="Verdana" pitchFamily="34" charset="0"/>
                <a:ea typeface="Times New Roman" pitchFamily="18" charset="0"/>
                <a:cs typeface="+mn-cs"/>
              </a:rPr>
            </a:br>
            <a:r>
              <a:rPr lang="ru-RU" sz="1800" b="1" i="1" dirty="0">
                <a:solidFill>
                  <a:srgbClr val="7030A0"/>
                </a:solidFill>
                <a:latin typeface="Verdana" pitchFamily="34" charset="0"/>
                <a:ea typeface="Times New Roman" pitchFamily="18" charset="0"/>
                <a:cs typeface="+mn-cs"/>
              </a:rPr>
              <a:t> инструкциям по охране труда на рабочем месте, инструкции о мерах пожарной безопасности.</a:t>
            </a:r>
            <a:r>
              <a:rPr lang="ru-RU" sz="1800" dirty="0">
                <a:solidFill>
                  <a:srgbClr val="7030A0"/>
                </a:solidFill>
                <a:latin typeface="Arial" pitchFamily="34" charset="0"/>
                <a:ea typeface="Times New Roman" pitchFamily="18" charset="0"/>
                <a:cs typeface="+mn-cs"/>
              </a:rPr>
              <a:t/>
            </a:r>
            <a:br>
              <a:rPr lang="ru-RU" sz="1800" dirty="0">
                <a:solidFill>
                  <a:srgbClr val="7030A0"/>
                </a:solidFill>
                <a:latin typeface="Arial" pitchFamily="34" charset="0"/>
                <a:ea typeface="Times New Roman" pitchFamily="18" charset="0"/>
                <a:cs typeface="+mn-cs"/>
              </a:rPr>
            </a:br>
            <a:r>
              <a:rPr lang="ru-RU" sz="1800" b="1" i="1" dirty="0">
                <a:solidFill>
                  <a:srgbClr val="7030A0"/>
                </a:solidFill>
                <a:latin typeface="Verdana" pitchFamily="34" charset="0"/>
                <a:ea typeface="Times New Roman" pitchFamily="18" charset="0"/>
                <a:cs typeface="+mn-cs"/>
              </a:rPr>
              <a:t>3.2 Для педагогических работников и обслуживающего персонала повторный инструктаж на рабочем месте  проводится </a:t>
            </a:r>
            <a:r>
              <a:rPr lang="ru-RU" sz="1800" b="1" i="1" u="sng" dirty="0">
                <a:solidFill>
                  <a:srgbClr val="7030A0"/>
                </a:solidFill>
                <a:latin typeface="Verdana" pitchFamily="34" charset="0"/>
                <a:ea typeface="Times New Roman" pitchFamily="18" charset="0"/>
                <a:cs typeface="+mn-cs"/>
              </a:rPr>
              <a:t>один раз в год </a:t>
            </a:r>
            <a:r>
              <a:rPr lang="ru-RU" sz="1800" b="1" i="1" dirty="0">
                <a:solidFill>
                  <a:srgbClr val="7030A0"/>
                </a:solidFill>
                <a:latin typeface="Verdana" pitchFamily="34" charset="0"/>
                <a:ea typeface="Times New Roman" pitchFamily="18" charset="0"/>
                <a:cs typeface="+mn-cs"/>
              </a:rPr>
              <a:t>не позднее месяца с начала учебного года.</a:t>
            </a:r>
            <a:r>
              <a:rPr lang="ru-RU" sz="1800" dirty="0">
                <a:solidFill>
                  <a:srgbClr val="7030A0"/>
                </a:solidFill>
                <a:latin typeface="Arial" pitchFamily="34" charset="0"/>
                <a:ea typeface="Times New Roman" pitchFamily="18" charset="0"/>
                <a:cs typeface="+mn-cs"/>
              </a:rPr>
              <a:t/>
            </a:r>
            <a:br>
              <a:rPr lang="ru-RU" sz="1800" dirty="0">
                <a:solidFill>
                  <a:srgbClr val="7030A0"/>
                </a:solidFill>
                <a:latin typeface="Arial" pitchFamily="34" charset="0"/>
                <a:ea typeface="Times New Roman" pitchFamily="18" charset="0"/>
                <a:cs typeface="+mn-cs"/>
              </a:rPr>
            </a:br>
            <a:r>
              <a:rPr lang="ru-RU" sz="1800" b="1" i="1" dirty="0">
                <a:solidFill>
                  <a:srgbClr val="7030A0"/>
                </a:solidFill>
                <a:latin typeface="Verdana" pitchFamily="34" charset="0"/>
                <a:ea typeface="Times New Roman" pitchFamily="18" charset="0"/>
                <a:cs typeface="+mn-cs"/>
              </a:rPr>
              <a:t>3.3  </a:t>
            </a:r>
            <a:r>
              <a:rPr lang="ru-RU" sz="1800" b="1" i="1" dirty="0">
                <a:solidFill>
                  <a:srgbClr val="C00000"/>
                </a:solidFill>
                <a:latin typeface="Verdana" pitchFamily="34" charset="0"/>
                <a:ea typeface="Calibri" pitchFamily="34" charset="0"/>
                <a:cs typeface="Times New Roman" pitchFamily="18" charset="0"/>
              </a:rPr>
              <a:t>  </a:t>
            </a:r>
            <a:r>
              <a:rPr lang="ru-RU" sz="1800" b="1" i="1" dirty="0">
                <a:solidFill>
                  <a:srgbClr val="7030A0"/>
                </a:solidFill>
                <a:latin typeface="Verdana" pitchFamily="34" charset="0"/>
                <a:ea typeface="Calibri" pitchFamily="34" charset="0"/>
                <a:cs typeface="Times New Roman" pitchFamily="18" charset="0"/>
              </a:rPr>
              <a:t>Повторный инструктаж на рабочем месте регистрируется в тех же журналах, что и первичный инструктаж</a:t>
            </a:r>
            <a:r>
              <a:rPr lang="ru-RU" sz="1800" dirty="0">
                <a:solidFill>
                  <a:srgbClr val="7030A0"/>
                </a:solidFill>
                <a:latin typeface="Arial" pitchFamily="34" charset="0"/>
                <a:ea typeface="+mn-ea"/>
                <a:cs typeface="+mn-cs"/>
              </a:rPr>
              <a:t> </a:t>
            </a:r>
            <a:br>
              <a:rPr lang="ru-RU" sz="1800" dirty="0">
                <a:solidFill>
                  <a:srgbClr val="7030A0"/>
                </a:solidFill>
                <a:latin typeface="Arial" pitchFamily="34" charset="0"/>
                <a:ea typeface="+mn-ea"/>
                <a:cs typeface="+mn-cs"/>
              </a:rPr>
            </a:br>
            <a:r>
              <a:rPr lang="ru-RU" sz="2400" b="1" i="1" dirty="0">
                <a:solidFill>
                  <a:srgbClr val="FF0000"/>
                </a:solidFill>
                <a:latin typeface="Verdana" pitchFamily="34" charset="0"/>
                <a:ea typeface="Times New Roman" pitchFamily="18" charset="0"/>
                <a:cs typeface="+mn-cs"/>
              </a:rPr>
              <a:t/>
            </a:r>
            <a:br>
              <a:rPr lang="ru-RU" sz="2400" b="1" i="1" dirty="0">
                <a:solidFill>
                  <a:srgbClr val="FF0000"/>
                </a:solidFill>
                <a:latin typeface="Verdana" pitchFamily="34" charset="0"/>
                <a:ea typeface="Times New Roman" pitchFamily="18" charset="0"/>
                <a:cs typeface="+mn-cs"/>
              </a:rPr>
            </a:br>
            <a:r>
              <a:rPr lang="ru-RU" sz="2400" b="1" i="1" dirty="0" smtClean="0">
                <a:solidFill>
                  <a:srgbClr val="FF0000"/>
                </a:solidFill>
                <a:latin typeface="Verdana" pitchFamily="34" charset="0"/>
                <a:ea typeface="Times New Roman" pitchFamily="18" charset="0"/>
                <a:cs typeface="+mn-cs"/>
              </a:rPr>
              <a:t/>
            </a:r>
            <a:br>
              <a:rPr lang="ru-RU" sz="2400" b="1" i="1" dirty="0" smtClean="0">
                <a:solidFill>
                  <a:srgbClr val="FF0000"/>
                </a:solidFill>
                <a:latin typeface="Verdana" pitchFamily="34" charset="0"/>
                <a:ea typeface="Times New Roman" pitchFamily="18" charset="0"/>
                <a:cs typeface="+mn-cs"/>
              </a:rPr>
            </a:br>
            <a:r>
              <a:rPr lang="ru-RU" sz="2400" b="1" i="1" dirty="0">
                <a:solidFill>
                  <a:srgbClr val="FF0000"/>
                </a:solidFill>
                <a:latin typeface="Verdana" pitchFamily="34" charset="0"/>
                <a:ea typeface="Times New Roman" pitchFamily="18" charset="0"/>
                <a:cs typeface="+mn-cs"/>
              </a:rPr>
              <a:t/>
            </a:r>
            <a:br>
              <a:rPr lang="ru-RU" sz="2400" b="1" i="1" dirty="0">
                <a:solidFill>
                  <a:srgbClr val="FF0000"/>
                </a:solidFill>
                <a:latin typeface="Verdana" pitchFamily="34" charset="0"/>
                <a:ea typeface="Times New Roman" pitchFamily="18" charset="0"/>
                <a:cs typeface="+mn-cs"/>
              </a:rPr>
            </a:br>
            <a:r>
              <a:rPr lang="ru-RU" sz="1800" b="1" i="1" dirty="0">
                <a:solidFill>
                  <a:srgbClr val="FF0000"/>
                </a:solidFill>
                <a:latin typeface="Verdana" pitchFamily="34" charset="0"/>
                <a:ea typeface="Times New Roman" pitchFamily="18" charset="0"/>
                <a:cs typeface="+mn-cs"/>
              </a:rPr>
              <a:t/>
            </a:r>
            <a:br>
              <a:rPr lang="ru-RU" sz="1800" b="1" i="1" dirty="0">
                <a:solidFill>
                  <a:srgbClr val="FF0000"/>
                </a:solidFill>
                <a:latin typeface="Verdana" pitchFamily="34" charset="0"/>
                <a:ea typeface="Times New Roman" pitchFamily="18" charset="0"/>
                <a:cs typeface="+mn-cs"/>
              </a:rPr>
            </a:br>
            <a:r>
              <a:rPr lang="ru-RU" sz="1600" dirty="0" smtClean="0">
                <a:solidFill>
                  <a:srgbClr val="7030A0"/>
                </a:solidFill>
                <a:latin typeface="Arial" pitchFamily="34" charset="0"/>
                <a:ea typeface="+mn-ea"/>
                <a:cs typeface="+mn-cs"/>
              </a:rPr>
              <a:t/>
            </a:r>
            <a:br>
              <a:rPr lang="ru-RU" sz="1600" dirty="0" smtClean="0">
                <a:solidFill>
                  <a:srgbClr val="7030A0"/>
                </a:solidFill>
                <a:latin typeface="Arial" pitchFamily="34" charset="0"/>
                <a:ea typeface="+mn-ea"/>
                <a:cs typeface="+mn-cs"/>
              </a:rPr>
            </a:br>
            <a:r>
              <a:rPr lang="ru-RU" sz="1600" dirty="0">
                <a:solidFill>
                  <a:srgbClr val="7030A0"/>
                </a:solidFill>
                <a:latin typeface="Arial" pitchFamily="34" charset="0"/>
                <a:ea typeface="+mn-ea"/>
                <a:cs typeface="+mn-cs"/>
              </a:rPr>
              <a:t/>
            </a:r>
            <a:br>
              <a:rPr lang="ru-RU" sz="1600" dirty="0">
                <a:solidFill>
                  <a:srgbClr val="7030A0"/>
                </a:solidFill>
                <a:latin typeface="Arial" pitchFamily="34" charset="0"/>
                <a:ea typeface="+mn-ea"/>
                <a:cs typeface="+mn-cs"/>
              </a:rPr>
            </a:br>
            <a:r>
              <a:rPr lang="ru-RU" sz="1800" dirty="0" smtClean="0">
                <a:solidFill>
                  <a:srgbClr val="7030A0"/>
                </a:solidFill>
                <a:latin typeface="Arial" pitchFamily="34" charset="0"/>
                <a:ea typeface="+mn-ea"/>
                <a:cs typeface="+mn-cs"/>
              </a:rPr>
              <a:t/>
            </a:r>
            <a:br>
              <a:rPr lang="ru-RU" sz="1800" dirty="0" smtClean="0">
                <a:solidFill>
                  <a:srgbClr val="7030A0"/>
                </a:solidFill>
                <a:latin typeface="Arial" pitchFamily="34" charset="0"/>
                <a:ea typeface="+mn-ea"/>
                <a:cs typeface="+mn-cs"/>
              </a:rPr>
            </a:br>
            <a:r>
              <a:rPr lang="ru-RU" sz="1600" dirty="0">
                <a:solidFill>
                  <a:srgbClr val="7030A0"/>
                </a:solidFill>
                <a:latin typeface="Arial" pitchFamily="34" charset="0"/>
                <a:ea typeface="+mn-ea"/>
                <a:cs typeface="+mn-cs"/>
              </a:rPr>
              <a:t/>
            </a:r>
            <a:br>
              <a:rPr lang="ru-RU" sz="1600" dirty="0">
                <a:solidFill>
                  <a:srgbClr val="7030A0"/>
                </a:solidFill>
                <a:latin typeface="Arial" pitchFamily="34" charset="0"/>
                <a:ea typeface="+mn-ea"/>
                <a:cs typeface="+mn-cs"/>
              </a:rPr>
            </a:br>
            <a:endParaRPr lang="ru-RU" sz="160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0460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Горизонтальный свиток 3"/>
          <p:cNvSpPr/>
          <p:nvPr/>
        </p:nvSpPr>
        <p:spPr>
          <a:xfrm>
            <a:off x="395536" y="188640"/>
            <a:ext cx="8424936" cy="6264696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lnSpc>
                <a:spcPct val="115000"/>
              </a:lnSpc>
              <a:spcAft>
                <a:spcPts val="1000"/>
              </a:spcAft>
            </a:pPr>
            <a:r>
              <a:rPr lang="ru-RU" sz="3600" b="1" dirty="0">
                <a:solidFill>
                  <a:srgbClr val="002060"/>
                </a:solidFill>
                <a:latin typeface="Calibri"/>
                <a:ea typeface="Calibri"/>
                <a:cs typeface="Times New Roman"/>
              </a:rPr>
              <a:t>Охрана труда </a:t>
            </a:r>
          </a:p>
          <a:p>
            <a:pPr lvl="0" algn="ctr">
              <a:spcAft>
                <a:spcPts val="1000"/>
              </a:spcAft>
            </a:pPr>
            <a:r>
              <a:rPr lang="ru-RU" sz="2400" dirty="0">
                <a:solidFill>
                  <a:srgbClr val="002060"/>
                </a:solidFill>
                <a:latin typeface="Calibri"/>
                <a:ea typeface="Calibri"/>
                <a:cs typeface="Times New Roman"/>
              </a:rPr>
              <a:t> это система сохранения жизни и здоровья работников в процессе трудовой деятельности, включающая в себя правовые,</a:t>
            </a:r>
          </a:p>
          <a:p>
            <a:pPr lvl="0" algn="ctr">
              <a:lnSpc>
                <a:spcPct val="115000"/>
              </a:lnSpc>
              <a:spcAft>
                <a:spcPts val="1000"/>
              </a:spcAft>
            </a:pPr>
            <a:r>
              <a:rPr lang="ru-RU" sz="2400" dirty="0">
                <a:solidFill>
                  <a:srgbClr val="002060"/>
                </a:solidFill>
                <a:latin typeface="Calibri"/>
                <a:ea typeface="Calibri"/>
                <a:cs typeface="Times New Roman"/>
              </a:rPr>
              <a:t> социально-экономические, организационно-технические, санитарно-гигиенические, лечебно-профилактические, реабилитационные и иные мероприятия</a:t>
            </a:r>
          </a:p>
          <a:p>
            <a:pPr lvl="0" algn="ctr">
              <a:lnSpc>
                <a:spcPct val="115000"/>
              </a:lnSpc>
              <a:spcAft>
                <a:spcPts val="1000"/>
              </a:spcAft>
            </a:pPr>
            <a:r>
              <a:rPr lang="ru-RU" sz="2400" dirty="0">
                <a:solidFill>
                  <a:srgbClr val="002060"/>
                </a:solidFill>
                <a:latin typeface="Calibri"/>
                <a:ea typeface="Calibri"/>
                <a:cs typeface="Times New Roman"/>
              </a:rPr>
              <a:t> (ст. 209 «Основные понятия» ТК РФ).</a:t>
            </a:r>
          </a:p>
        </p:txBody>
      </p:sp>
    </p:spTree>
    <p:extLst>
      <p:ext uri="{BB962C8B-B14F-4D97-AF65-F5344CB8AC3E}">
        <p14:creationId xmlns:p14="http://schemas.microsoft.com/office/powerpoint/2010/main" val="20659833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260650"/>
            <a:ext cx="8784976" cy="637097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2400" b="1" i="1" dirty="0" smtClean="0">
                <a:solidFill>
                  <a:srgbClr val="FF0000"/>
                </a:solidFill>
                <a:latin typeface="Verdana" pitchFamily="34" charset="0"/>
                <a:ea typeface="Times New Roman" pitchFamily="18" charset="0"/>
              </a:rPr>
              <a:t>                  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400" b="1" i="1" dirty="0">
                <a:solidFill>
                  <a:srgbClr val="FF0000"/>
                </a:solidFill>
                <a:latin typeface="Verdana" pitchFamily="34" charset="0"/>
                <a:ea typeface="Times New Roman" pitchFamily="18" charset="0"/>
              </a:rPr>
              <a:t>Внеплановый инструктаж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ru-RU" sz="2400" dirty="0">
              <a:solidFill>
                <a:prstClr val="black"/>
              </a:solidFill>
              <a:latin typeface="Arial" pitchFamily="34" charset="0"/>
              <a:ea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600" b="1" i="1" dirty="0" smtClean="0">
                <a:solidFill>
                  <a:srgbClr val="7030A0"/>
                </a:solidFill>
                <a:latin typeface="Verdana" pitchFamily="34" charset="0"/>
                <a:ea typeface="Times New Roman" pitchFamily="18" charset="0"/>
              </a:rPr>
              <a:t>4.1  </a:t>
            </a:r>
            <a:r>
              <a:rPr lang="ru-RU" sz="1600" b="1" i="1" dirty="0">
                <a:solidFill>
                  <a:srgbClr val="7030A0"/>
                </a:solidFill>
                <a:latin typeface="Verdana" pitchFamily="34" charset="0"/>
                <a:ea typeface="Times New Roman" pitchFamily="18" charset="0"/>
              </a:rPr>
              <a:t>Внеплановый инструктаж проводится: </a:t>
            </a:r>
            <a:br>
              <a:rPr lang="ru-RU" sz="1600" b="1" i="1" dirty="0">
                <a:solidFill>
                  <a:srgbClr val="7030A0"/>
                </a:solidFill>
                <a:latin typeface="Verdana" pitchFamily="34" charset="0"/>
                <a:ea typeface="Times New Roman" pitchFamily="18" charset="0"/>
              </a:rPr>
            </a:br>
            <a:r>
              <a:rPr lang="ru-RU" sz="1600" b="1" i="1" dirty="0">
                <a:solidFill>
                  <a:srgbClr val="7030A0"/>
                </a:solidFill>
                <a:latin typeface="Verdana" pitchFamily="34" charset="0"/>
                <a:ea typeface="Times New Roman" pitchFamily="18" charset="0"/>
              </a:rPr>
              <a:t>     - при введении в действие новых или переработанных стандартов</a:t>
            </a:r>
            <a:r>
              <a:rPr lang="ru-RU" sz="1600" b="1" i="1" dirty="0" smtClean="0">
                <a:solidFill>
                  <a:srgbClr val="7030A0"/>
                </a:solidFill>
                <a:latin typeface="Verdana" pitchFamily="34" charset="0"/>
                <a:ea typeface="Times New Roman" pitchFamily="18" charset="0"/>
              </a:rPr>
              <a:t>,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600" b="1" i="1" dirty="0" smtClean="0">
                <a:solidFill>
                  <a:srgbClr val="7030A0"/>
                </a:solidFill>
                <a:latin typeface="Verdana" pitchFamily="34" charset="0"/>
                <a:ea typeface="Times New Roman" pitchFamily="18" charset="0"/>
              </a:rPr>
              <a:t>       правил</a:t>
            </a:r>
            <a:r>
              <a:rPr lang="ru-RU" sz="1600" b="1" i="1" dirty="0">
                <a:solidFill>
                  <a:srgbClr val="7030A0"/>
                </a:solidFill>
                <a:latin typeface="Verdana" pitchFamily="34" charset="0"/>
                <a:ea typeface="Times New Roman" pitchFamily="18" charset="0"/>
              </a:rPr>
              <a:t>, инструкций по охране труда, а также изменений к ним; </a:t>
            </a:r>
            <a:br>
              <a:rPr lang="ru-RU" sz="1600" b="1" i="1" dirty="0">
                <a:solidFill>
                  <a:srgbClr val="7030A0"/>
                </a:solidFill>
                <a:latin typeface="Verdana" pitchFamily="34" charset="0"/>
                <a:ea typeface="Times New Roman" pitchFamily="18" charset="0"/>
              </a:rPr>
            </a:br>
            <a:r>
              <a:rPr lang="ru-RU" sz="1600" b="1" i="1" dirty="0">
                <a:solidFill>
                  <a:srgbClr val="7030A0"/>
                </a:solidFill>
                <a:latin typeface="Verdana" pitchFamily="34" charset="0"/>
                <a:ea typeface="Times New Roman" pitchFamily="18" charset="0"/>
              </a:rPr>
              <a:t>     - в связи с изменившимися условиями труда; </a:t>
            </a:r>
            <a:br>
              <a:rPr lang="ru-RU" sz="1600" b="1" i="1" dirty="0">
                <a:solidFill>
                  <a:srgbClr val="7030A0"/>
                </a:solidFill>
                <a:latin typeface="Verdana" pitchFamily="34" charset="0"/>
                <a:ea typeface="Times New Roman" pitchFamily="18" charset="0"/>
              </a:rPr>
            </a:br>
            <a:r>
              <a:rPr lang="ru-RU" sz="1600" b="1" i="1" dirty="0">
                <a:solidFill>
                  <a:srgbClr val="7030A0"/>
                </a:solidFill>
                <a:latin typeface="Verdana" pitchFamily="34" charset="0"/>
                <a:ea typeface="Times New Roman" pitchFamily="18" charset="0"/>
              </a:rPr>
              <a:t>     - при </a:t>
            </a:r>
            <a:r>
              <a:rPr lang="ru-RU" sz="1600" b="1" dirty="0">
                <a:solidFill>
                  <a:srgbClr val="7030A0"/>
                </a:solidFill>
                <a:latin typeface="Verdana" pitchFamily="34" charset="0"/>
                <a:ea typeface="Times New Roman" pitchFamily="18" charset="0"/>
              </a:rPr>
              <a:t>нарушении</a:t>
            </a:r>
            <a:r>
              <a:rPr lang="ru-RU" sz="1600" b="1" i="1" dirty="0">
                <a:solidFill>
                  <a:srgbClr val="7030A0"/>
                </a:solidFill>
                <a:latin typeface="Verdana" pitchFamily="34" charset="0"/>
                <a:ea typeface="Times New Roman" pitchFamily="18" charset="0"/>
              </a:rPr>
              <a:t> работающими и учащимися требований </a:t>
            </a:r>
            <a:r>
              <a:rPr lang="ru-RU" sz="1600" b="1" i="1" dirty="0" smtClean="0">
                <a:solidFill>
                  <a:srgbClr val="7030A0"/>
                </a:solidFill>
                <a:latin typeface="Verdana" pitchFamily="34" charset="0"/>
                <a:ea typeface="Times New Roman" pitchFamily="18" charset="0"/>
              </a:rPr>
              <a:t>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600" b="1" i="1" dirty="0">
                <a:solidFill>
                  <a:srgbClr val="7030A0"/>
                </a:solidFill>
                <a:latin typeface="Verdana" pitchFamily="34" charset="0"/>
                <a:ea typeface="Times New Roman" pitchFamily="18" charset="0"/>
              </a:rPr>
              <a:t> </a:t>
            </a:r>
            <a:r>
              <a:rPr lang="ru-RU" sz="1600" b="1" i="1" dirty="0" smtClean="0">
                <a:solidFill>
                  <a:srgbClr val="7030A0"/>
                </a:solidFill>
                <a:latin typeface="Verdana" pitchFamily="34" charset="0"/>
                <a:ea typeface="Times New Roman" pitchFamily="18" charset="0"/>
              </a:rPr>
              <a:t>      безопасности </a:t>
            </a:r>
            <a:r>
              <a:rPr lang="ru-RU" sz="1600" b="1" i="1" dirty="0">
                <a:solidFill>
                  <a:srgbClr val="7030A0"/>
                </a:solidFill>
                <a:latin typeface="Verdana" pitchFamily="34" charset="0"/>
                <a:ea typeface="Times New Roman" pitchFamily="18" charset="0"/>
              </a:rPr>
              <a:t>труда, которые могут привести или привели к травме</a:t>
            </a:r>
            <a:r>
              <a:rPr lang="ru-RU" sz="1600" b="1" i="1" dirty="0" smtClean="0">
                <a:solidFill>
                  <a:srgbClr val="7030A0"/>
                </a:solidFill>
                <a:latin typeface="Verdana" pitchFamily="34" charset="0"/>
                <a:ea typeface="Times New Roman" pitchFamily="18" charset="0"/>
              </a:rPr>
              <a:t>,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600" b="1" i="1" dirty="0">
                <a:solidFill>
                  <a:srgbClr val="7030A0"/>
                </a:solidFill>
                <a:latin typeface="Verdana" pitchFamily="34" charset="0"/>
                <a:ea typeface="Times New Roman" pitchFamily="18" charset="0"/>
              </a:rPr>
              <a:t> </a:t>
            </a:r>
            <a:r>
              <a:rPr lang="ru-RU" sz="1600" b="1" i="1" dirty="0" smtClean="0">
                <a:solidFill>
                  <a:srgbClr val="7030A0"/>
                </a:solidFill>
                <a:latin typeface="Verdana" pitchFamily="34" charset="0"/>
                <a:ea typeface="Times New Roman" pitchFamily="18" charset="0"/>
              </a:rPr>
              <a:t>      аварии</a:t>
            </a:r>
            <a:r>
              <a:rPr lang="ru-RU" sz="1600" b="1" i="1" dirty="0">
                <a:solidFill>
                  <a:srgbClr val="7030A0"/>
                </a:solidFill>
                <a:latin typeface="Verdana" pitchFamily="34" charset="0"/>
                <a:ea typeface="Times New Roman" pitchFamily="18" charset="0"/>
              </a:rPr>
              <a:t>, взрыву или пожару, отравлению; </a:t>
            </a:r>
            <a:br>
              <a:rPr lang="ru-RU" sz="1600" b="1" i="1" dirty="0">
                <a:solidFill>
                  <a:srgbClr val="7030A0"/>
                </a:solidFill>
                <a:latin typeface="Verdana" pitchFamily="34" charset="0"/>
                <a:ea typeface="Times New Roman" pitchFamily="18" charset="0"/>
              </a:rPr>
            </a:br>
            <a:r>
              <a:rPr lang="ru-RU" sz="1600" b="1" i="1" dirty="0">
                <a:solidFill>
                  <a:srgbClr val="7030A0"/>
                </a:solidFill>
                <a:latin typeface="Verdana" pitchFamily="34" charset="0"/>
                <a:ea typeface="Times New Roman" pitchFamily="18" charset="0"/>
              </a:rPr>
              <a:t>     - по требованию органов надзора; </a:t>
            </a:r>
            <a:br>
              <a:rPr lang="ru-RU" sz="1600" b="1" i="1" dirty="0">
                <a:solidFill>
                  <a:srgbClr val="7030A0"/>
                </a:solidFill>
                <a:latin typeface="Verdana" pitchFamily="34" charset="0"/>
                <a:ea typeface="Times New Roman" pitchFamily="18" charset="0"/>
              </a:rPr>
            </a:br>
            <a:r>
              <a:rPr lang="ru-RU" sz="1600" b="1" i="1" dirty="0">
                <a:solidFill>
                  <a:srgbClr val="7030A0"/>
                </a:solidFill>
                <a:latin typeface="Verdana" pitchFamily="34" charset="0"/>
                <a:ea typeface="Times New Roman" pitchFamily="18" charset="0"/>
              </a:rPr>
              <a:t>     - при перерывах в работе более чем на 60 календарных дней</a:t>
            </a:r>
            <a:r>
              <a:rPr lang="ru-RU" sz="1600" b="1" i="1" dirty="0" smtClean="0">
                <a:solidFill>
                  <a:prstClr val="black"/>
                </a:solidFill>
                <a:latin typeface="Verdana" pitchFamily="34" charset="0"/>
                <a:ea typeface="Times New Roman" pitchFamily="18" charset="0"/>
              </a:rPr>
              <a:t>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1600" b="1" i="1" dirty="0" smtClean="0">
              <a:solidFill>
                <a:prstClr val="black"/>
              </a:solidFill>
              <a:latin typeface="Verdana" pitchFamily="34" charset="0"/>
            </a:endParaRPr>
          </a:p>
          <a:p>
            <a:pPr marL="180975" lvl="0" fontAlgn="base">
              <a:spcBef>
                <a:spcPct val="0"/>
              </a:spcBef>
              <a:spcAft>
                <a:spcPct val="0"/>
              </a:spcAft>
            </a:pPr>
            <a:r>
              <a:rPr lang="ru-RU" sz="1600" b="1" i="1" dirty="0" smtClean="0">
                <a:solidFill>
                  <a:srgbClr val="7030A0"/>
                </a:solidFill>
                <a:latin typeface="Verdana" pitchFamily="34" charset="0"/>
                <a:ea typeface="Times New Roman" pitchFamily="18" charset="0"/>
              </a:rPr>
              <a:t>4.2 </a:t>
            </a:r>
            <a:r>
              <a:rPr lang="ru-RU" sz="1600" b="1" i="1" dirty="0">
                <a:solidFill>
                  <a:srgbClr val="7030A0"/>
                </a:solidFill>
                <a:latin typeface="Verdana" pitchFamily="34" charset="0"/>
                <a:ea typeface="Times New Roman" pitchFamily="18" charset="0"/>
              </a:rPr>
              <a:t>Внеплановый инструктаж регистрируется в журналах инструктажа на рабочем месте с обязательной подписью инструктируемого и инструктирующего и указанием причины проведения внепланового инструктажа</a:t>
            </a:r>
            <a:r>
              <a:rPr lang="ru-RU" sz="1600" i="1" dirty="0" smtClean="0">
                <a:solidFill>
                  <a:srgbClr val="7030A0"/>
                </a:solidFill>
                <a:latin typeface="Verdana" pitchFamily="34" charset="0"/>
                <a:ea typeface="Times New Roman" pitchFamily="18" charset="0"/>
              </a:rPr>
              <a:t>.</a:t>
            </a:r>
            <a:endParaRPr lang="ru-RU" sz="1600" b="1" i="1" dirty="0">
              <a:solidFill>
                <a:prstClr val="black"/>
              </a:solidFill>
              <a:latin typeface="Verdana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1600" b="1" i="1" dirty="0" smtClean="0">
              <a:solidFill>
                <a:prstClr val="black"/>
              </a:solidFill>
              <a:latin typeface="Verdana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1600" b="1" i="1" dirty="0">
              <a:solidFill>
                <a:prstClr val="black"/>
              </a:solidFill>
              <a:latin typeface="Verdana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1600" b="1" i="1" dirty="0" smtClean="0">
              <a:solidFill>
                <a:prstClr val="black"/>
              </a:solidFill>
              <a:latin typeface="Verdana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1600" b="1" i="1" dirty="0">
              <a:solidFill>
                <a:prstClr val="black"/>
              </a:solidFill>
              <a:latin typeface="Verdana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1600" b="1" i="1" dirty="0" smtClean="0">
              <a:solidFill>
                <a:prstClr val="black"/>
              </a:solidFill>
              <a:latin typeface="Verdana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1600" b="1" i="1" dirty="0" smtClean="0">
              <a:solidFill>
                <a:prstClr val="black"/>
              </a:solidFill>
              <a:latin typeface="Verdana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1600" b="1" i="1" dirty="0" smtClean="0">
              <a:solidFill>
                <a:prstClr val="black"/>
              </a:solidFill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8902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260649"/>
            <a:ext cx="8712968" cy="6247864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1600" b="1" i="1" dirty="0">
              <a:solidFill>
                <a:srgbClr val="FF0000"/>
              </a:solidFill>
              <a:latin typeface="Verdana" pitchFamily="34" charset="0"/>
              <a:ea typeface="Calibri" pitchFamily="34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2400" b="1" i="1" dirty="0" smtClean="0">
              <a:solidFill>
                <a:srgbClr val="FF0000"/>
              </a:solidFill>
              <a:latin typeface="Verdana" pitchFamily="34" charset="0"/>
              <a:ea typeface="Calibri" pitchFamily="34" charset="0"/>
              <a:cs typeface="Times New Roman" pitchFamily="18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400" b="1" i="1" dirty="0" smtClean="0">
                <a:solidFill>
                  <a:srgbClr val="FF0000"/>
                </a:solidFill>
                <a:latin typeface="Verdana" pitchFamily="34" charset="0"/>
                <a:ea typeface="Times New Roman" pitchFamily="18" charset="0"/>
              </a:rPr>
              <a:t> </a:t>
            </a:r>
            <a:r>
              <a:rPr lang="ru-RU" sz="2400" b="1" i="1" dirty="0">
                <a:solidFill>
                  <a:srgbClr val="FF0000"/>
                </a:solidFill>
                <a:latin typeface="Verdana" pitchFamily="34" charset="0"/>
                <a:ea typeface="Times New Roman" pitchFamily="18" charset="0"/>
              </a:rPr>
              <a:t>Целевой инструктаж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1600" b="1" i="1" dirty="0">
              <a:solidFill>
                <a:prstClr val="black"/>
              </a:solidFill>
              <a:latin typeface="Verdana" pitchFamily="34" charset="0"/>
              <a:ea typeface="Calibri" pitchFamily="34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600" b="1" i="1" dirty="0" smtClean="0">
                <a:solidFill>
                  <a:srgbClr val="7030A0"/>
                </a:solidFill>
                <a:latin typeface="Verdana" pitchFamily="34" charset="0"/>
                <a:ea typeface="Calibri" pitchFamily="34" charset="0"/>
                <a:cs typeface="Times New Roman" pitchFamily="18" charset="0"/>
              </a:rPr>
              <a:t>5.1 </a:t>
            </a:r>
            <a:r>
              <a:rPr lang="ru-RU" sz="1600" b="1" i="1" dirty="0">
                <a:solidFill>
                  <a:srgbClr val="7030A0"/>
                </a:solidFill>
                <a:latin typeface="Verdana" pitchFamily="34" charset="0"/>
                <a:ea typeface="Calibri" pitchFamily="34" charset="0"/>
                <a:cs typeface="Times New Roman" pitchFamily="18" charset="0"/>
              </a:rPr>
              <a:t>Целевой инструктаж проводится с работниками и учащимися перед выполнением ими разовых поручений, не связанных с их служебными обязанностями или учебными программами,</a:t>
            </a:r>
            <a:r>
              <a:rPr lang="ru-RU" sz="1600" b="1" dirty="0">
                <a:solidFill>
                  <a:srgbClr val="7030A0"/>
                </a:solidFill>
                <a:latin typeface="Verdana" pitchFamily="34" charset="0"/>
              </a:rPr>
              <a:t> при проведении внеклассных, внешкольных мероприятий, при выходе на каникулы</a:t>
            </a:r>
            <a:r>
              <a:rPr lang="ru-RU" sz="1600" b="1" dirty="0" smtClean="0">
                <a:solidFill>
                  <a:srgbClr val="7030A0"/>
                </a:solidFill>
                <a:latin typeface="Verdana" pitchFamily="34" charset="0"/>
              </a:rPr>
              <a:t>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1600" b="1" dirty="0">
              <a:solidFill>
                <a:srgbClr val="7030A0"/>
              </a:solidFill>
              <a:latin typeface="Verdana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1600" b="1" dirty="0" smtClean="0">
              <a:solidFill>
                <a:srgbClr val="7030A0"/>
              </a:solidFill>
              <a:latin typeface="Verdana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1600" b="1" dirty="0">
              <a:solidFill>
                <a:srgbClr val="7030A0"/>
              </a:solidFill>
              <a:latin typeface="Verdana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1600" b="1" dirty="0" smtClean="0">
              <a:solidFill>
                <a:srgbClr val="7030A0"/>
              </a:solidFill>
              <a:latin typeface="Verdana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1600" b="1" dirty="0">
              <a:solidFill>
                <a:srgbClr val="7030A0"/>
              </a:solidFill>
              <a:latin typeface="Verdana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1600" b="1" dirty="0" smtClean="0">
              <a:solidFill>
                <a:srgbClr val="7030A0"/>
              </a:solidFill>
              <a:latin typeface="Verdana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1600" b="1" dirty="0">
              <a:solidFill>
                <a:srgbClr val="7030A0"/>
              </a:solidFill>
              <a:latin typeface="Verdana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1600" b="1" dirty="0" smtClean="0">
              <a:solidFill>
                <a:srgbClr val="7030A0"/>
              </a:solidFill>
              <a:latin typeface="Verdana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1600" b="1" dirty="0">
              <a:solidFill>
                <a:srgbClr val="7030A0"/>
              </a:solidFill>
              <a:latin typeface="Verdana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1600" b="1" dirty="0" smtClean="0">
              <a:solidFill>
                <a:srgbClr val="7030A0"/>
              </a:solidFill>
              <a:latin typeface="Verdana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1600" b="1" dirty="0">
              <a:solidFill>
                <a:srgbClr val="7030A0"/>
              </a:solidFill>
              <a:latin typeface="Verdana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1600" b="1" dirty="0" smtClean="0">
              <a:solidFill>
                <a:srgbClr val="7030A0"/>
              </a:solidFill>
              <a:latin typeface="Verdana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1600" b="1" dirty="0" smtClean="0">
              <a:solidFill>
                <a:srgbClr val="7030A0"/>
              </a:solidFill>
              <a:latin typeface="Verdana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1600" b="1" dirty="0" smtClean="0">
              <a:solidFill>
                <a:srgbClr val="7030A0"/>
              </a:solidFill>
              <a:latin typeface="Verdana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1600" b="1" dirty="0">
              <a:solidFill>
                <a:srgbClr val="7030A0"/>
              </a:solidFill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011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260649"/>
            <a:ext cx="8712968" cy="627864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b="1" i="1" dirty="0" smtClean="0">
                <a:solidFill>
                  <a:srgbClr val="800000"/>
                </a:solidFill>
                <a:latin typeface="Verdana" pitchFamily="34" charset="0"/>
                <a:ea typeface="Times New Roman" pitchFamily="18" charset="0"/>
              </a:rPr>
              <a:t> </a:t>
            </a:r>
            <a:endParaRPr lang="ru-RU" b="1" i="1" dirty="0">
              <a:solidFill>
                <a:srgbClr val="800000"/>
              </a:solidFill>
              <a:latin typeface="Verdana" pitchFamily="34" charset="0"/>
              <a:ea typeface="Times New Roman" pitchFamily="18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400" b="1" i="1" dirty="0" smtClean="0">
                <a:solidFill>
                  <a:srgbClr val="FF0000"/>
                </a:solidFill>
                <a:latin typeface="Verdana" pitchFamily="34" charset="0"/>
                <a:ea typeface="Times New Roman" pitchFamily="18" charset="0"/>
              </a:rPr>
              <a:t>Общие требования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ru-RU" b="1" i="1" dirty="0">
              <a:solidFill>
                <a:srgbClr val="800000"/>
              </a:solidFill>
              <a:latin typeface="Verdana" pitchFamily="34" charset="0"/>
              <a:ea typeface="Times New Roman" pitchFamily="18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b="1" i="1" dirty="0" smtClean="0">
                <a:solidFill>
                  <a:srgbClr val="C00000"/>
                </a:solidFill>
                <a:latin typeface="Verdana" pitchFamily="34" charset="0"/>
                <a:ea typeface="Times New Roman" pitchFamily="18" charset="0"/>
              </a:rPr>
              <a:t>               Все </a:t>
            </a:r>
            <a:r>
              <a:rPr lang="ru-RU" b="1" i="1" dirty="0">
                <a:solidFill>
                  <a:srgbClr val="C00000"/>
                </a:solidFill>
                <a:latin typeface="Verdana" pitchFamily="34" charset="0"/>
                <a:ea typeface="Times New Roman" pitchFamily="18" charset="0"/>
              </a:rPr>
              <a:t>журналы регистрации инструктажей: </a:t>
            </a:r>
          </a:p>
          <a:p>
            <a:pPr marL="180975" lvl="0" fontAlgn="base">
              <a:spcBef>
                <a:spcPct val="0"/>
              </a:spcBef>
              <a:spcAft>
                <a:spcPct val="0"/>
              </a:spcAft>
            </a:pPr>
            <a:r>
              <a:rPr lang="ru-RU" b="1" i="1" dirty="0">
                <a:solidFill>
                  <a:srgbClr val="C00000"/>
                </a:solidFill>
                <a:latin typeface="Verdana" pitchFamily="34" charset="0"/>
                <a:ea typeface="Times New Roman" pitchFamily="18" charset="0"/>
              </a:rPr>
              <a:t/>
            </a:r>
            <a:br>
              <a:rPr lang="ru-RU" b="1" i="1" dirty="0">
                <a:solidFill>
                  <a:srgbClr val="C00000"/>
                </a:solidFill>
                <a:latin typeface="Verdana" pitchFamily="34" charset="0"/>
                <a:ea typeface="Times New Roman" pitchFamily="18" charset="0"/>
              </a:rPr>
            </a:br>
            <a:r>
              <a:rPr lang="ru-RU" b="1" i="1" dirty="0">
                <a:solidFill>
                  <a:srgbClr val="C00000"/>
                </a:solidFill>
                <a:latin typeface="Verdana" pitchFamily="34" charset="0"/>
                <a:ea typeface="Times New Roman" pitchFamily="18" charset="0"/>
              </a:rPr>
              <a:t>    - вводного по охране труда с работниками; </a:t>
            </a:r>
            <a:br>
              <a:rPr lang="ru-RU" b="1" i="1" dirty="0">
                <a:solidFill>
                  <a:srgbClr val="C00000"/>
                </a:solidFill>
                <a:latin typeface="Verdana" pitchFamily="34" charset="0"/>
                <a:ea typeface="Times New Roman" pitchFamily="18" charset="0"/>
              </a:rPr>
            </a:br>
            <a:r>
              <a:rPr lang="ru-RU" b="1" i="1" dirty="0">
                <a:solidFill>
                  <a:srgbClr val="C00000"/>
                </a:solidFill>
                <a:latin typeface="Verdana" pitchFamily="34" charset="0"/>
                <a:ea typeface="Times New Roman" pitchFamily="18" charset="0"/>
              </a:rPr>
              <a:t>    - по охране труда на рабочем месте с педагогическими </a:t>
            </a:r>
            <a:r>
              <a:rPr lang="ru-RU" b="1" i="1" dirty="0" smtClean="0">
                <a:solidFill>
                  <a:srgbClr val="C00000"/>
                </a:solidFill>
                <a:latin typeface="Verdana" pitchFamily="34" charset="0"/>
                <a:ea typeface="Times New Roman" pitchFamily="18" charset="0"/>
              </a:rPr>
              <a:t>  работниками </a:t>
            </a:r>
            <a:r>
              <a:rPr lang="ru-RU" b="1" i="1" dirty="0">
                <a:solidFill>
                  <a:srgbClr val="C00000"/>
                </a:solidFill>
                <a:latin typeface="Verdana" pitchFamily="34" charset="0"/>
                <a:ea typeface="Times New Roman" pitchFamily="18" charset="0"/>
              </a:rPr>
              <a:t>и специалистами; </a:t>
            </a:r>
            <a:br>
              <a:rPr lang="ru-RU" b="1" i="1" dirty="0">
                <a:solidFill>
                  <a:srgbClr val="C00000"/>
                </a:solidFill>
                <a:latin typeface="Verdana" pitchFamily="34" charset="0"/>
                <a:ea typeface="Times New Roman" pitchFamily="18" charset="0"/>
              </a:rPr>
            </a:br>
            <a:r>
              <a:rPr lang="ru-RU" b="1" i="1" dirty="0">
                <a:solidFill>
                  <a:srgbClr val="C00000"/>
                </a:solidFill>
                <a:latin typeface="Verdana" pitchFamily="34" charset="0"/>
                <a:ea typeface="Times New Roman" pitchFamily="18" charset="0"/>
              </a:rPr>
              <a:t>     - по охране труда на рабочем месте с обслуживающим персоналом; </a:t>
            </a:r>
            <a:br>
              <a:rPr lang="ru-RU" b="1" i="1" dirty="0">
                <a:solidFill>
                  <a:srgbClr val="C00000"/>
                </a:solidFill>
                <a:latin typeface="Verdana" pitchFamily="34" charset="0"/>
                <a:ea typeface="Times New Roman" pitchFamily="18" charset="0"/>
              </a:rPr>
            </a:br>
            <a:r>
              <a:rPr lang="ru-RU" b="1" i="1" dirty="0" smtClean="0">
                <a:solidFill>
                  <a:srgbClr val="FF0000"/>
                </a:solidFill>
                <a:latin typeface="Verdana" pitchFamily="34" charset="0"/>
                <a:ea typeface="Times New Roman" pitchFamily="18" charset="0"/>
              </a:rPr>
              <a:t>- </a:t>
            </a:r>
            <a:r>
              <a:rPr lang="ru-RU" b="1" i="1" u="sng" dirty="0">
                <a:solidFill>
                  <a:srgbClr val="FF0000"/>
                </a:solidFill>
                <a:latin typeface="Verdana" pitchFamily="34" charset="0"/>
                <a:ea typeface="Times New Roman" pitchFamily="18" charset="0"/>
              </a:rPr>
              <a:t>должны быть пронумерованы, прошнурованы, скреплены печатью с указанием количества листов и с подписью </a:t>
            </a:r>
            <a:r>
              <a:rPr lang="ru-RU" b="1" i="1" u="sng" dirty="0" smtClean="0">
                <a:solidFill>
                  <a:srgbClr val="FF0000"/>
                </a:solidFill>
                <a:latin typeface="Verdana" pitchFamily="34" charset="0"/>
                <a:ea typeface="Times New Roman" pitchFamily="18" charset="0"/>
              </a:rPr>
              <a:t>заведующего учреждения.</a:t>
            </a:r>
          </a:p>
          <a:p>
            <a:pPr marL="180975" lvl="0" fontAlgn="base">
              <a:spcBef>
                <a:spcPct val="0"/>
              </a:spcBef>
              <a:spcAft>
                <a:spcPct val="0"/>
              </a:spcAft>
            </a:pPr>
            <a:endParaRPr lang="ru-RU" b="1" i="1" u="sng" dirty="0">
              <a:solidFill>
                <a:srgbClr val="C00000"/>
              </a:solidFill>
              <a:latin typeface="Verdana" pitchFamily="34" charset="0"/>
            </a:endParaRPr>
          </a:p>
          <a:p>
            <a:pPr marL="180975" lvl="0" indent="-180975" fontAlgn="base">
              <a:spcBef>
                <a:spcPct val="0"/>
              </a:spcBef>
              <a:spcAft>
                <a:spcPct val="0"/>
              </a:spcAft>
            </a:pPr>
            <a:r>
              <a:rPr lang="ru-RU" b="1" i="1" dirty="0" smtClean="0">
                <a:solidFill>
                  <a:srgbClr val="C00000"/>
                </a:solidFill>
                <a:latin typeface="Verdana" pitchFamily="34" charset="0"/>
                <a:ea typeface="Times New Roman" pitchFamily="18" charset="0"/>
              </a:rPr>
              <a:t>   Все </a:t>
            </a:r>
            <a:r>
              <a:rPr lang="ru-RU" b="1" i="1" dirty="0">
                <a:solidFill>
                  <a:srgbClr val="C00000"/>
                </a:solidFill>
                <a:latin typeface="Verdana" pitchFamily="34" charset="0"/>
                <a:ea typeface="Times New Roman" pitchFamily="18" charset="0"/>
              </a:rPr>
              <a:t>инструкции по охране труда в образовательном </a:t>
            </a:r>
            <a:r>
              <a:rPr lang="ru-RU" b="1" i="1" dirty="0" smtClean="0">
                <a:solidFill>
                  <a:srgbClr val="C00000"/>
                </a:solidFill>
                <a:latin typeface="Verdana" pitchFamily="34" charset="0"/>
                <a:ea typeface="Times New Roman" pitchFamily="18" charset="0"/>
              </a:rPr>
              <a:t>     учреждении </a:t>
            </a:r>
            <a:r>
              <a:rPr lang="ru-RU" b="1" i="1" dirty="0">
                <a:solidFill>
                  <a:srgbClr val="C00000"/>
                </a:solidFill>
                <a:latin typeface="Verdana" pitchFamily="34" charset="0"/>
                <a:ea typeface="Times New Roman" pitchFamily="18" charset="0"/>
              </a:rPr>
              <a:t>регистрируются в журнале учета инструкций по охране труда и выдаются работникам учреждения с регистрацией в журнале учета выдачи инструкций по охране труда</a:t>
            </a:r>
            <a:endParaRPr lang="ru-RU" dirty="0">
              <a:solidFill>
                <a:srgbClr val="C00000"/>
              </a:solidFill>
              <a:latin typeface="Arial" pitchFamily="34" charset="0"/>
            </a:endParaRPr>
          </a:p>
          <a:p>
            <a:pPr marL="180975" lvl="0" fontAlgn="base">
              <a:spcBef>
                <a:spcPct val="0"/>
              </a:spcBef>
              <a:spcAft>
                <a:spcPct val="0"/>
              </a:spcAft>
            </a:pPr>
            <a:endParaRPr lang="ru-RU" b="1" i="1" dirty="0" smtClean="0">
              <a:solidFill>
                <a:srgbClr val="C00000"/>
              </a:solidFill>
              <a:latin typeface="Verdana" pitchFamily="34" charset="0"/>
            </a:endParaRPr>
          </a:p>
          <a:p>
            <a:pPr marL="180975" lvl="0" fontAlgn="base">
              <a:spcBef>
                <a:spcPct val="0"/>
              </a:spcBef>
              <a:spcAft>
                <a:spcPct val="0"/>
              </a:spcAft>
            </a:pPr>
            <a:endParaRPr lang="ru-RU" b="1" i="1" dirty="0">
              <a:solidFill>
                <a:srgbClr val="C00000"/>
              </a:solidFill>
              <a:latin typeface="Verdana" pitchFamily="34" charset="0"/>
            </a:endParaRPr>
          </a:p>
          <a:p>
            <a:pPr marL="180975" lvl="0" fontAlgn="base">
              <a:spcBef>
                <a:spcPct val="0"/>
              </a:spcBef>
              <a:spcAft>
                <a:spcPct val="0"/>
              </a:spcAft>
            </a:pPr>
            <a:endParaRPr lang="ru-RU" b="1" i="1" dirty="0" smtClean="0">
              <a:solidFill>
                <a:srgbClr val="C00000"/>
              </a:solidFill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3320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51520" y="260650"/>
            <a:ext cx="8712968" cy="637097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b="1" dirty="0">
                <a:latin typeface="Times New Roman"/>
              </a:rPr>
              <a:t>ПЕРЕЧЕНЬ</a:t>
            </a:r>
            <a:endParaRPr lang="ru-RU" sz="2000" b="1" dirty="0">
              <a:latin typeface="Times New Roman"/>
            </a:endParaRPr>
          </a:p>
          <a:p>
            <a:pPr algn="ctr">
              <a:spcAft>
                <a:spcPts val="0"/>
              </a:spcAft>
            </a:pPr>
            <a:r>
              <a:rPr lang="ru-RU" b="1" dirty="0">
                <a:latin typeface="Times New Roman"/>
                <a:ea typeface="Times New Roman"/>
              </a:rPr>
              <a:t>ВОПРОСОВ ВВОДНОГО ИНСТРУКТАЖА ПО ОХРАНЕ ТРУДА ДЛЯ РАБОТНИКОВ  ОБРАЗОВАТЕЛЬНОГО УЧРЕЖДЕНИЯ</a:t>
            </a:r>
            <a:endParaRPr lang="ru-RU" dirty="0">
              <a:latin typeface="Times New Roman"/>
              <a:ea typeface="Times New Roman"/>
            </a:endParaRPr>
          </a:p>
          <a:p>
            <a:pPr algn="ctr">
              <a:spcAft>
                <a:spcPts val="0"/>
              </a:spcAft>
            </a:pPr>
            <a:r>
              <a:rPr lang="ru-RU" b="1" dirty="0">
                <a:latin typeface="Times New Roman"/>
                <a:ea typeface="Times New Roman"/>
              </a:rPr>
              <a:t> </a:t>
            </a:r>
            <a:endParaRPr lang="ru-RU" dirty="0">
              <a:latin typeface="Times New Roman"/>
              <a:ea typeface="Times New Roman"/>
            </a:endParaRP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ru-RU" sz="1600" dirty="0">
                <a:latin typeface="Times New Roman"/>
                <a:ea typeface="Times New Roman"/>
              </a:rPr>
              <a:t>Общие сведения об учреждении </a:t>
            </a:r>
            <a:endParaRPr lang="ru-RU" sz="1600" dirty="0" smtClean="0">
              <a:latin typeface="Times New Roman"/>
              <a:ea typeface="Times New Roman"/>
            </a:endParaRPr>
          </a:p>
          <a:p>
            <a:pPr lvl="0" algn="just">
              <a:spcAft>
                <a:spcPts val="0"/>
              </a:spcAft>
              <a:tabLst>
                <a:tab pos="457200" algn="l"/>
              </a:tabLst>
            </a:pPr>
            <a:r>
              <a:rPr lang="ru-RU" sz="1600" dirty="0">
                <a:latin typeface="Times New Roman"/>
                <a:ea typeface="Times New Roman"/>
              </a:rPr>
              <a:t> </a:t>
            </a:r>
            <a:r>
              <a:rPr lang="ru-RU" sz="1600" dirty="0" smtClean="0">
                <a:latin typeface="Times New Roman"/>
                <a:ea typeface="Times New Roman"/>
              </a:rPr>
              <a:t>      (</a:t>
            </a:r>
            <a:r>
              <a:rPr lang="ru-RU" sz="1600" i="1" dirty="0">
                <a:latin typeface="Times New Roman"/>
                <a:ea typeface="Times New Roman"/>
              </a:rPr>
              <a:t>Устав ДОУ, Правила внутреннего трудового распорядка для сотрудников</a:t>
            </a:r>
            <a:r>
              <a:rPr lang="ru-RU" sz="1600" dirty="0">
                <a:latin typeface="Times New Roman"/>
                <a:ea typeface="Times New Roman"/>
              </a:rPr>
              <a:t>).</a:t>
            </a:r>
          </a:p>
          <a:p>
            <a:pPr lvl="0" algn="just">
              <a:spcAft>
                <a:spcPts val="0"/>
              </a:spcAft>
              <a:tabLst>
                <a:tab pos="457200" algn="l"/>
              </a:tabLst>
            </a:pPr>
            <a:r>
              <a:rPr lang="ru-RU" sz="1600" dirty="0" smtClean="0">
                <a:latin typeface="Times New Roman"/>
                <a:ea typeface="Times New Roman"/>
              </a:rPr>
              <a:t>2.   Должностные </a:t>
            </a:r>
            <a:r>
              <a:rPr lang="ru-RU" sz="1600" dirty="0">
                <a:latin typeface="Times New Roman"/>
                <a:ea typeface="Times New Roman"/>
              </a:rPr>
              <a:t>обязанности работников ДОУ по  ОТ.</a:t>
            </a:r>
          </a:p>
          <a:p>
            <a:pPr lvl="0" algn="just">
              <a:spcAft>
                <a:spcPts val="0"/>
              </a:spcAft>
              <a:tabLst>
                <a:tab pos="457200" algn="l"/>
              </a:tabLst>
            </a:pPr>
            <a:r>
              <a:rPr lang="ru-RU" sz="1600" dirty="0" smtClean="0">
                <a:latin typeface="Times New Roman"/>
                <a:ea typeface="Times New Roman"/>
              </a:rPr>
              <a:t>3.   Основные </a:t>
            </a:r>
            <a:r>
              <a:rPr lang="ru-RU" sz="1600" dirty="0">
                <a:latin typeface="Times New Roman"/>
                <a:ea typeface="Times New Roman"/>
              </a:rPr>
              <a:t>положения законодательства об охране труда </a:t>
            </a:r>
            <a:endParaRPr lang="ru-RU" sz="1600" dirty="0" smtClean="0">
              <a:latin typeface="Times New Roman"/>
              <a:ea typeface="Times New Roman"/>
            </a:endParaRPr>
          </a:p>
          <a:p>
            <a:pPr lvl="0" algn="just">
              <a:spcAft>
                <a:spcPts val="0"/>
              </a:spcAft>
              <a:tabLst>
                <a:tab pos="457200" algn="l"/>
              </a:tabLst>
            </a:pPr>
            <a:r>
              <a:rPr lang="ru-RU" sz="1600" dirty="0">
                <a:latin typeface="Times New Roman"/>
                <a:ea typeface="Times New Roman"/>
              </a:rPr>
              <a:t> </a:t>
            </a:r>
            <a:r>
              <a:rPr lang="ru-RU" sz="1600" dirty="0" smtClean="0">
                <a:latin typeface="Times New Roman"/>
                <a:ea typeface="Times New Roman"/>
              </a:rPr>
              <a:t>     (</a:t>
            </a:r>
            <a:r>
              <a:rPr lang="ru-RU" sz="1600" i="1" dirty="0">
                <a:latin typeface="Times New Roman"/>
                <a:ea typeface="Times New Roman"/>
              </a:rPr>
              <a:t>КЗоТ РФ, Правила возмещения работодателями вреда, причиненного работникам увечьем</a:t>
            </a:r>
            <a:r>
              <a:rPr lang="ru-RU" sz="1600" i="1" dirty="0" smtClean="0">
                <a:latin typeface="Times New Roman"/>
                <a:ea typeface="Times New Roman"/>
              </a:rPr>
              <a:t>,</a:t>
            </a:r>
          </a:p>
          <a:p>
            <a:pPr lvl="0" algn="just">
              <a:spcAft>
                <a:spcPts val="0"/>
              </a:spcAft>
              <a:tabLst>
                <a:tab pos="457200" algn="l"/>
              </a:tabLst>
            </a:pPr>
            <a:r>
              <a:rPr lang="ru-RU" sz="1600" i="1" dirty="0" smtClean="0">
                <a:latin typeface="Times New Roman"/>
                <a:ea typeface="Times New Roman"/>
              </a:rPr>
              <a:t>       профессиональным </a:t>
            </a:r>
            <a:r>
              <a:rPr lang="ru-RU" sz="1600" i="1" dirty="0">
                <a:latin typeface="Times New Roman"/>
                <a:ea typeface="Times New Roman"/>
              </a:rPr>
              <a:t>заболеванием либо иным повреждением здоровья, связанными </a:t>
            </a:r>
            <a:r>
              <a:rPr lang="ru-RU" sz="1600" i="1" dirty="0" smtClean="0">
                <a:latin typeface="Times New Roman"/>
                <a:ea typeface="Times New Roman"/>
              </a:rPr>
              <a:t>с</a:t>
            </a:r>
          </a:p>
          <a:p>
            <a:pPr lvl="0" algn="just">
              <a:spcAft>
                <a:spcPts val="0"/>
              </a:spcAft>
              <a:tabLst>
                <a:tab pos="457200" algn="l"/>
              </a:tabLst>
            </a:pPr>
            <a:r>
              <a:rPr lang="ru-RU" sz="1600" i="1" dirty="0">
                <a:latin typeface="Times New Roman"/>
                <a:ea typeface="Times New Roman"/>
              </a:rPr>
              <a:t> </a:t>
            </a:r>
            <a:r>
              <a:rPr lang="ru-RU" sz="1600" i="1" dirty="0" smtClean="0">
                <a:latin typeface="Times New Roman"/>
                <a:ea typeface="Times New Roman"/>
              </a:rPr>
              <a:t>      </a:t>
            </a:r>
            <a:r>
              <a:rPr lang="ru-RU" sz="1600" i="1" dirty="0">
                <a:latin typeface="Times New Roman"/>
                <a:ea typeface="Times New Roman"/>
              </a:rPr>
              <a:t>исполнением ими трудовых обязанностей</a:t>
            </a:r>
            <a:r>
              <a:rPr lang="ru-RU" sz="1600" dirty="0">
                <a:latin typeface="Times New Roman"/>
                <a:ea typeface="Times New Roman"/>
              </a:rPr>
              <a:t>).</a:t>
            </a:r>
          </a:p>
          <a:p>
            <a:pPr lvl="0" algn="just">
              <a:spcAft>
                <a:spcPts val="0"/>
              </a:spcAft>
              <a:tabLst>
                <a:tab pos="457200" algn="l"/>
              </a:tabLst>
            </a:pPr>
            <a:r>
              <a:rPr lang="ru-RU" sz="1600" dirty="0" smtClean="0">
                <a:latin typeface="Times New Roman"/>
                <a:ea typeface="Times New Roman"/>
              </a:rPr>
              <a:t>4. Организация </a:t>
            </a:r>
            <a:r>
              <a:rPr lang="ru-RU" sz="1600" dirty="0">
                <a:latin typeface="Times New Roman"/>
                <a:ea typeface="Times New Roman"/>
              </a:rPr>
              <a:t>работы по охране труда в ДОУ. Нормативные документы по ОТ для </a:t>
            </a:r>
            <a:r>
              <a:rPr lang="ru-RU" sz="1600" dirty="0" smtClean="0">
                <a:latin typeface="Times New Roman"/>
                <a:ea typeface="Times New Roman"/>
              </a:rPr>
              <a:t>ОУ</a:t>
            </a:r>
          </a:p>
          <a:p>
            <a:pPr marL="180975" lvl="0" indent="-180975" algn="just">
              <a:spcAft>
                <a:spcPts val="0"/>
              </a:spcAft>
              <a:tabLst>
                <a:tab pos="457200" algn="l"/>
              </a:tabLst>
            </a:pPr>
            <a:r>
              <a:rPr lang="ru-RU" sz="1600" dirty="0">
                <a:latin typeface="Times New Roman"/>
                <a:ea typeface="Times New Roman"/>
              </a:rPr>
              <a:t> </a:t>
            </a:r>
            <a:r>
              <a:rPr lang="ru-RU" sz="1600" dirty="0" smtClean="0">
                <a:latin typeface="Times New Roman"/>
                <a:ea typeface="Times New Roman"/>
              </a:rPr>
              <a:t>    (</a:t>
            </a:r>
            <a:r>
              <a:rPr lang="ru-RU" sz="1600" i="1" dirty="0" smtClean="0">
                <a:latin typeface="Times New Roman"/>
                <a:ea typeface="Times New Roman"/>
              </a:rPr>
              <a:t>Отраслевой </a:t>
            </a:r>
            <a:r>
              <a:rPr lang="ru-RU" sz="1600" i="1" dirty="0">
                <a:latin typeface="Times New Roman"/>
                <a:ea typeface="Times New Roman"/>
              </a:rPr>
              <a:t>стандарт «Управление охраной труда и обеспечением безопасности образовательного процесса в системе Минобразования России. Основные положения. ОСТ-01-2001г.», утвержденный приказом Минобразования РФ от 14.08.2001г. №2953; Положение о расследовании и учете несчастных случаев  на производстве, утвержденное постановлением Правительства РФ 11.03.99г. №279; Положение о расследовании и учете несчастных случаев с учащейся молодежью и воспитанниками в системе </a:t>
            </a:r>
            <a:r>
              <a:rPr lang="ru-RU" sz="1600" i="1" dirty="0" err="1">
                <a:latin typeface="Times New Roman"/>
                <a:ea typeface="Times New Roman"/>
              </a:rPr>
              <a:t>Гособразования</a:t>
            </a:r>
            <a:r>
              <a:rPr lang="ru-RU" sz="1600" i="1" dirty="0">
                <a:latin typeface="Times New Roman"/>
                <a:ea typeface="Times New Roman"/>
              </a:rPr>
              <a:t> СССР, утвержденное приказом Государственного комитета СССР по народному образованию от 01.10.90г. №639</a:t>
            </a:r>
            <a:r>
              <a:rPr lang="ru-RU" sz="1600" dirty="0">
                <a:latin typeface="Times New Roman"/>
                <a:ea typeface="Times New Roman"/>
              </a:rPr>
              <a:t>).</a:t>
            </a:r>
          </a:p>
          <a:p>
            <a:pPr lvl="0" algn="just">
              <a:spcAft>
                <a:spcPts val="0"/>
              </a:spcAft>
              <a:tabLst>
                <a:tab pos="457200" algn="l"/>
              </a:tabLst>
            </a:pPr>
            <a:r>
              <a:rPr lang="ru-RU" sz="1600" dirty="0" smtClean="0">
                <a:latin typeface="Times New Roman"/>
                <a:ea typeface="Times New Roman"/>
              </a:rPr>
              <a:t>5. Ведомственный</a:t>
            </a:r>
            <a:r>
              <a:rPr lang="ru-RU" sz="1600" dirty="0">
                <a:latin typeface="Times New Roman"/>
                <a:ea typeface="Times New Roman"/>
              </a:rPr>
              <a:t>, государственный надзор и общественный контроль за состоянием охраны </a:t>
            </a:r>
            <a:endParaRPr lang="ru-RU" sz="1600" dirty="0" smtClean="0">
              <a:latin typeface="Times New Roman"/>
              <a:ea typeface="Times New Roman"/>
            </a:endParaRPr>
          </a:p>
          <a:p>
            <a:pPr lvl="0" algn="just">
              <a:spcAft>
                <a:spcPts val="0"/>
              </a:spcAft>
              <a:tabLst>
                <a:tab pos="457200" algn="l"/>
              </a:tabLst>
            </a:pPr>
            <a:r>
              <a:rPr lang="ru-RU" sz="1600" dirty="0">
                <a:latin typeface="Times New Roman"/>
                <a:ea typeface="Times New Roman"/>
              </a:rPr>
              <a:t> </a:t>
            </a:r>
            <a:r>
              <a:rPr lang="ru-RU" sz="1600" dirty="0" smtClean="0">
                <a:latin typeface="Times New Roman"/>
                <a:ea typeface="Times New Roman"/>
              </a:rPr>
              <a:t>   </a:t>
            </a:r>
            <a:r>
              <a:rPr lang="ru-RU" sz="1600" dirty="0">
                <a:latin typeface="Times New Roman"/>
                <a:ea typeface="Times New Roman"/>
              </a:rPr>
              <a:t>труда (</a:t>
            </a:r>
            <a:r>
              <a:rPr lang="ru-RU" sz="1600" i="1" dirty="0">
                <a:latin typeface="Times New Roman"/>
                <a:ea typeface="Times New Roman"/>
              </a:rPr>
              <a:t>ТК РФ, Положение об административно – общественном контроле</a:t>
            </a:r>
            <a:r>
              <a:rPr lang="ru-RU" sz="1600" dirty="0">
                <a:latin typeface="Times New Roman"/>
                <a:ea typeface="Times New Roman"/>
              </a:rPr>
              <a:t>).</a:t>
            </a:r>
          </a:p>
          <a:p>
            <a:pPr lvl="0" algn="just">
              <a:spcAft>
                <a:spcPts val="0"/>
              </a:spcAft>
              <a:tabLst>
                <a:tab pos="457200" algn="l"/>
              </a:tabLst>
            </a:pPr>
            <a:r>
              <a:rPr lang="ru-RU" sz="1600" dirty="0" smtClean="0">
                <a:latin typeface="Times New Roman"/>
                <a:ea typeface="Times New Roman"/>
              </a:rPr>
              <a:t>6. Трудовой </a:t>
            </a:r>
            <a:r>
              <a:rPr lang="ru-RU" sz="1600" dirty="0">
                <a:latin typeface="Times New Roman"/>
                <a:ea typeface="Times New Roman"/>
              </a:rPr>
              <a:t>договор, рабочее время и время </a:t>
            </a:r>
            <a:r>
              <a:rPr lang="ru-RU" sz="1600" dirty="0" smtClean="0">
                <a:latin typeface="Times New Roman"/>
                <a:ea typeface="Times New Roman"/>
              </a:rPr>
              <a:t>отдыха . Льготы </a:t>
            </a:r>
            <a:r>
              <a:rPr lang="ru-RU" sz="1600" dirty="0">
                <a:latin typeface="Times New Roman"/>
                <a:ea typeface="Times New Roman"/>
              </a:rPr>
              <a:t>и </a:t>
            </a:r>
            <a:r>
              <a:rPr lang="ru-RU" sz="1600" dirty="0" smtClean="0">
                <a:latin typeface="Times New Roman"/>
                <a:ea typeface="Times New Roman"/>
              </a:rPr>
              <a:t>компенсации</a:t>
            </a:r>
          </a:p>
          <a:p>
            <a:pPr lvl="0" algn="just">
              <a:spcAft>
                <a:spcPts val="0"/>
              </a:spcAft>
              <a:tabLst>
                <a:tab pos="457200" algn="l"/>
              </a:tabLst>
            </a:pPr>
            <a:r>
              <a:rPr lang="ru-RU" sz="1600" dirty="0">
                <a:latin typeface="Times New Roman"/>
                <a:ea typeface="Times New Roman"/>
              </a:rPr>
              <a:t> </a:t>
            </a:r>
            <a:r>
              <a:rPr lang="ru-RU" sz="1600" dirty="0" smtClean="0">
                <a:latin typeface="Times New Roman"/>
                <a:ea typeface="Times New Roman"/>
              </a:rPr>
              <a:t>     </a:t>
            </a:r>
            <a:r>
              <a:rPr lang="ru-RU" sz="1600" dirty="0">
                <a:latin typeface="Times New Roman"/>
                <a:ea typeface="Times New Roman"/>
              </a:rPr>
              <a:t>(</a:t>
            </a:r>
            <a:r>
              <a:rPr lang="ru-RU" sz="1600" i="1" dirty="0">
                <a:latin typeface="Times New Roman"/>
                <a:ea typeface="Times New Roman"/>
              </a:rPr>
              <a:t>ТК; Правила внутреннего трудового распорядка</a:t>
            </a:r>
            <a:r>
              <a:rPr lang="ru-RU" sz="1600" dirty="0" smtClean="0">
                <a:latin typeface="Times New Roman"/>
                <a:ea typeface="Times New Roman"/>
              </a:rPr>
              <a:t>).</a:t>
            </a:r>
          </a:p>
          <a:p>
            <a:pPr lvl="0" algn="just">
              <a:spcAft>
                <a:spcPts val="0"/>
              </a:spcAft>
              <a:tabLst>
                <a:tab pos="457200" algn="l"/>
              </a:tabLst>
            </a:pPr>
            <a:endParaRPr lang="ru-RU" sz="1600" dirty="0">
              <a:latin typeface="Times New Roman"/>
              <a:ea typeface="Times New Roman"/>
            </a:endParaRPr>
          </a:p>
          <a:p>
            <a:pPr lvl="0" algn="just">
              <a:spcAft>
                <a:spcPts val="0"/>
              </a:spcAft>
              <a:tabLst>
                <a:tab pos="457200" algn="l"/>
              </a:tabLst>
            </a:pPr>
            <a:r>
              <a:rPr lang="ru-RU" sz="1600" dirty="0" smtClean="0">
                <a:latin typeface="Times New Roman"/>
                <a:ea typeface="Times New Roman"/>
              </a:rPr>
              <a:t> </a:t>
            </a:r>
            <a:endParaRPr lang="ru-RU" sz="1600" dirty="0"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151464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188641"/>
            <a:ext cx="8784976" cy="649408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marL="180975" lvl="0" indent="-180975" algn="just">
              <a:spcAft>
                <a:spcPts val="0"/>
              </a:spcAft>
              <a:tabLst>
                <a:tab pos="457200" algn="l"/>
              </a:tabLst>
            </a:pPr>
            <a:r>
              <a:rPr lang="ru-RU" sz="1600" dirty="0" smtClean="0">
                <a:latin typeface="Times New Roman"/>
                <a:ea typeface="Times New Roman"/>
              </a:rPr>
              <a:t>7.  Основные </a:t>
            </a:r>
            <a:r>
              <a:rPr lang="ru-RU" sz="1600" dirty="0">
                <a:latin typeface="Times New Roman"/>
                <a:ea typeface="Times New Roman"/>
              </a:rPr>
              <a:t>вредные и опасные производственные факторы. Методы и средства предупреждения </a:t>
            </a:r>
            <a:r>
              <a:rPr lang="ru-RU" sz="1600" dirty="0" smtClean="0">
                <a:latin typeface="Times New Roman"/>
                <a:ea typeface="Times New Roman"/>
              </a:rPr>
              <a:t> несчастных </a:t>
            </a:r>
            <a:r>
              <a:rPr lang="ru-RU" sz="1600" dirty="0">
                <a:latin typeface="Times New Roman"/>
                <a:ea typeface="Times New Roman"/>
              </a:rPr>
              <a:t>случаев. Средства индивидуальной защиты, порядок и норма выдачи средств индивидуальной защиты, сроки носки (</a:t>
            </a:r>
            <a:r>
              <a:rPr lang="ru-RU" sz="1600" i="1" dirty="0">
                <a:latin typeface="Times New Roman"/>
                <a:ea typeface="Times New Roman"/>
              </a:rPr>
              <a:t>Конспект вводного инструктажа</a:t>
            </a:r>
            <a:r>
              <a:rPr lang="ru-RU" sz="1600" i="1" dirty="0" smtClean="0">
                <a:latin typeface="Times New Roman"/>
                <a:ea typeface="Times New Roman"/>
              </a:rPr>
              <a:t>,</a:t>
            </a:r>
          </a:p>
          <a:p>
            <a:pPr marL="180975" lvl="0" indent="-180975" algn="just">
              <a:spcAft>
                <a:spcPts val="0"/>
              </a:spcAft>
              <a:tabLst>
                <a:tab pos="457200" algn="l"/>
              </a:tabLst>
            </a:pPr>
            <a:r>
              <a:rPr lang="ru-RU" sz="1600" i="1" dirty="0">
                <a:latin typeface="Times New Roman"/>
                <a:ea typeface="Times New Roman"/>
              </a:rPr>
              <a:t> </a:t>
            </a:r>
            <a:r>
              <a:rPr lang="ru-RU" sz="1600" i="1" dirty="0" smtClean="0">
                <a:latin typeface="Times New Roman"/>
                <a:ea typeface="Times New Roman"/>
              </a:rPr>
              <a:t>  </a:t>
            </a:r>
            <a:r>
              <a:rPr lang="ru-RU" sz="1600" i="1" dirty="0">
                <a:latin typeface="Times New Roman"/>
                <a:ea typeface="Times New Roman"/>
              </a:rPr>
              <a:t>ТИПОВЫЕ ОТРАСЛЕВЫЕ НОРМЫ бесплатной выдачи специальной одежды, специальной обуви и других средств индивидуальной защиты, утвержденные постановлением Министерства труда и социального развития РФ от 8 декабря 1997 года № 61</a:t>
            </a:r>
            <a:r>
              <a:rPr lang="ru-RU" sz="1600" dirty="0">
                <a:latin typeface="Times New Roman"/>
                <a:ea typeface="Times New Roman"/>
              </a:rPr>
              <a:t>).</a:t>
            </a:r>
          </a:p>
          <a:p>
            <a:pPr marL="269875" lvl="0" indent="-269875" algn="just">
              <a:spcAft>
                <a:spcPts val="0"/>
              </a:spcAft>
              <a:tabLst>
                <a:tab pos="457200" algn="l"/>
              </a:tabLst>
            </a:pPr>
            <a:r>
              <a:rPr lang="ru-RU" sz="1600" dirty="0" smtClean="0">
                <a:latin typeface="Times New Roman"/>
                <a:ea typeface="Times New Roman"/>
              </a:rPr>
              <a:t>8. Основные </a:t>
            </a:r>
            <a:r>
              <a:rPr lang="ru-RU" sz="1600" dirty="0">
                <a:latin typeface="Times New Roman"/>
                <a:ea typeface="Times New Roman"/>
              </a:rPr>
              <a:t>требования производственной санитарии и личной </a:t>
            </a:r>
            <a:r>
              <a:rPr lang="ru-RU" sz="1600" dirty="0" smtClean="0">
                <a:latin typeface="Times New Roman"/>
                <a:ea typeface="Times New Roman"/>
              </a:rPr>
              <a:t>гигиены</a:t>
            </a:r>
          </a:p>
          <a:p>
            <a:pPr marL="180975" lvl="0" indent="-180975" algn="just">
              <a:spcAft>
                <a:spcPts val="0"/>
              </a:spcAft>
              <a:tabLst>
                <a:tab pos="457200" algn="l"/>
              </a:tabLst>
            </a:pPr>
            <a:r>
              <a:rPr lang="ru-RU" sz="1600" dirty="0">
                <a:latin typeface="Times New Roman"/>
                <a:ea typeface="Times New Roman"/>
              </a:rPr>
              <a:t> </a:t>
            </a:r>
            <a:r>
              <a:rPr lang="ru-RU" sz="1600" dirty="0" smtClean="0">
                <a:latin typeface="Times New Roman"/>
                <a:ea typeface="Times New Roman"/>
              </a:rPr>
              <a:t>   </a:t>
            </a:r>
            <a:r>
              <a:rPr lang="ru-RU" sz="1600" dirty="0">
                <a:latin typeface="Times New Roman"/>
                <a:ea typeface="Times New Roman"/>
              </a:rPr>
              <a:t>(</a:t>
            </a:r>
            <a:r>
              <a:rPr lang="ru-RU" sz="1600" i="1" dirty="0">
                <a:latin typeface="Times New Roman"/>
                <a:ea typeface="Times New Roman"/>
              </a:rPr>
              <a:t>ГИГИЕНИЧЕСКИЕ ТРЕБОВАНИЯ К УСЛОВИЯМ ОБУЧЕНИЯ </a:t>
            </a:r>
            <a:r>
              <a:rPr lang="ru-RU" sz="1600" i="1" dirty="0" smtClean="0">
                <a:latin typeface="Times New Roman"/>
                <a:ea typeface="Times New Roman"/>
              </a:rPr>
              <a:t>ШКОЛЬНИКОВ</a:t>
            </a:r>
          </a:p>
          <a:p>
            <a:pPr marL="180975" lvl="0" indent="-180975" algn="just">
              <a:spcAft>
                <a:spcPts val="0"/>
              </a:spcAft>
              <a:tabLst>
                <a:tab pos="457200" algn="l"/>
              </a:tabLst>
            </a:pPr>
            <a:r>
              <a:rPr lang="ru-RU" sz="1600" i="1" dirty="0">
                <a:latin typeface="Times New Roman"/>
                <a:ea typeface="Times New Roman"/>
              </a:rPr>
              <a:t> </a:t>
            </a:r>
            <a:r>
              <a:rPr lang="ru-RU" sz="1600" i="1" dirty="0" smtClean="0">
                <a:latin typeface="Times New Roman"/>
                <a:ea typeface="Times New Roman"/>
              </a:rPr>
              <a:t>    </a:t>
            </a:r>
            <a:r>
              <a:rPr lang="ru-RU" sz="1600" i="1" dirty="0">
                <a:latin typeface="Times New Roman"/>
                <a:ea typeface="Times New Roman"/>
              </a:rPr>
              <a:t>В РАЗЛИЧНЫУХ ВИДАХ СОВРЕМЕННЫХ ОБРАЗОВАТЕЛЬНЫХ УЧРЕЖДЕНИЙ</a:t>
            </a:r>
            <a:r>
              <a:rPr lang="ru-RU" sz="1600" dirty="0">
                <a:latin typeface="Times New Roman"/>
                <a:ea typeface="Times New Roman"/>
              </a:rPr>
              <a:t>).</a:t>
            </a:r>
          </a:p>
          <a:p>
            <a:pPr marL="269875" lvl="0" indent="-269875" algn="just">
              <a:spcAft>
                <a:spcPts val="0"/>
              </a:spcAft>
              <a:tabLst>
                <a:tab pos="457200" algn="l"/>
              </a:tabLst>
            </a:pPr>
            <a:r>
              <a:rPr lang="ru-RU" sz="1600" dirty="0" smtClean="0">
                <a:latin typeface="Times New Roman"/>
                <a:ea typeface="Times New Roman"/>
              </a:rPr>
              <a:t>9. Пожарная </a:t>
            </a:r>
            <a:r>
              <a:rPr lang="ru-RU" sz="1600" dirty="0">
                <a:latin typeface="Times New Roman"/>
                <a:ea typeface="Times New Roman"/>
              </a:rPr>
              <a:t>безопасность. Способы и средства предупреждения пожаров, взрывов, аварий. </a:t>
            </a:r>
            <a:r>
              <a:rPr lang="ru-RU" sz="1600" dirty="0" smtClean="0">
                <a:latin typeface="Times New Roman"/>
                <a:ea typeface="Times New Roman"/>
              </a:rPr>
              <a:t>     Действия </a:t>
            </a:r>
            <a:r>
              <a:rPr lang="ru-RU" sz="1600" dirty="0">
                <a:latin typeface="Times New Roman"/>
                <a:ea typeface="Times New Roman"/>
              </a:rPr>
              <a:t>персонала при их </a:t>
            </a:r>
            <a:r>
              <a:rPr lang="ru-RU" sz="1600" dirty="0" smtClean="0">
                <a:latin typeface="Times New Roman"/>
                <a:ea typeface="Times New Roman"/>
              </a:rPr>
              <a:t>возникновении</a:t>
            </a:r>
          </a:p>
          <a:p>
            <a:pPr marL="269875" lvl="0" indent="-269875" algn="just">
              <a:spcAft>
                <a:spcPts val="0"/>
              </a:spcAft>
              <a:tabLst>
                <a:tab pos="457200" algn="l"/>
              </a:tabLst>
            </a:pPr>
            <a:r>
              <a:rPr lang="ru-RU" sz="1600" dirty="0" smtClean="0">
                <a:latin typeface="Times New Roman"/>
                <a:ea typeface="Times New Roman"/>
              </a:rPr>
              <a:t>     (</a:t>
            </a:r>
            <a:r>
              <a:rPr lang="ru-RU" sz="1600" i="1" dirty="0">
                <a:latin typeface="Times New Roman"/>
                <a:ea typeface="Times New Roman"/>
              </a:rPr>
              <a:t>Конспект вводного инструктажа, инструкция по охране труда по пожарной безопасности </a:t>
            </a:r>
            <a:r>
              <a:rPr lang="ru-RU" sz="1600" i="1" dirty="0" smtClean="0">
                <a:latin typeface="Times New Roman"/>
                <a:ea typeface="Times New Roman"/>
              </a:rPr>
              <a:t> </a:t>
            </a:r>
            <a:r>
              <a:rPr lang="ru-RU" sz="1600" dirty="0" smtClean="0">
                <a:latin typeface="Times New Roman"/>
                <a:ea typeface="Times New Roman"/>
              </a:rPr>
              <a:t>).</a:t>
            </a:r>
            <a:endParaRPr lang="ru-RU" sz="1600" dirty="0">
              <a:latin typeface="Times New Roman"/>
              <a:ea typeface="Times New Roman"/>
            </a:endParaRPr>
          </a:p>
          <a:p>
            <a:pPr marL="180975" lvl="0" indent="-180975" algn="just">
              <a:spcAft>
                <a:spcPts val="0"/>
              </a:spcAft>
              <a:tabLst>
                <a:tab pos="457200" algn="l"/>
              </a:tabLst>
            </a:pPr>
            <a:r>
              <a:rPr lang="ru-RU" sz="1600" dirty="0" smtClean="0">
                <a:latin typeface="Times New Roman"/>
                <a:ea typeface="Times New Roman"/>
              </a:rPr>
              <a:t>10. Электробезопасность </a:t>
            </a:r>
            <a:r>
              <a:rPr lang="ru-RU" sz="1600" dirty="0">
                <a:latin typeface="Times New Roman"/>
                <a:ea typeface="Times New Roman"/>
              </a:rPr>
              <a:t>(</a:t>
            </a:r>
            <a:r>
              <a:rPr lang="ru-RU" sz="1600" i="1" dirty="0">
                <a:latin typeface="Times New Roman"/>
                <a:ea typeface="Times New Roman"/>
              </a:rPr>
              <a:t>Конспект вводного инструктажа</a:t>
            </a:r>
            <a:r>
              <a:rPr lang="ru-RU" sz="1600" dirty="0">
                <a:latin typeface="Times New Roman"/>
                <a:ea typeface="Times New Roman"/>
              </a:rPr>
              <a:t>).</a:t>
            </a:r>
          </a:p>
          <a:p>
            <a:pPr marL="360363" lvl="0" indent="-360363" algn="just">
              <a:spcAft>
                <a:spcPts val="0"/>
              </a:spcAft>
              <a:tabLst>
                <a:tab pos="457200" algn="l"/>
              </a:tabLst>
            </a:pPr>
            <a:r>
              <a:rPr lang="ru-RU" sz="1600" dirty="0" smtClean="0">
                <a:latin typeface="Times New Roman"/>
                <a:ea typeface="Times New Roman"/>
              </a:rPr>
              <a:t>11. Обстоятельства </a:t>
            </a:r>
            <a:r>
              <a:rPr lang="ru-RU" sz="1600" dirty="0">
                <a:latin typeface="Times New Roman"/>
                <a:ea typeface="Times New Roman"/>
              </a:rPr>
              <a:t>и причины отдельных характерных несчастных случаев, аварий, пожаров, </a:t>
            </a:r>
            <a:r>
              <a:rPr lang="ru-RU" sz="1600" dirty="0" smtClean="0">
                <a:latin typeface="Times New Roman"/>
                <a:ea typeface="Times New Roman"/>
              </a:rPr>
              <a:t>   произошедших </a:t>
            </a:r>
            <a:r>
              <a:rPr lang="ru-RU" sz="1600" dirty="0">
                <a:latin typeface="Times New Roman"/>
                <a:ea typeface="Times New Roman"/>
              </a:rPr>
              <a:t>в ОУ вследствие нарушения требований </a:t>
            </a:r>
            <a:r>
              <a:rPr lang="ru-RU" sz="1600" dirty="0" smtClean="0">
                <a:latin typeface="Times New Roman"/>
                <a:ea typeface="Times New Roman"/>
              </a:rPr>
              <a:t>ОТ</a:t>
            </a:r>
          </a:p>
          <a:p>
            <a:pPr marL="269875" lvl="0" indent="-269875" algn="just">
              <a:spcAft>
                <a:spcPts val="0"/>
              </a:spcAft>
              <a:tabLst>
                <a:tab pos="457200" algn="l"/>
              </a:tabLst>
            </a:pPr>
            <a:r>
              <a:rPr lang="ru-RU" sz="1600" dirty="0">
                <a:latin typeface="Times New Roman"/>
                <a:ea typeface="Times New Roman"/>
              </a:rPr>
              <a:t> </a:t>
            </a:r>
            <a:r>
              <a:rPr lang="ru-RU" sz="1600" dirty="0" smtClean="0">
                <a:latin typeface="Times New Roman"/>
                <a:ea typeface="Times New Roman"/>
              </a:rPr>
              <a:t>     </a:t>
            </a:r>
            <a:r>
              <a:rPr lang="ru-RU" sz="1600" dirty="0">
                <a:latin typeface="Times New Roman"/>
                <a:ea typeface="Times New Roman"/>
              </a:rPr>
              <a:t>(</a:t>
            </a:r>
            <a:r>
              <a:rPr lang="ru-RU" sz="1600" i="1" dirty="0">
                <a:latin typeface="Times New Roman"/>
                <a:ea typeface="Times New Roman"/>
              </a:rPr>
              <a:t>по данным школы, отдела образования и КО</a:t>
            </a:r>
            <a:r>
              <a:rPr lang="ru-RU" sz="1600" dirty="0">
                <a:latin typeface="Times New Roman"/>
                <a:ea typeface="Times New Roman"/>
              </a:rPr>
              <a:t>).</a:t>
            </a:r>
          </a:p>
          <a:p>
            <a:pPr marL="180975" lvl="0" indent="-180975" algn="just">
              <a:spcAft>
                <a:spcPts val="0"/>
              </a:spcAft>
              <a:tabLst>
                <a:tab pos="457200" algn="l"/>
              </a:tabLst>
            </a:pPr>
            <a:r>
              <a:rPr lang="ru-RU" sz="1600" dirty="0" smtClean="0">
                <a:latin typeface="Times New Roman"/>
                <a:ea typeface="Times New Roman"/>
              </a:rPr>
              <a:t>12. Порядок </a:t>
            </a:r>
            <a:r>
              <a:rPr lang="ru-RU" sz="1600" dirty="0">
                <a:latin typeface="Times New Roman"/>
                <a:ea typeface="Times New Roman"/>
              </a:rPr>
              <a:t>расследования и оформления  несчастных </a:t>
            </a:r>
            <a:r>
              <a:rPr lang="ru-RU" sz="1600" dirty="0" smtClean="0">
                <a:latin typeface="Times New Roman"/>
                <a:ea typeface="Times New Roman"/>
              </a:rPr>
              <a:t>случаев</a:t>
            </a:r>
          </a:p>
          <a:p>
            <a:pPr marL="180975" lvl="0" indent="-180975" algn="just">
              <a:spcAft>
                <a:spcPts val="0"/>
              </a:spcAft>
              <a:tabLst>
                <a:tab pos="457200" algn="l"/>
              </a:tabLst>
            </a:pPr>
            <a:r>
              <a:rPr lang="ru-RU" sz="1600" dirty="0">
                <a:latin typeface="Times New Roman"/>
                <a:ea typeface="Times New Roman"/>
              </a:rPr>
              <a:t> </a:t>
            </a:r>
            <a:r>
              <a:rPr lang="ru-RU" sz="1600" dirty="0" smtClean="0">
                <a:latin typeface="Times New Roman"/>
                <a:ea typeface="Times New Roman"/>
              </a:rPr>
              <a:t>   </a:t>
            </a:r>
            <a:r>
              <a:rPr lang="ru-RU" sz="1600" dirty="0">
                <a:latin typeface="Times New Roman"/>
                <a:ea typeface="Times New Roman"/>
              </a:rPr>
              <a:t>(</a:t>
            </a:r>
            <a:r>
              <a:rPr lang="ru-RU" sz="1600" i="1" dirty="0">
                <a:latin typeface="Times New Roman"/>
                <a:ea typeface="Times New Roman"/>
              </a:rPr>
              <a:t>ПОЛОЖЕНИЕ О РАССЛЕДОВАНИИ И УЧЕТЕ НЕСЧАСТНЫХ СЛУЧАЕВ НА ПРОИЗВОДСТВЕ, утвержденное постановление Правительства РФ от 11 марта 1999 года №729, </a:t>
            </a:r>
            <a:endParaRPr lang="ru-RU" sz="1600" i="1" dirty="0" smtClean="0">
              <a:latin typeface="Times New Roman"/>
              <a:ea typeface="Times New Roman"/>
            </a:endParaRPr>
          </a:p>
          <a:p>
            <a:pPr marL="180975" lvl="0" indent="-180975" algn="just">
              <a:spcAft>
                <a:spcPts val="0"/>
              </a:spcAft>
              <a:tabLst>
                <a:tab pos="457200" algn="l"/>
              </a:tabLst>
            </a:pPr>
            <a:r>
              <a:rPr lang="ru-RU" sz="1600" i="1" dirty="0">
                <a:latin typeface="Times New Roman"/>
                <a:ea typeface="Times New Roman"/>
              </a:rPr>
              <a:t> </a:t>
            </a:r>
            <a:r>
              <a:rPr lang="ru-RU" sz="1600" i="1" dirty="0" smtClean="0">
                <a:latin typeface="Times New Roman"/>
                <a:ea typeface="Times New Roman"/>
              </a:rPr>
              <a:t>  </a:t>
            </a:r>
            <a:r>
              <a:rPr lang="ru-RU" sz="1600" i="1" dirty="0">
                <a:latin typeface="Times New Roman"/>
                <a:ea typeface="Times New Roman"/>
              </a:rPr>
              <a:t>ПОЛОЖЕНИЕ О РАССЛЕДОВАНИИ И УЧЕТЕ НЕСЧАСТНЫХ СЛУЧАЕВ С УЧАЩЕЙСЯ МОЛОДЕЖЬЮ И ВОСПИТАННИКАМИ В  СИСИТЕМЕ ГОСОБРАЗОВАНИЯ СССР, утвержденное приказом Госкомитета по народному образованию от 1 октября 1990 года № 639</a:t>
            </a:r>
            <a:r>
              <a:rPr lang="ru-RU" sz="1600" dirty="0" smtClean="0">
                <a:latin typeface="Times New Roman"/>
                <a:ea typeface="Times New Roman"/>
              </a:rPr>
              <a:t>).</a:t>
            </a:r>
          </a:p>
          <a:p>
            <a:pPr marL="180975" lvl="0" indent="-180975" algn="just"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endParaRPr lang="ru-RU" sz="1600" dirty="0">
              <a:latin typeface="Times New Roman"/>
              <a:ea typeface="Times New Roman"/>
            </a:endParaRPr>
          </a:p>
          <a:p>
            <a:pPr lvl="0" algn="just">
              <a:spcAft>
                <a:spcPts val="0"/>
              </a:spcAft>
              <a:tabLst>
                <a:tab pos="457200" algn="l"/>
              </a:tabLst>
            </a:pPr>
            <a:endParaRPr lang="ru-RU" sz="1600" dirty="0"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546597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5199" y="188641"/>
            <a:ext cx="8537281" cy="666936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97268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 bwMode="auto">
          <a:xfrm>
            <a:off x="683567" y="188640"/>
            <a:ext cx="7892107" cy="133218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Verdana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Verdana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Verdana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Verdana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Verdana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Verdana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Verdana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Verdana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/>
                <a:ea typeface="+mj-ea"/>
                <a:cs typeface="+mj-cs"/>
              </a:rPr>
              <a:t>Трехступенчатый административно-общественный</a:t>
            </a:r>
            <a:r>
              <a:rPr kumimoji="0" lang="ru-RU" sz="2800" b="0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/>
                <a:ea typeface="+mj-ea"/>
                <a:cs typeface="+mj-cs"/>
              </a:rPr>
              <a:t> к</a:t>
            </a:r>
            <a:r>
              <a:rPr kumimoji="0" lang="ru-RU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/>
                <a:ea typeface="+mj-ea"/>
                <a:cs typeface="+mj-cs"/>
              </a:rPr>
              <a:t>онтроль соблюдения требований охраны труда. </a:t>
            </a: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629120" y="1752600"/>
            <a:ext cx="8001000" cy="4267200"/>
          </a:xfrm>
          <a:prstGeom prst="rect">
            <a:avLst/>
          </a:prstGeom>
          <a:noFill/>
          <a:ln w="38100">
            <a:solidFill>
              <a:schemeClr val="accent6">
                <a:lumMod val="7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469900" indent="-469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o"/>
              <a:defRPr sz="3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08050" indent="-436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+mn-lt"/>
              </a:defRPr>
            </a:lvl2pPr>
            <a:lvl3pPr marL="1304925" indent="-39528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o"/>
              <a:defRPr sz="2300">
                <a:solidFill>
                  <a:schemeClr val="tx1"/>
                </a:solidFill>
                <a:latin typeface="+mn-lt"/>
              </a:defRPr>
            </a:lvl3pPr>
            <a:lvl4pPr marL="1693863" indent="-3873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4pPr>
            <a:lvl5pPr marL="2093913" indent="-398463" algn="l" rtl="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  <a:lvl6pPr marL="25511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6pPr>
            <a:lvl7pPr marL="30083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7pPr>
            <a:lvl8pPr marL="34655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8pPr>
            <a:lvl9pPr marL="39227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469900" marR="0" lvl="0" indent="-469900" algn="ctr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ru-RU" sz="3000" b="0" i="0" u="none" strike="noStrike" kern="0" cap="none" spc="0" normalizeH="0" baseline="0" noProof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Рекомендации по организации.</a:t>
            </a:r>
          </a:p>
          <a:p>
            <a:pPr marL="469900" marR="0" lvl="0" indent="-469900" algn="ctr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SzTx/>
              <a:buFont typeface="Wingdings" pitchFamily="2" charset="2"/>
              <a:buNone/>
              <a:tabLst/>
              <a:defRPr/>
            </a:pPr>
            <a:endParaRPr kumimoji="0" lang="ru-RU" sz="3000" b="0" i="0" u="none" strike="noStrike" kern="0" cap="none" spc="0" normalizeH="0" baseline="0" noProof="0" dirty="0" smtClean="0">
              <a:ln>
                <a:noFill/>
              </a:ln>
              <a:solidFill>
                <a:schemeClr val="accent6">
                  <a:lumMod val="50000"/>
                </a:schemeClr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  <a:p>
            <a:pPr marL="469900" marR="0" lvl="0" indent="-469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SzTx/>
              <a:buFont typeface="Wingdings" pitchFamily="2" charset="2"/>
              <a:buChar char="o"/>
              <a:tabLst/>
              <a:defRPr/>
            </a:pPr>
            <a:r>
              <a:rPr kumimoji="0" lang="ru-RU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Первая ступень трехступенчатого контроля.</a:t>
            </a:r>
          </a:p>
          <a:p>
            <a:pPr marL="469900" marR="0" lvl="0" indent="-469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SzTx/>
              <a:buFont typeface="Wingdings" pitchFamily="2" charset="2"/>
              <a:buChar char="o"/>
              <a:tabLst/>
              <a:defRPr/>
            </a:pPr>
            <a:r>
              <a:rPr kumimoji="0" lang="ru-RU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Вторая ступень трехступенчатого контроля.</a:t>
            </a:r>
          </a:p>
          <a:p>
            <a:pPr marL="469900" marR="0" lvl="0" indent="-469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SzTx/>
              <a:buFont typeface="Wingdings" pitchFamily="2" charset="2"/>
              <a:buChar char="o"/>
              <a:tabLst/>
              <a:defRPr/>
            </a:pPr>
            <a:r>
              <a:rPr kumimoji="0" lang="ru-RU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Третья ступень трехступенчатого контроля.  </a:t>
            </a:r>
          </a:p>
        </p:txBody>
      </p:sp>
    </p:spTree>
    <p:extLst>
      <p:ext uri="{BB962C8B-B14F-4D97-AF65-F5344CB8AC3E}">
        <p14:creationId xmlns:p14="http://schemas.microsoft.com/office/powerpoint/2010/main" val="3690174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 bwMode="auto">
          <a:xfrm>
            <a:off x="574675" y="304800"/>
            <a:ext cx="8001000" cy="121602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Verdana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Verdana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Verdana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Verdana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Verdana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Verdana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Verdana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Verdana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/>
                <a:ea typeface="+mj-ea"/>
                <a:cs typeface="+mj-cs"/>
              </a:rPr>
              <a:t>Первая ступень трехступенчатого контроля</a:t>
            </a: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683568" y="2492896"/>
            <a:ext cx="7884170" cy="35269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469900" indent="-469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o"/>
              <a:defRPr sz="3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08050" indent="-436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+mn-lt"/>
              </a:defRPr>
            </a:lvl2pPr>
            <a:lvl3pPr marL="1304925" indent="-39528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o"/>
              <a:defRPr sz="2300">
                <a:solidFill>
                  <a:schemeClr val="tx1"/>
                </a:solidFill>
                <a:latin typeface="+mn-lt"/>
              </a:defRPr>
            </a:lvl3pPr>
            <a:lvl4pPr marL="1693863" indent="-3873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4pPr>
            <a:lvl5pPr marL="2093913" indent="-398463" algn="l" rtl="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  <a:lvl6pPr marL="25511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6pPr>
            <a:lvl7pPr marL="30083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7pPr>
            <a:lvl8pPr marL="34655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8pPr>
            <a:lvl9pPr marL="39227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lvl="0" eaLnBrk="1" hangingPunct="1">
              <a:buClr>
                <a:srgbClr val="CC0000"/>
              </a:buClr>
            </a:pPr>
            <a:r>
              <a:rPr lang="ru-RU" sz="2800" dirty="0" smtClean="0">
                <a:latin typeface="Times New Roman"/>
                <a:ea typeface="Calibri"/>
              </a:rPr>
              <a:t> </a:t>
            </a:r>
            <a:r>
              <a:rPr lang="ru-RU" sz="2800" dirty="0">
                <a:latin typeface="Times New Roman"/>
                <a:ea typeface="Calibri"/>
              </a:rPr>
              <a:t>Первая ступень контроля осуществляется каждым работником образовательного учреждения на своем рабочем </a:t>
            </a:r>
            <a:r>
              <a:rPr lang="ru-RU" sz="2800" dirty="0" smtClean="0">
                <a:latin typeface="Times New Roman"/>
                <a:ea typeface="Calibri"/>
              </a:rPr>
              <a:t>месте. </a:t>
            </a:r>
            <a:endParaRPr kumimoji="0" lang="ru-RU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78611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 bwMode="auto">
          <a:xfrm>
            <a:off x="574675" y="304800"/>
            <a:ext cx="8001000" cy="121602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Verdana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Verdana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Verdana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Verdana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Verdana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Verdana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Verdana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Verdana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/>
                <a:ea typeface="+mj-ea"/>
                <a:cs typeface="+mj-cs"/>
              </a:rPr>
              <a:t>Вторая ступень трехступенчатого контроля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1043608" y="2257841"/>
            <a:ext cx="7884170" cy="37429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469900" indent="-469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o"/>
              <a:defRPr sz="3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08050" indent="-436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+mn-lt"/>
              </a:defRPr>
            </a:lvl2pPr>
            <a:lvl3pPr marL="1304925" indent="-39528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o"/>
              <a:defRPr sz="2300">
                <a:solidFill>
                  <a:schemeClr val="tx1"/>
                </a:solidFill>
                <a:latin typeface="+mn-lt"/>
              </a:defRPr>
            </a:lvl3pPr>
            <a:lvl4pPr marL="1693863" indent="-3873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4pPr>
            <a:lvl5pPr marL="2093913" indent="-398463" algn="l" rtl="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  <a:lvl6pPr marL="25511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6pPr>
            <a:lvl7pPr marL="30083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7pPr>
            <a:lvl8pPr marL="34655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8pPr>
            <a:lvl9pPr marL="39227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R="0" lvl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SzTx/>
              <a:buFont typeface="Wingdings" pitchFamily="2" charset="2"/>
              <a:buChar char="q"/>
              <a:tabLst/>
              <a:defRPr/>
            </a:pPr>
            <a:r>
              <a:rPr kumimoji="0" lang="ru-RU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Проводит ответственный и уполномоченный по охране труда один раз в четверть.</a:t>
            </a:r>
          </a:p>
        </p:txBody>
      </p:sp>
    </p:spTree>
    <p:extLst>
      <p:ext uri="{BB962C8B-B14F-4D97-AF65-F5344CB8AC3E}">
        <p14:creationId xmlns:p14="http://schemas.microsoft.com/office/powerpoint/2010/main" val="1328030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 bwMode="auto">
          <a:xfrm>
            <a:off x="574675" y="304800"/>
            <a:ext cx="8001000" cy="121602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Verdana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Verdana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Verdana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Verdana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Verdana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Verdana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Verdana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Verdana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/>
                <a:ea typeface="+mj-ea"/>
                <a:cs typeface="+mj-cs"/>
              </a:rPr>
              <a:t>Третья ступень трехступенчатого контроля </a:t>
            </a: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574675" y="1628800"/>
            <a:ext cx="7993063" cy="5229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469900" indent="-469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o"/>
              <a:defRPr sz="3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08050" indent="-436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+mn-lt"/>
              </a:defRPr>
            </a:lvl2pPr>
            <a:lvl3pPr marL="1304925" indent="-39528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o"/>
              <a:defRPr sz="2300">
                <a:solidFill>
                  <a:schemeClr val="tx1"/>
                </a:solidFill>
                <a:latin typeface="+mn-lt"/>
              </a:defRPr>
            </a:lvl3pPr>
            <a:lvl4pPr marL="1693863" indent="-3873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4pPr>
            <a:lvl5pPr marL="2093913" indent="-398463" algn="l" rtl="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  <a:lvl6pPr marL="25511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6pPr>
            <a:lvl7pPr marL="30083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7pPr>
            <a:lvl8pPr marL="34655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8pPr>
            <a:lvl9pPr marL="39227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spcAft>
                <a:spcPts val="0"/>
              </a:spcAft>
              <a:buFont typeface="Wingdings" pitchFamily="2" charset="2"/>
              <a:buChar char="q"/>
            </a:pPr>
            <a:r>
              <a:rPr lang="ru-RU" sz="2800" dirty="0">
                <a:latin typeface="Times New Roman"/>
                <a:ea typeface="Calibri"/>
                <a:cs typeface="Times New Roman"/>
              </a:rPr>
              <a:t>Проводится </a:t>
            </a:r>
            <a:r>
              <a:rPr lang="ru-RU" sz="2800" dirty="0" smtClean="0">
                <a:latin typeface="Times New Roman"/>
                <a:ea typeface="Calibri"/>
                <a:cs typeface="Times New Roman"/>
              </a:rPr>
              <a:t>комиссией, </a:t>
            </a:r>
            <a:r>
              <a:rPr lang="ru-RU" sz="2800" dirty="0">
                <a:latin typeface="Times New Roman"/>
                <a:ea typeface="Calibri"/>
                <a:cs typeface="Times New Roman"/>
              </a:rPr>
              <a:t>назначаемой отдельным приказом </a:t>
            </a:r>
            <a:r>
              <a:rPr lang="ru-RU" sz="2800" dirty="0" smtClean="0">
                <a:latin typeface="Times New Roman"/>
                <a:ea typeface="Calibri"/>
                <a:cs typeface="Times New Roman"/>
              </a:rPr>
              <a:t>заведующего образовательного </a:t>
            </a:r>
            <a:r>
              <a:rPr lang="ru-RU" sz="2800" dirty="0">
                <a:latin typeface="Times New Roman"/>
                <a:ea typeface="Calibri"/>
                <a:cs typeface="Times New Roman"/>
              </a:rPr>
              <a:t>учреждения. В состав комиссии включаются руководитель образовательного учреждения, председатель профсоюзного комитета, ответственный за работу по охране труда. Комиссией составляется график проведения проверок и доводится до сведения всех работников образовательного учреждения. </a:t>
            </a:r>
            <a:endParaRPr lang="ru-RU" sz="2800" dirty="0">
              <a:latin typeface="Calibri"/>
              <a:ea typeface="Calibri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ru-RU" sz="2800" dirty="0" smtClean="0">
                <a:latin typeface="Times New Roman"/>
                <a:ea typeface="Calibri"/>
                <a:cs typeface="Times New Roman"/>
              </a:rPr>
              <a:t>Периодичность </a:t>
            </a:r>
            <a:r>
              <a:rPr lang="ru-RU" sz="2800" dirty="0">
                <a:latin typeface="Times New Roman"/>
                <a:ea typeface="Calibri"/>
                <a:cs typeface="Times New Roman"/>
              </a:rPr>
              <a:t>проверок </a:t>
            </a:r>
            <a:r>
              <a:rPr lang="ru-RU" sz="2800" dirty="0" smtClean="0">
                <a:latin typeface="Times New Roman"/>
                <a:ea typeface="Calibri"/>
                <a:cs typeface="Times New Roman"/>
              </a:rPr>
              <a:t>не </a:t>
            </a:r>
            <a:r>
              <a:rPr lang="ru-RU" sz="2800" dirty="0">
                <a:latin typeface="Times New Roman"/>
                <a:ea typeface="Calibri"/>
                <a:cs typeface="Times New Roman"/>
              </a:rPr>
              <a:t>реже 1 раза в квартал. </a:t>
            </a:r>
            <a:endParaRPr lang="ru-RU" sz="2800" dirty="0" smtClean="0">
              <a:latin typeface="Times New Roman"/>
              <a:ea typeface="Calibri"/>
              <a:cs typeface="Times New Roman"/>
            </a:endParaRPr>
          </a:p>
          <a:p>
            <a:pPr>
              <a:spcAft>
                <a:spcPts val="0"/>
              </a:spcAft>
            </a:pPr>
            <a:endParaRPr lang="ru-RU" sz="2800" dirty="0">
              <a:latin typeface="Times New Roman"/>
              <a:ea typeface="Calibri"/>
              <a:cs typeface="Times New Roman"/>
            </a:endParaRPr>
          </a:p>
          <a:p>
            <a:pPr>
              <a:spcAft>
                <a:spcPts val="0"/>
              </a:spcAft>
            </a:pPr>
            <a:endParaRPr lang="ru-RU" sz="2400" dirty="0">
              <a:latin typeface="Calibri"/>
              <a:ea typeface="Calibri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ru-RU" sz="2400" dirty="0">
                <a:latin typeface="Times New Roman"/>
                <a:ea typeface="Calibri"/>
                <a:cs typeface="Times New Roman"/>
              </a:rPr>
              <a:t> </a:t>
            </a:r>
            <a:endParaRPr lang="ru-RU" sz="2400" dirty="0">
              <a:effectLst/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650360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2060848"/>
            <a:ext cx="9144000" cy="8971687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endParaRPr lang="ru-RU" sz="1100" dirty="0"/>
          </a:p>
          <a:p>
            <a:endParaRPr lang="ru-RU" sz="1100" dirty="0"/>
          </a:p>
          <a:p>
            <a:r>
              <a:rPr lang="ru-RU" sz="1400" dirty="0" smtClean="0"/>
              <a:t>       Государственные </a:t>
            </a:r>
            <a:r>
              <a:rPr lang="ru-RU" sz="1400" dirty="0"/>
              <a:t>нормативные требования охраны труда </a:t>
            </a:r>
            <a:r>
              <a:rPr lang="ru-RU" sz="1400" u="sng" dirty="0">
                <a:solidFill>
                  <a:srgbClr val="FF0000"/>
                </a:solidFill>
              </a:rPr>
              <a:t>обязательны</a:t>
            </a:r>
            <a:r>
              <a:rPr lang="ru-RU" sz="1400" dirty="0"/>
              <a:t> для исполнения юридическими и физическими лицами при осуществлении ими любых видов </a:t>
            </a:r>
            <a:r>
              <a:rPr lang="ru-RU" sz="1400" dirty="0" smtClean="0"/>
              <a:t>деятельности</a:t>
            </a:r>
          </a:p>
          <a:p>
            <a:r>
              <a:rPr lang="ru-RU" sz="1400" dirty="0" smtClean="0"/>
              <a:t> </a:t>
            </a:r>
            <a:r>
              <a:rPr lang="ru-RU" sz="1400" dirty="0"/>
              <a:t>(ст. 211 ТК РФ</a:t>
            </a:r>
            <a:r>
              <a:rPr lang="ru-RU" sz="1400" dirty="0" smtClean="0"/>
              <a:t>).</a:t>
            </a:r>
            <a:endParaRPr lang="ru-RU" sz="1400" dirty="0"/>
          </a:p>
          <a:p>
            <a:r>
              <a:rPr lang="ru-RU" sz="1400" dirty="0" smtClean="0"/>
              <a:t>       Работодатель </a:t>
            </a:r>
            <a:r>
              <a:rPr lang="ru-RU" sz="1400" dirty="0"/>
              <a:t>(руководство организации), неся ответственность за обеспечение безопасных условий и охраны труда (ст. 212 ТК РФ), должен проводить работы в области охраны труда в соответствии с государственными нормативными требованиями</a:t>
            </a:r>
            <a:r>
              <a:rPr lang="ru-RU" sz="1400" dirty="0" smtClean="0"/>
              <a:t>.</a:t>
            </a:r>
            <a:endParaRPr lang="ru-RU" sz="1400" dirty="0"/>
          </a:p>
          <a:p>
            <a:r>
              <a:rPr lang="ru-RU" sz="1400" dirty="0" smtClean="0"/>
              <a:t>       Для </a:t>
            </a:r>
            <a:r>
              <a:rPr lang="ru-RU" sz="1400" dirty="0"/>
              <a:t>обеспечения соблюдения нормативных требований и эффективности управления охраной труда должны быть определены и документированы обязанности, ответственность, полномочия руководителей разного уровня, лиц, управляющих, выполняющих и проверяющих работы</a:t>
            </a:r>
            <a:r>
              <a:rPr lang="ru-RU" sz="1400" dirty="0" smtClean="0"/>
              <a:t>.</a:t>
            </a:r>
            <a:endParaRPr lang="ru-RU" sz="1400" dirty="0"/>
          </a:p>
          <a:p>
            <a:r>
              <a:rPr lang="ru-RU" sz="1400" dirty="0" smtClean="0"/>
              <a:t>       На </a:t>
            </a:r>
            <a:r>
              <a:rPr lang="ru-RU" sz="1400" dirty="0"/>
              <a:t>основании требований законодательства, нормативных правовых актов в сфере охраны труда, в том числе межотраслевых и отраслевых правил, инструкций, рекомендаций, стандартов, положений можно определить примерный перечень документации, которая должна разрабатываться и оформляться при проведении работы по охране труда в организации</a:t>
            </a:r>
            <a:r>
              <a:rPr lang="ru-RU" sz="1400" dirty="0" smtClean="0"/>
              <a:t>.</a:t>
            </a:r>
            <a:endParaRPr lang="ru-RU" sz="1400" dirty="0"/>
          </a:p>
          <a:p>
            <a:r>
              <a:rPr lang="ru-RU" sz="1400" dirty="0" smtClean="0"/>
              <a:t>       В </a:t>
            </a:r>
            <a:r>
              <a:rPr lang="ru-RU" sz="1400" dirty="0"/>
              <a:t>каждой организации разрабатываются локальные нормативные акты в сфере охраны труда. Они являются непосредственной правовой базой управления охраной труда на уровне организации</a:t>
            </a:r>
            <a:r>
              <a:rPr lang="ru-RU" sz="1400" dirty="0" smtClean="0"/>
              <a:t>.</a:t>
            </a:r>
          </a:p>
          <a:p>
            <a:endParaRPr lang="ru-RU" sz="1400" dirty="0"/>
          </a:p>
          <a:p>
            <a:endParaRPr lang="ru-RU" sz="1100" dirty="0" smtClean="0"/>
          </a:p>
          <a:p>
            <a:endParaRPr lang="ru-RU" sz="1100" dirty="0"/>
          </a:p>
          <a:p>
            <a:endParaRPr lang="ru-RU" sz="1100" dirty="0" smtClean="0"/>
          </a:p>
          <a:p>
            <a:endParaRPr lang="ru-RU" sz="1100" dirty="0"/>
          </a:p>
          <a:p>
            <a:endParaRPr lang="ru-RU" sz="1100" dirty="0" smtClean="0"/>
          </a:p>
          <a:p>
            <a:endParaRPr lang="ru-RU" sz="1100" dirty="0"/>
          </a:p>
          <a:p>
            <a:endParaRPr lang="ru-RU" sz="1100" dirty="0" smtClean="0"/>
          </a:p>
          <a:p>
            <a:endParaRPr lang="ru-RU" sz="1100" dirty="0"/>
          </a:p>
          <a:p>
            <a:pPr algn="ctr"/>
            <a:endParaRPr lang="ru-RU" sz="1100" dirty="0" smtClean="0"/>
          </a:p>
          <a:p>
            <a:endParaRPr lang="ru-RU" sz="1100" dirty="0"/>
          </a:p>
          <a:p>
            <a:endParaRPr lang="ru-RU" sz="1100" dirty="0" smtClean="0"/>
          </a:p>
          <a:p>
            <a:endParaRPr lang="ru-RU" sz="1100" dirty="0"/>
          </a:p>
          <a:p>
            <a:endParaRPr lang="ru-RU" sz="1100" dirty="0" smtClean="0"/>
          </a:p>
          <a:p>
            <a:endParaRPr lang="ru-RU" sz="1100" dirty="0"/>
          </a:p>
          <a:p>
            <a:endParaRPr lang="ru-RU" sz="1100" dirty="0" smtClean="0"/>
          </a:p>
          <a:p>
            <a:endParaRPr lang="ru-RU" sz="1100" dirty="0"/>
          </a:p>
          <a:p>
            <a:endParaRPr lang="ru-RU" sz="1100" dirty="0" smtClean="0"/>
          </a:p>
          <a:p>
            <a:endParaRPr lang="ru-RU" sz="1100" dirty="0"/>
          </a:p>
          <a:p>
            <a:endParaRPr lang="ru-RU" sz="1100" dirty="0" smtClean="0"/>
          </a:p>
          <a:p>
            <a:endParaRPr lang="ru-RU" sz="1100" dirty="0"/>
          </a:p>
          <a:p>
            <a:endParaRPr lang="ru-RU" sz="1100" dirty="0" smtClean="0"/>
          </a:p>
          <a:p>
            <a:endParaRPr lang="ru-RU" sz="1100" dirty="0"/>
          </a:p>
          <a:p>
            <a:endParaRPr lang="ru-RU" sz="1100" dirty="0" smtClean="0"/>
          </a:p>
          <a:p>
            <a:endParaRPr lang="ru-RU" sz="1100" dirty="0"/>
          </a:p>
          <a:p>
            <a:endParaRPr lang="ru-RU" sz="11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827584" y="1591925"/>
            <a:ext cx="7920880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b="1" cap="none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ЛОКАЛЬНЫЕ НОРМАТИВНЫЕ АКТЫ ОРГАНИЗАЦИИ ПО ОХРАНЕ ТРУДА</a:t>
            </a:r>
          </a:p>
        </p:txBody>
      </p:sp>
    </p:spTree>
    <p:extLst>
      <p:ext uri="{BB962C8B-B14F-4D97-AF65-F5344CB8AC3E}">
        <p14:creationId xmlns:p14="http://schemas.microsoft.com/office/powerpoint/2010/main" val="2377542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 bwMode="auto">
          <a:xfrm>
            <a:off x="574675" y="304800"/>
            <a:ext cx="8001000" cy="1216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Verdana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Verdana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Verdana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Verdana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Verdana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Verdana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Verdana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Verdana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4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/>
                <a:ea typeface="+mj-ea"/>
                <a:cs typeface="+mj-cs"/>
              </a:rPr>
              <a:t>Журнал административно-общественного контроля</a:t>
            </a:r>
            <a:endParaRPr kumimoji="0" lang="ru-RU" sz="34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Verdana"/>
              <a:ea typeface="+mj-ea"/>
              <a:cs typeface="+mj-cs"/>
            </a:endParaRP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304800" y="1828800"/>
            <a:ext cx="8262938" cy="426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469900" indent="-469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o"/>
              <a:defRPr sz="3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08050" indent="-436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+mn-lt"/>
              </a:defRPr>
            </a:lvl2pPr>
            <a:lvl3pPr marL="1304925" indent="-39528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o"/>
              <a:defRPr sz="2300">
                <a:solidFill>
                  <a:schemeClr val="tx1"/>
                </a:solidFill>
                <a:latin typeface="+mn-lt"/>
              </a:defRPr>
            </a:lvl3pPr>
            <a:lvl4pPr marL="1693863" indent="-3873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4pPr>
            <a:lvl5pPr marL="2093913" indent="-398463" algn="l" rtl="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  <a:lvl6pPr marL="25511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6pPr>
            <a:lvl7pPr marL="30083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7pPr>
            <a:lvl8pPr marL="34655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8pPr>
            <a:lvl9pPr marL="39227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SzTx/>
              <a:buNone/>
              <a:tabLst/>
              <a:defRPr/>
            </a:pPr>
            <a:r>
              <a:rPr kumimoji="0" lang="ru-RU" sz="3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 </a:t>
            </a:r>
          </a:p>
          <a:p>
            <a:pPr marL="469900" marR="0" lvl="0" indent="-469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SzTx/>
              <a:buFont typeface="Wingdings" pitchFamily="2" charset="2"/>
              <a:buChar char="o"/>
              <a:tabLst/>
              <a:defRPr/>
            </a:pPr>
            <a:endParaRPr kumimoji="0" lang="ru-RU" sz="30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457200" y="1981200"/>
            <a:ext cx="8262938" cy="426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469900" indent="-469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o"/>
              <a:defRPr sz="3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08050" indent="-436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+mn-lt"/>
              </a:defRPr>
            </a:lvl2pPr>
            <a:lvl3pPr marL="1304925" indent="-39528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o"/>
              <a:defRPr sz="2300">
                <a:solidFill>
                  <a:schemeClr val="tx1"/>
                </a:solidFill>
                <a:latin typeface="+mn-lt"/>
              </a:defRPr>
            </a:lvl3pPr>
            <a:lvl4pPr marL="1693863" indent="-3873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4pPr>
            <a:lvl5pPr marL="2093913" indent="-398463" algn="l" rtl="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  <a:lvl6pPr marL="25511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6pPr>
            <a:lvl7pPr marL="30083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7pPr>
            <a:lvl8pPr marL="34655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8pPr>
            <a:lvl9pPr marL="39227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469900" marR="0" lvl="0" indent="-469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SzTx/>
              <a:buFont typeface="Wingdings" pitchFamily="2" charset="2"/>
              <a:buChar char="o"/>
              <a:tabLst/>
              <a:defRPr/>
            </a:pPr>
            <a:r>
              <a:rPr kumimoji="0" lang="ru-RU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Начат __________</a:t>
            </a:r>
          </a:p>
          <a:p>
            <a:pPr marL="469900" marR="0" lvl="0" indent="-469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SzTx/>
              <a:buFont typeface="Wingdings" pitchFamily="2" charset="2"/>
              <a:buChar char="o"/>
              <a:tabLst/>
              <a:defRPr/>
            </a:pPr>
            <a:r>
              <a:rPr kumimoji="0" lang="ru-RU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Окончен ________ </a:t>
            </a:r>
          </a:p>
          <a:p>
            <a:pPr marL="469900" marR="0" lvl="0" indent="-469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SzTx/>
              <a:buFont typeface="Wingdings" pitchFamily="2" charset="2"/>
              <a:buChar char="o"/>
              <a:tabLst/>
              <a:defRPr/>
            </a:pPr>
            <a:endParaRPr kumimoji="0" lang="ru-RU" sz="30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graphicFrame>
        <p:nvGraphicFramePr>
          <p:cNvPr id="5" name="Group 5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9472551"/>
              </p:ext>
            </p:extLst>
          </p:nvPr>
        </p:nvGraphicFramePr>
        <p:xfrm>
          <a:off x="381000" y="3429000"/>
          <a:ext cx="8655496" cy="1828800"/>
        </p:xfrm>
        <a:graphic>
          <a:graphicData uri="http://schemas.openxmlformats.org/drawingml/2006/table">
            <a:tbl>
              <a:tblPr/>
              <a:tblGrid>
                <a:gridCol w="838200"/>
                <a:gridCol w="1447800"/>
                <a:gridCol w="1760984"/>
                <a:gridCol w="1800200"/>
                <a:gridCol w="934616"/>
                <a:gridCol w="1873696"/>
              </a:tblGrid>
              <a:tr h="10668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дата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Степень контроля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Выявленные недостатки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Мероприятия по устранению нарушений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Срок исполнения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Отметка о выполнении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620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ru-RU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ru-RU" sz="2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ru-RU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ru-RU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ru-RU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Verdana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ru-RU" sz="2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98860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380737"/>
              </p:ext>
            </p:extLst>
          </p:nvPr>
        </p:nvGraphicFramePr>
        <p:xfrm>
          <a:off x="5931024" y="116632"/>
          <a:ext cx="3212976" cy="647700"/>
        </p:xfrm>
        <a:graphic>
          <a:graphicData uri="http://schemas.openxmlformats.org/drawingml/2006/table">
            <a:tbl>
              <a:tblPr/>
              <a:tblGrid>
                <a:gridCol w="3212976"/>
              </a:tblGrid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Arial Narrow"/>
                          <a:ea typeface="Times New Roman"/>
                        </a:rPr>
                        <a:t>УТВЕРЖДАЮ:</a:t>
                      </a:r>
                      <a:r>
                        <a:rPr lang="ru-RU" sz="1000" dirty="0">
                          <a:effectLst/>
                          <a:latin typeface="Arial Narrow"/>
                          <a:ea typeface="Times New Roman"/>
                        </a:rPr>
                        <a:t/>
                      </a:r>
                      <a:br>
                        <a:rPr lang="ru-RU" sz="1000" dirty="0">
                          <a:effectLst/>
                          <a:latin typeface="Arial Narrow"/>
                          <a:ea typeface="Times New Roman"/>
                        </a:rPr>
                      </a:br>
                      <a:r>
                        <a:rPr lang="ru-RU" sz="1000" dirty="0">
                          <a:effectLst/>
                          <a:latin typeface="Arial Narrow"/>
                          <a:ea typeface="Times New Roman"/>
                        </a:rPr>
                        <a:t>31.08.2012 г.</a:t>
                      </a:r>
                      <a:endParaRPr lang="ru-RU" sz="8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Arial Narrow"/>
                          <a:ea typeface="Times New Roman"/>
                        </a:rPr>
                        <a:t> Заведующая ГДОУ-36</a:t>
                      </a:r>
                      <a:endParaRPr lang="ru-RU" sz="8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Arial Narrow"/>
                          <a:ea typeface="Times New Roman"/>
                        </a:rPr>
                        <a:t>____________________ </a:t>
                      </a:r>
                      <a:r>
                        <a:rPr lang="ru-RU" sz="1000" dirty="0" err="1">
                          <a:effectLst/>
                          <a:latin typeface="Arial Narrow"/>
                          <a:ea typeface="Times New Roman"/>
                        </a:rPr>
                        <a:t>В.Г.Кузнецова</a:t>
                      </a:r>
                      <a:endParaRPr lang="ru-RU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9050" marR="19050" marT="19050" marB="1905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0" y="764704"/>
            <a:ext cx="8820472" cy="9079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sz="1400" b="1" dirty="0">
                <a:solidFill>
                  <a:srgbClr val="000000"/>
                </a:solidFill>
                <a:latin typeface="Arial Narrow"/>
                <a:ea typeface="Times New Roman"/>
              </a:rPr>
              <a:t>ПЛАН</a:t>
            </a:r>
            <a:endParaRPr lang="ru-RU" sz="1400" dirty="0">
              <a:latin typeface="Times New Roman"/>
              <a:ea typeface="Times New Roman"/>
            </a:endParaRPr>
          </a:p>
          <a:p>
            <a:pPr algn="ctr">
              <a:spcAft>
                <a:spcPts val="0"/>
              </a:spcAft>
            </a:pPr>
            <a:r>
              <a:rPr lang="ru-RU" sz="1400" b="1" dirty="0">
                <a:solidFill>
                  <a:srgbClr val="000000"/>
                </a:solidFill>
                <a:latin typeface="Arial Narrow"/>
                <a:ea typeface="Times New Roman"/>
              </a:rPr>
              <a:t>ОРГАНИЗАЦИОННО-ТЕХНИЧЕСКИХ МЕРОПРИЯТИЙ ПО УЛУЧШЕНИЮ УСЛОВИЙ И ОХРАНЫ </a:t>
            </a:r>
            <a:r>
              <a:rPr lang="ru-RU" sz="1400" b="1" dirty="0" smtClean="0">
                <a:solidFill>
                  <a:srgbClr val="000000"/>
                </a:solidFill>
                <a:latin typeface="Arial Narrow"/>
                <a:ea typeface="Times New Roman"/>
              </a:rPr>
              <a:t>ТРУДА</a:t>
            </a:r>
          </a:p>
          <a:p>
            <a:pPr algn="ctr">
              <a:spcAft>
                <a:spcPts val="0"/>
              </a:spcAft>
            </a:pPr>
            <a:r>
              <a:rPr lang="ru-RU" sz="1400" b="1" dirty="0" smtClean="0">
                <a:solidFill>
                  <a:srgbClr val="000000"/>
                </a:solidFill>
                <a:latin typeface="Arial Narrow"/>
                <a:ea typeface="Times New Roman"/>
              </a:rPr>
              <a:t> </a:t>
            </a:r>
            <a:r>
              <a:rPr lang="ru-RU" sz="1400" b="1" dirty="0">
                <a:solidFill>
                  <a:srgbClr val="000000"/>
                </a:solidFill>
                <a:latin typeface="Arial Narrow"/>
                <a:ea typeface="Times New Roman"/>
              </a:rPr>
              <a:t>НА 2012 – 2013 ГОД</a:t>
            </a:r>
            <a:endParaRPr lang="ru-RU" sz="1400" dirty="0">
              <a:latin typeface="Times New Roman"/>
              <a:ea typeface="Times New Roman"/>
            </a:endParaRPr>
          </a:p>
          <a:p>
            <a:pPr algn="ctr">
              <a:spcAft>
                <a:spcPts val="0"/>
              </a:spcAft>
            </a:pPr>
            <a:r>
              <a:rPr lang="ru-RU" sz="1100" b="1" dirty="0">
                <a:latin typeface="Arial Narrow"/>
                <a:ea typeface="Times New Roman"/>
              </a:rPr>
              <a:t> </a:t>
            </a:r>
            <a:endParaRPr lang="ru-RU" sz="1100" dirty="0"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0804265"/>
              </p:ext>
            </p:extLst>
          </p:nvPr>
        </p:nvGraphicFramePr>
        <p:xfrm>
          <a:off x="323529" y="1484781"/>
          <a:ext cx="7992887" cy="4772327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{5940675A-B579-460E-94D1-54222C63F5DA}</a:tableStyleId>
              </a:tblPr>
              <a:tblGrid>
                <a:gridCol w="252478"/>
                <a:gridCol w="4511812"/>
                <a:gridCol w="1115069"/>
                <a:gridCol w="1177424"/>
                <a:gridCol w="936104"/>
              </a:tblGrid>
              <a:tr h="84172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 dirty="0">
                          <a:effectLst/>
                        </a:rPr>
                        <a:t>№ </a:t>
                      </a:r>
                      <a:r>
                        <a:rPr lang="ru-RU" sz="700" dirty="0" err="1">
                          <a:effectLst/>
                        </a:rPr>
                        <a:t>п.п</a:t>
                      </a:r>
                      <a:r>
                        <a:rPr lang="ru-RU" sz="700" dirty="0">
                          <a:effectLst/>
                        </a:rPr>
                        <a:t>.</a:t>
                      </a:r>
                      <a:endParaRPr lang="ru-RU" sz="9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023" marR="4502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Наименование мероприятий</a:t>
                      </a:r>
                      <a:endParaRPr lang="ru-RU" sz="11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023" marR="4502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Срок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выполнения</a:t>
                      </a:r>
                      <a:endParaRPr lang="ru-RU" sz="11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023" marR="4502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Ответственный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за выполнение</a:t>
                      </a:r>
                      <a:endParaRPr lang="ru-RU" sz="11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023" marR="4502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Отметка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о выполнении</a:t>
                      </a:r>
                      <a:endParaRPr lang="ru-RU" sz="11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023" marR="45023" marT="0" marB="0" anchor="ctr"/>
                </a:tc>
              </a:tr>
              <a:tr h="56114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1</a:t>
                      </a:r>
                      <a:endParaRPr lang="ru-RU" sz="9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023" marR="45023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Издать приказ о назначении ответственных лиц за организацию безопасной работы.</a:t>
                      </a:r>
                      <a:endParaRPr lang="ru-RU" sz="11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023" marR="4502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</a:rPr>
                        <a:t>сентябрь –октябрь 2012</a:t>
                      </a:r>
                      <a:endParaRPr lang="ru-RU" sz="105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023" marR="4502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 dirty="0" smtClean="0">
                          <a:effectLst/>
                        </a:rPr>
                        <a:t>Заведующий</a:t>
                      </a:r>
                      <a:endParaRPr lang="ru-RU" sz="105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023" marR="4502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2 </a:t>
                      </a:r>
                      <a:endParaRPr lang="ru-RU" sz="9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023" marR="45023" marT="0" marB="0"/>
                </a:tc>
              </a:tr>
              <a:tr h="54393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2</a:t>
                      </a:r>
                      <a:endParaRPr lang="ru-RU" sz="9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023" marR="45023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</a:rPr>
                        <a:t>На общем собрании трудового коллектива избрать уполномоченных  лиц по охране труда.</a:t>
                      </a:r>
                      <a:endParaRPr lang="ru-RU" sz="105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023" marR="4502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</a:rPr>
                        <a:t>сентябрь 2012</a:t>
                      </a:r>
                      <a:endParaRPr lang="ru-RU" sz="105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023" marR="4502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 smtClean="0">
                          <a:effectLst/>
                        </a:rPr>
                        <a:t>Заведующий</a:t>
                      </a:r>
                      <a:endParaRPr lang="ru-RU" sz="105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023" marR="4502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 </a:t>
                      </a:r>
                      <a:endParaRPr lang="ru-RU" sz="9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023" marR="45023" marT="0" marB="0"/>
                </a:tc>
              </a:tr>
              <a:tr h="28057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3</a:t>
                      </a:r>
                      <a:endParaRPr lang="ru-RU" sz="9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023" marR="45023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Издать приказ о создании комитета (комиссии) по охране труда.</a:t>
                      </a:r>
                      <a:endParaRPr lang="ru-RU" sz="105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023" marR="4502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</a:rPr>
                        <a:t>сентябрь 2012</a:t>
                      </a:r>
                      <a:endParaRPr lang="ru-RU" sz="105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023" marR="4502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 dirty="0" smtClean="0">
                          <a:effectLst/>
                        </a:rPr>
                        <a:t>Заведующий</a:t>
                      </a:r>
                      <a:endParaRPr lang="ru-RU" sz="105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023" marR="4502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 </a:t>
                      </a:r>
                      <a:endParaRPr lang="ru-RU" sz="9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023" marR="45023" marT="0" marB="0"/>
                </a:tc>
              </a:tr>
              <a:tr h="58094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4</a:t>
                      </a:r>
                      <a:endParaRPr lang="ru-RU" sz="9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023" marR="45023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Совместно с Советом учреждения организовать систематический административно-общественный контроль за состоянием охраны труда</a:t>
                      </a:r>
                      <a:endParaRPr lang="ru-RU" sz="105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023" marR="4502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</a:rPr>
                        <a:t>В течение года</a:t>
                      </a:r>
                      <a:endParaRPr lang="ru-RU" sz="105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023" marR="4502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</a:rPr>
                        <a:t>    </a:t>
                      </a:r>
                      <a:r>
                        <a:rPr lang="ru-RU" sz="1050" dirty="0" smtClean="0">
                          <a:effectLst/>
                        </a:rPr>
                        <a:t>зам.зав по АХР</a:t>
                      </a:r>
                      <a:endParaRPr lang="ru-RU" sz="105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023" marR="4502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 dirty="0">
                          <a:effectLst/>
                        </a:rPr>
                        <a:t> </a:t>
                      </a:r>
                      <a:endParaRPr lang="ru-RU" sz="9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023" marR="45023" marT="0" marB="0"/>
                </a:tc>
              </a:tr>
              <a:tr h="56114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 dirty="0">
                          <a:effectLst/>
                        </a:rPr>
                        <a:t>5</a:t>
                      </a:r>
                      <a:endParaRPr lang="ru-RU" sz="9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023" marR="45023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</a:rPr>
                        <a:t>Провести испытание спортивного оборудования и вентиляционных устройств спортивного зала. </a:t>
                      </a:r>
                      <a:endParaRPr lang="ru-RU" sz="105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023" marR="4502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</a:rPr>
                        <a:t>сентябрь 2012</a:t>
                      </a:r>
                      <a:endParaRPr lang="ru-RU" sz="105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023" marR="4502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 dirty="0">
                          <a:effectLst/>
                        </a:rPr>
                        <a:t> </a:t>
                      </a:r>
                      <a:r>
                        <a:rPr lang="ru-RU" sz="700" dirty="0" smtClean="0">
                          <a:effectLst/>
                        </a:rPr>
                        <a:t> </a:t>
                      </a:r>
                      <a:endParaRPr lang="ru-RU" sz="900" dirty="0">
                        <a:effectLst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комиссия</a:t>
                      </a:r>
                      <a:endParaRPr kumimoji="0" lang="ru-RU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/>
                        <a:ea typeface="Times New Roman"/>
                        <a:cs typeface="+mn-cs"/>
                      </a:endParaRPr>
                    </a:p>
                  </a:txBody>
                  <a:tcPr marL="45023" marR="4502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 dirty="0">
                          <a:effectLst/>
                        </a:rPr>
                        <a:t> </a:t>
                      </a:r>
                      <a:endParaRPr lang="ru-RU" sz="9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023" marR="45023" marT="0" marB="0"/>
                </a:tc>
              </a:tr>
              <a:tr h="28057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 dirty="0">
                          <a:effectLst/>
                        </a:rPr>
                        <a:t>6</a:t>
                      </a:r>
                      <a:endParaRPr lang="ru-RU" sz="9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023" marR="45023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</a:rPr>
                        <a:t>Провести общий технический осмотр здания и территории ДОУ.</a:t>
                      </a:r>
                      <a:endParaRPr lang="ru-RU" sz="105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023" marR="4502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</a:rPr>
                        <a:t>В течение года</a:t>
                      </a:r>
                      <a:endParaRPr lang="ru-RU" sz="105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023" marR="45023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зам.зав по АХР</a:t>
                      </a:r>
                      <a:endParaRPr kumimoji="0" lang="ru-RU" sz="105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/>
                        <a:ea typeface="Times New Roman"/>
                        <a:cs typeface="+mn-cs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 dirty="0" smtClean="0">
                          <a:effectLst/>
                        </a:rPr>
                        <a:t> </a:t>
                      </a:r>
                      <a:endParaRPr lang="ru-RU" sz="9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023" marR="4502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 dirty="0">
                          <a:effectLst/>
                        </a:rPr>
                        <a:t>  </a:t>
                      </a:r>
                      <a:endParaRPr lang="ru-RU" sz="9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023" marR="45023" marT="0" marB="0"/>
                </a:tc>
              </a:tr>
              <a:tr h="56114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 dirty="0">
                          <a:effectLst/>
                        </a:rPr>
                        <a:t>7</a:t>
                      </a:r>
                      <a:endParaRPr lang="ru-RU" sz="9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023" marR="45023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</a:rPr>
                        <a:t>Обеспечить работников учреждения спецодеждой, спецобувью и другими средствами индивидуальной защиты в соответствии с Нормами.</a:t>
                      </a:r>
                      <a:endParaRPr lang="ru-RU" sz="105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023" marR="4502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</a:rPr>
                        <a:t>В течение года</a:t>
                      </a:r>
                      <a:endParaRPr lang="ru-RU" sz="105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023" marR="45023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зам.зав по АХР</a:t>
                      </a:r>
                      <a:endParaRPr kumimoji="0" lang="ru-RU" sz="105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/>
                        <a:ea typeface="Times New Roman"/>
                        <a:cs typeface="+mn-cs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 dirty="0" smtClean="0">
                          <a:effectLst/>
                        </a:rPr>
                        <a:t> </a:t>
                      </a:r>
                      <a:endParaRPr lang="ru-RU" sz="9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023" marR="4502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 dirty="0">
                          <a:effectLst/>
                        </a:rPr>
                        <a:t> </a:t>
                      </a:r>
                      <a:endParaRPr lang="ru-RU" sz="9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023" marR="45023" marT="0" marB="0"/>
                </a:tc>
              </a:tr>
              <a:tr h="56114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 dirty="0">
                          <a:effectLst/>
                        </a:rPr>
                        <a:t>8</a:t>
                      </a:r>
                      <a:endParaRPr lang="ru-RU" sz="9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023" marR="45023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</a:rPr>
                        <a:t>Заключить соглашение по охране труда между администрацией и  коллективом учреждения</a:t>
                      </a:r>
                      <a:endParaRPr lang="ru-RU" sz="105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023" marR="4502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</a:rPr>
                        <a:t>сентябрь 2012</a:t>
                      </a:r>
                      <a:endParaRPr lang="ru-RU" sz="105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023" marR="4502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 dirty="0" smtClean="0">
                          <a:effectLst/>
                        </a:rPr>
                        <a:t>комиссия</a:t>
                      </a:r>
                      <a:endParaRPr lang="ru-RU" sz="105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023" marR="4502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700" dirty="0">
                          <a:effectLst/>
                        </a:rPr>
                        <a:t>  </a:t>
                      </a:r>
                      <a:endParaRPr lang="ru-RU" sz="9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023" marR="45023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46093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802228" y="2492896"/>
            <a:ext cx="59766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Спасибо за внимание !</a:t>
            </a:r>
            <a:endParaRPr lang="ru-RU" sz="40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250814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0" y="188641"/>
            <a:ext cx="9036496" cy="7078861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sz="2400" b="1" dirty="0">
                <a:solidFill>
                  <a:schemeClr val="accent6"/>
                </a:solidFill>
                <a:latin typeface="Times New Roman"/>
                <a:ea typeface="Times New Roman"/>
              </a:rPr>
              <a:t>Нормативно правовые </a:t>
            </a:r>
            <a:r>
              <a:rPr lang="ru-RU" sz="2400" b="1" dirty="0" smtClean="0">
                <a:solidFill>
                  <a:schemeClr val="accent6"/>
                </a:solidFill>
                <a:latin typeface="Times New Roman"/>
                <a:ea typeface="Times New Roman"/>
              </a:rPr>
              <a:t>документы</a:t>
            </a:r>
            <a:r>
              <a:rPr lang="ru-RU" sz="2400" b="1" dirty="0">
                <a:solidFill>
                  <a:schemeClr val="accent6"/>
                </a:solidFill>
                <a:latin typeface="Times New Roman"/>
                <a:ea typeface="Times New Roman"/>
              </a:rPr>
              <a:t> </a:t>
            </a:r>
            <a:endParaRPr lang="ru-RU" sz="2400" b="1" dirty="0" smtClean="0">
              <a:solidFill>
                <a:schemeClr val="accent6"/>
              </a:solidFill>
              <a:latin typeface="Times New Roman"/>
              <a:ea typeface="Times New Roman"/>
            </a:endParaRPr>
          </a:p>
          <a:p>
            <a:pPr algn="ctr">
              <a:spcAft>
                <a:spcPts val="0"/>
              </a:spcAft>
            </a:pPr>
            <a:endParaRPr lang="ru-RU" dirty="0">
              <a:solidFill>
                <a:schemeClr val="accent6"/>
              </a:solidFill>
              <a:latin typeface="Times New Roman"/>
              <a:ea typeface="Times New Roman"/>
            </a:endParaRPr>
          </a:p>
          <a:p>
            <a:pPr marL="285750" indent="-285750">
              <a:spcAft>
                <a:spcPts val="0"/>
              </a:spcAft>
              <a:buFontTx/>
              <a:buChar char="-"/>
            </a:pPr>
            <a:r>
              <a:rPr lang="ru-RU" sz="1600" dirty="0" smtClean="0">
                <a:latin typeface="Times New Roman"/>
                <a:ea typeface="Times New Roman"/>
              </a:rPr>
              <a:t>Трудовой </a:t>
            </a:r>
            <a:r>
              <a:rPr lang="ru-RU" sz="1600" dirty="0">
                <a:latin typeface="Times New Roman"/>
                <a:ea typeface="Times New Roman"/>
              </a:rPr>
              <a:t>кодекс РФ; </a:t>
            </a:r>
            <a:endParaRPr lang="ru-RU" sz="1600" dirty="0" smtClean="0">
              <a:latin typeface="Times New Roman"/>
              <a:ea typeface="Times New Roman"/>
            </a:endParaRPr>
          </a:p>
          <a:p>
            <a:pPr marL="285750" indent="-285750">
              <a:spcAft>
                <a:spcPts val="0"/>
              </a:spcAft>
              <a:buFontTx/>
              <a:buChar char="-"/>
            </a:pPr>
            <a:r>
              <a:rPr lang="ru-RU" sz="1600" dirty="0" smtClean="0">
                <a:latin typeface="Times New Roman"/>
                <a:ea typeface="Times New Roman"/>
              </a:rPr>
              <a:t>Закон </a:t>
            </a:r>
            <a:r>
              <a:rPr lang="ru-RU" sz="1600" dirty="0">
                <a:latin typeface="Times New Roman"/>
                <a:ea typeface="Times New Roman"/>
              </a:rPr>
              <a:t>РФ «Об </a:t>
            </a:r>
            <a:r>
              <a:rPr lang="ru-RU" sz="1600" dirty="0" smtClean="0">
                <a:latin typeface="Times New Roman"/>
                <a:ea typeface="Times New Roman"/>
              </a:rPr>
              <a:t>образовании»</a:t>
            </a:r>
          </a:p>
          <a:p>
            <a:pPr marL="285750" indent="-285750">
              <a:spcAft>
                <a:spcPts val="0"/>
              </a:spcAft>
              <a:buFontTx/>
              <a:buChar char="-"/>
            </a:pPr>
            <a:r>
              <a:rPr lang="ru-RU" sz="1600" dirty="0">
                <a:latin typeface="Times New Roman"/>
                <a:ea typeface="Times New Roman"/>
              </a:rPr>
              <a:t>Типовое положение о специальном  (коррекционном) образовательном учреждении для обучающихся, воспитанников с ограниченными возможностями здоровья, утвержденное  постановлением </a:t>
            </a:r>
          </a:p>
          <a:p>
            <a:pPr marL="285750" indent="-285750">
              <a:spcAft>
                <a:spcPts val="0"/>
              </a:spcAft>
              <a:buFontTx/>
              <a:buChar char="-"/>
            </a:pPr>
            <a:r>
              <a:rPr lang="ru-RU" sz="1600" dirty="0" smtClean="0">
                <a:latin typeface="Times New Roman"/>
                <a:ea typeface="Times New Roman"/>
              </a:rPr>
              <a:t>Правительства </a:t>
            </a:r>
            <a:r>
              <a:rPr lang="ru-RU" sz="1600" dirty="0">
                <a:latin typeface="Times New Roman"/>
                <a:ea typeface="Times New Roman"/>
              </a:rPr>
              <a:t>РФ от 12.03.1997г. № 288 (в редакции от </a:t>
            </a:r>
            <a:r>
              <a:rPr lang="ru-RU" sz="1600" dirty="0" smtClean="0">
                <a:latin typeface="Times New Roman"/>
                <a:ea typeface="Times New Roman"/>
              </a:rPr>
              <a:t>10.03.2009)</a:t>
            </a:r>
          </a:p>
          <a:p>
            <a:pPr marL="285750" indent="-285750">
              <a:spcAft>
                <a:spcPts val="0"/>
              </a:spcAft>
              <a:buFontTx/>
              <a:buChar char="-"/>
            </a:pPr>
            <a:r>
              <a:rPr lang="ru-RU" sz="1600" spc="-5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Приказ </a:t>
            </a:r>
            <a:r>
              <a:rPr lang="ru-RU" sz="1600" spc="-50" dirty="0">
                <a:latin typeface="Times New Roman" pitchFamily="18" charset="0"/>
                <a:ea typeface="Times New Roman"/>
                <a:cs typeface="Times New Roman" pitchFamily="18" charset="0"/>
              </a:rPr>
              <a:t>правительства РФ от 25.04.2012 . № 390 «Правила противопожарного режима  в Российской Федерации</a:t>
            </a:r>
            <a:r>
              <a:rPr lang="ru-RU" sz="1600" spc="-5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»;</a:t>
            </a:r>
          </a:p>
          <a:p>
            <a:pPr marL="285750" indent="-285750">
              <a:spcAft>
                <a:spcPts val="0"/>
              </a:spcAft>
              <a:buFontTx/>
              <a:buChar char="-"/>
            </a:pPr>
            <a:r>
              <a:rPr lang="ru-RU" sz="1600" dirty="0" smtClean="0">
                <a:latin typeface="Times New Roman"/>
                <a:ea typeface="Times New Roman"/>
              </a:rPr>
              <a:t> Приказ </a:t>
            </a:r>
            <a:r>
              <a:rPr lang="ru-RU" sz="1600" dirty="0">
                <a:latin typeface="Times New Roman"/>
                <a:ea typeface="Times New Roman"/>
              </a:rPr>
              <a:t>Министерства здравоохранения и социального развития РФ </a:t>
            </a:r>
            <a:r>
              <a:rPr lang="ru-RU" sz="1600" dirty="0" smtClean="0">
                <a:latin typeface="Times New Roman"/>
                <a:ea typeface="Times New Roman"/>
              </a:rPr>
              <a:t>от 26.04.2011  № </a:t>
            </a:r>
            <a:r>
              <a:rPr lang="ru-RU" sz="1600" dirty="0">
                <a:latin typeface="Times New Roman"/>
                <a:ea typeface="Times New Roman"/>
              </a:rPr>
              <a:t>342н  </a:t>
            </a:r>
            <a:endParaRPr lang="ru-RU" sz="1600" dirty="0" smtClean="0"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ru-RU" sz="1600" dirty="0">
                <a:latin typeface="Times New Roman"/>
                <a:ea typeface="Times New Roman"/>
              </a:rPr>
              <a:t> </a:t>
            </a:r>
            <a:r>
              <a:rPr lang="ru-RU" sz="1600" dirty="0" smtClean="0">
                <a:latin typeface="Times New Roman"/>
                <a:ea typeface="Times New Roman"/>
              </a:rPr>
              <a:t>    «</a:t>
            </a:r>
            <a:r>
              <a:rPr lang="ru-RU" sz="1600" dirty="0">
                <a:latin typeface="Times New Roman"/>
                <a:ea typeface="Times New Roman"/>
              </a:rPr>
              <a:t>Об утверждении порядка проведения аттестации рабочих мест по условиям труда</a:t>
            </a:r>
            <a:r>
              <a:rPr lang="ru-RU" sz="1600" dirty="0" smtClean="0">
                <a:latin typeface="Times New Roman"/>
                <a:ea typeface="Times New Roman"/>
              </a:rPr>
              <a:t>»</a:t>
            </a:r>
          </a:p>
          <a:p>
            <a:pPr marL="285750" indent="-285750">
              <a:spcAft>
                <a:spcPts val="0"/>
              </a:spcAft>
              <a:buFontTx/>
              <a:buChar char="-"/>
            </a:pPr>
            <a:r>
              <a:rPr lang="ru-RU" sz="1600" dirty="0" smtClean="0">
                <a:latin typeface="Times New Roman"/>
                <a:ea typeface="Times New Roman"/>
              </a:rPr>
              <a:t>Постановление </a:t>
            </a:r>
            <a:r>
              <a:rPr lang="ru-RU" sz="1600" dirty="0">
                <a:latin typeface="Times New Roman"/>
                <a:ea typeface="Times New Roman"/>
              </a:rPr>
              <a:t>Министерства труда и Министерства образования РФ  от 13.01.2003 № 1/29 </a:t>
            </a:r>
            <a:endParaRPr lang="ru-RU" sz="1600" dirty="0" smtClean="0">
              <a:latin typeface="Times New Roman"/>
              <a:ea typeface="Times New Roman"/>
            </a:endParaRPr>
          </a:p>
          <a:p>
            <a:r>
              <a:rPr lang="ru-RU" sz="1600" dirty="0">
                <a:latin typeface="Times New Roman"/>
                <a:ea typeface="Times New Roman"/>
              </a:rPr>
              <a:t> </a:t>
            </a:r>
            <a:r>
              <a:rPr lang="ru-RU" sz="1600" dirty="0" smtClean="0">
                <a:latin typeface="Times New Roman"/>
                <a:ea typeface="Times New Roman"/>
              </a:rPr>
              <a:t>    </a:t>
            </a:r>
            <a:r>
              <a:rPr lang="ru-RU" sz="1600" dirty="0">
                <a:latin typeface="Times New Roman"/>
                <a:ea typeface="Times New Roman"/>
              </a:rPr>
              <a:t>«Об утверждении порядка обучения по охране труда и проверки знаний требований  охраны   </a:t>
            </a:r>
            <a:r>
              <a:rPr lang="ru-RU" sz="1600" dirty="0" smtClean="0">
                <a:latin typeface="Times New Roman"/>
                <a:ea typeface="Times New Roman"/>
              </a:rPr>
              <a:t>  </a:t>
            </a:r>
          </a:p>
          <a:p>
            <a:r>
              <a:rPr lang="ru-RU" sz="1600" dirty="0" smtClean="0">
                <a:latin typeface="Times New Roman"/>
                <a:ea typeface="Times New Roman"/>
              </a:rPr>
              <a:t>     труда  </a:t>
            </a:r>
            <a:r>
              <a:rPr lang="ru-RU" sz="1600" dirty="0">
                <a:latin typeface="Times New Roman"/>
                <a:ea typeface="Times New Roman"/>
              </a:rPr>
              <a:t>работников  организаций»; </a:t>
            </a:r>
            <a:endParaRPr lang="ru-RU" sz="1600" dirty="0" smtClean="0">
              <a:latin typeface="Times New Roman"/>
              <a:ea typeface="Times New Roman"/>
            </a:endParaRPr>
          </a:p>
          <a:p>
            <a:pPr marL="285750" indent="-285750">
              <a:spcAft>
                <a:spcPts val="0"/>
              </a:spcAft>
              <a:buFontTx/>
              <a:buChar char="-"/>
            </a:pPr>
            <a:r>
              <a:rPr lang="ru-RU" sz="1600" dirty="0" smtClean="0">
                <a:latin typeface="Times New Roman"/>
                <a:ea typeface="Times New Roman"/>
              </a:rPr>
              <a:t>ГОСТ </a:t>
            </a:r>
            <a:r>
              <a:rPr lang="ru-RU" sz="1600" dirty="0">
                <a:latin typeface="Times New Roman"/>
                <a:ea typeface="Times New Roman"/>
              </a:rPr>
              <a:t>12.0.004-90  «Организация обучения безопасности труда</a:t>
            </a:r>
            <a:r>
              <a:rPr lang="ru-RU" sz="1600" dirty="0" smtClean="0">
                <a:latin typeface="Times New Roman"/>
                <a:ea typeface="Times New Roman"/>
              </a:rPr>
              <a:t>»;</a:t>
            </a:r>
          </a:p>
          <a:p>
            <a:pPr marL="285750" indent="-285750">
              <a:spcAft>
                <a:spcPts val="0"/>
              </a:spcAft>
              <a:buFontTx/>
              <a:buChar char="-"/>
            </a:pPr>
            <a:r>
              <a:rPr lang="ru-RU" sz="1600" dirty="0" smtClean="0">
                <a:latin typeface="Times New Roman"/>
                <a:ea typeface="Times New Roman"/>
              </a:rPr>
              <a:t>Приказ </a:t>
            </a:r>
            <a:r>
              <a:rPr lang="ru-RU" sz="1600" dirty="0">
                <a:latin typeface="Times New Roman"/>
                <a:ea typeface="Times New Roman"/>
              </a:rPr>
              <a:t>Министерства труда и социального развития РФ от 21.06.2003 № 153 </a:t>
            </a:r>
            <a:r>
              <a:rPr lang="ru-RU" sz="1600" dirty="0" smtClean="0">
                <a:latin typeface="Times New Roman"/>
                <a:ea typeface="Times New Roman"/>
              </a:rPr>
              <a:t>  </a:t>
            </a:r>
            <a:r>
              <a:rPr lang="ru-RU" sz="1600" dirty="0">
                <a:latin typeface="Times New Roman"/>
                <a:ea typeface="Times New Roman"/>
              </a:rPr>
              <a:t>«Об утверждении примерных программ обучения по охране труда отдельных категорий застрахованных</a:t>
            </a:r>
            <a:r>
              <a:rPr lang="ru-RU" sz="1600" dirty="0" smtClean="0">
                <a:latin typeface="Times New Roman"/>
                <a:ea typeface="Times New Roman"/>
              </a:rPr>
              <a:t>»;</a:t>
            </a:r>
          </a:p>
          <a:p>
            <a:pPr marL="285750" indent="-285750">
              <a:spcAft>
                <a:spcPts val="0"/>
              </a:spcAft>
              <a:buFontTx/>
              <a:buChar char="-"/>
            </a:pPr>
            <a:r>
              <a:rPr lang="ru-RU" sz="1600" dirty="0" smtClean="0">
                <a:latin typeface="Times New Roman"/>
                <a:ea typeface="Times New Roman"/>
              </a:rPr>
              <a:t>Постановление </a:t>
            </a:r>
            <a:r>
              <a:rPr lang="ru-RU" sz="1600" dirty="0">
                <a:latin typeface="Times New Roman"/>
                <a:ea typeface="Times New Roman"/>
              </a:rPr>
              <a:t>Министерства труда и социального развития РФ от 08.02.2000  </a:t>
            </a:r>
            <a:r>
              <a:rPr lang="ru-RU" sz="1600" dirty="0" smtClean="0">
                <a:latin typeface="Times New Roman"/>
                <a:ea typeface="Times New Roman"/>
              </a:rPr>
              <a:t>№ </a:t>
            </a:r>
            <a:r>
              <a:rPr lang="ru-RU" sz="1600" dirty="0">
                <a:latin typeface="Times New Roman"/>
                <a:ea typeface="Times New Roman"/>
              </a:rPr>
              <a:t>14 </a:t>
            </a:r>
            <a:endParaRPr lang="ru-RU" sz="1600" dirty="0" smtClean="0"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ru-RU" sz="1600" dirty="0">
                <a:latin typeface="Times New Roman"/>
                <a:ea typeface="Times New Roman"/>
              </a:rPr>
              <a:t> </a:t>
            </a:r>
            <a:r>
              <a:rPr lang="ru-RU" sz="1600" dirty="0" smtClean="0">
                <a:latin typeface="Times New Roman"/>
                <a:ea typeface="Times New Roman"/>
              </a:rPr>
              <a:t>   «</a:t>
            </a:r>
            <a:r>
              <a:rPr lang="ru-RU" sz="1600" dirty="0">
                <a:latin typeface="Times New Roman"/>
                <a:ea typeface="Times New Roman"/>
              </a:rPr>
              <a:t>Об утверждении рекомендаций по организации работы службы охраны труда   </a:t>
            </a:r>
            <a:r>
              <a:rPr lang="ru-RU" sz="1600" dirty="0" smtClean="0">
                <a:latin typeface="Times New Roman"/>
                <a:ea typeface="Times New Roman"/>
              </a:rPr>
              <a:t>в </a:t>
            </a:r>
            <a:r>
              <a:rPr lang="ru-RU" sz="1600" dirty="0">
                <a:latin typeface="Times New Roman"/>
                <a:ea typeface="Times New Roman"/>
              </a:rPr>
              <a:t>организации</a:t>
            </a:r>
            <a:r>
              <a:rPr lang="ru-RU" sz="1600" dirty="0" smtClean="0">
                <a:latin typeface="Times New Roman"/>
                <a:ea typeface="Times New Roman"/>
              </a:rPr>
              <a:t>»;</a:t>
            </a:r>
            <a:endParaRPr lang="ru-RU" sz="1600" b="1" dirty="0" smtClean="0">
              <a:latin typeface="Times New Roman"/>
              <a:ea typeface="Times New Roman"/>
            </a:endParaRPr>
          </a:p>
          <a:p>
            <a:pPr marL="285750" indent="-285750">
              <a:spcAft>
                <a:spcPts val="0"/>
              </a:spcAft>
              <a:buFontTx/>
              <a:buChar char="-"/>
            </a:pPr>
            <a:r>
              <a:rPr lang="ru-RU" sz="1600" dirty="0" smtClean="0">
                <a:latin typeface="Times New Roman"/>
                <a:ea typeface="Times New Roman"/>
              </a:rPr>
              <a:t>Приказ </a:t>
            </a:r>
            <a:r>
              <a:rPr lang="ru-RU" sz="1600" dirty="0">
                <a:latin typeface="Times New Roman"/>
                <a:ea typeface="Times New Roman"/>
              </a:rPr>
              <a:t>Министерства здравоохранения и социального развития РФ от 29.05.2006 № 413 </a:t>
            </a:r>
            <a:endParaRPr lang="ru-RU" sz="1600" dirty="0" smtClean="0"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ru-RU" sz="1600" dirty="0">
                <a:latin typeface="Times New Roman"/>
                <a:ea typeface="Times New Roman"/>
              </a:rPr>
              <a:t> </a:t>
            </a:r>
            <a:r>
              <a:rPr lang="ru-RU" sz="1600" dirty="0" smtClean="0">
                <a:latin typeface="Times New Roman"/>
                <a:ea typeface="Times New Roman"/>
              </a:rPr>
              <a:t>    «</a:t>
            </a:r>
            <a:r>
              <a:rPr lang="ru-RU" sz="1600" dirty="0">
                <a:latin typeface="Times New Roman"/>
                <a:ea typeface="Times New Roman"/>
              </a:rPr>
              <a:t>Об утверждении типового положения о комитете (комиссии) по охране труда</a:t>
            </a:r>
            <a:r>
              <a:rPr lang="ru-RU" sz="1600" dirty="0" smtClean="0">
                <a:latin typeface="Times New Roman"/>
                <a:ea typeface="Times New Roman"/>
              </a:rPr>
              <a:t>»;</a:t>
            </a:r>
            <a:endParaRPr lang="ru-RU" sz="1600" b="1" dirty="0" smtClean="0">
              <a:latin typeface="Times New Roman"/>
              <a:ea typeface="Times New Roman"/>
            </a:endParaRPr>
          </a:p>
          <a:p>
            <a:pPr marL="285750" indent="-285750">
              <a:spcAft>
                <a:spcPts val="0"/>
              </a:spcAft>
              <a:buFontTx/>
              <a:buChar char="-"/>
            </a:pPr>
            <a:r>
              <a:rPr lang="ru-RU" sz="1600" dirty="0" smtClean="0">
                <a:latin typeface="Times New Roman"/>
                <a:ea typeface="Times New Roman"/>
              </a:rPr>
              <a:t> </a:t>
            </a:r>
            <a:r>
              <a:rPr lang="ru-RU" sz="1600" dirty="0">
                <a:latin typeface="Times New Roman"/>
                <a:ea typeface="Times New Roman"/>
              </a:rPr>
              <a:t>Постановление Министерства труда РФ от 27.02.1995 № 11 «Об утверждении рекомендаций по планированию мероприятий по охране труда</a:t>
            </a:r>
            <a:r>
              <a:rPr lang="ru-RU" sz="1600" dirty="0" smtClean="0">
                <a:latin typeface="Times New Roman"/>
                <a:ea typeface="Times New Roman"/>
              </a:rPr>
              <a:t>»;</a:t>
            </a:r>
            <a:endParaRPr lang="ru-RU" sz="1600" b="1" dirty="0" smtClean="0">
              <a:latin typeface="Times New Roman"/>
              <a:ea typeface="Times New Roman"/>
            </a:endParaRPr>
          </a:p>
          <a:p>
            <a:pPr marL="285750" indent="-285750">
              <a:spcAft>
                <a:spcPts val="0"/>
              </a:spcAft>
              <a:buFontTx/>
              <a:buChar char="-"/>
            </a:pPr>
            <a:r>
              <a:rPr lang="ru-RU" sz="1600" dirty="0" smtClean="0">
                <a:latin typeface="Times New Roman"/>
                <a:ea typeface="Times New Roman"/>
              </a:rPr>
              <a:t> </a:t>
            </a:r>
            <a:r>
              <a:rPr lang="ru-RU" sz="1600" dirty="0">
                <a:latin typeface="Times New Roman"/>
                <a:ea typeface="Times New Roman"/>
              </a:rPr>
              <a:t>Постановление Президиума ВЦСПС от 01.07.1987 № 7 «Положение об административно-общественном  контроле  за  условиями  труда</a:t>
            </a:r>
            <a:r>
              <a:rPr lang="ru-RU" sz="1600" dirty="0" smtClean="0">
                <a:latin typeface="Times New Roman"/>
                <a:ea typeface="Times New Roman"/>
              </a:rPr>
              <a:t>»;</a:t>
            </a:r>
            <a:endParaRPr lang="ru-RU" sz="1600" b="1" dirty="0" smtClean="0"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endParaRPr lang="ru-RU" sz="1400" b="1" dirty="0" smtClean="0">
              <a:latin typeface="Times New Roman"/>
              <a:ea typeface="Times New Roman"/>
            </a:endParaRPr>
          </a:p>
          <a:p>
            <a:pPr marL="285750" indent="-285750">
              <a:spcAft>
                <a:spcPts val="0"/>
              </a:spcAft>
              <a:buFontTx/>
              <a:buChar char="-"/>
            </a:pPr>
            <a:endParaRPr lang="ru-RU" sz="1400" b="1" dirty="0"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618624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88640"/>
            <a:ext cx="9144000" cy="84638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Tx/>
              <a:buChar char="-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Постановление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Министерства труда РФ от 17.12.2002 № 80 «Методические рекомендации по 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   разработке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государственных нормативных требований охраны труда»;</a:t>
            </a:r>
          </a:p>
          <a:p>
            <a:pPr marL="285750" indent="-285750">
              <a:buFontTx/>
              <a:buChar char="-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Письмо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Министерства образования РФ от 22.06.2000 № 22-06-723 «Об осуществлении 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   контрольных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функций органов управления образованием»;</a:t>
            </a:r>
          </a:p>
          <a:p>
            <a:pPr marL="285750" indent="-285750">
              <a:buFontTx/>
              <a:buChar char="-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Инструктивное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письмо  МП  РСФСР от 11.04.1983 № 96М  «Правила по технике безопасности для 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   кабинетов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(лабораторий) физики общеобразовательных школ системы МП  СССР»;</a:t>
            </a:r>
          </a:p>
          <a:p>
            <a:pPr marL="285750" indent="-285750">
              <a:buFontTx/>
              <a:buChar char="-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Методическое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письмо МП РСФСР от 30.09.1987 № 584/17 «Правила по технике безопасности для 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  кабинетов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(лабораторий) химии общеобразовательных школ системы МП СССР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»;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-    Инструктивное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письмо МП РСФСР от 14.08.1981 № 243-М «Правила  по технике безопасности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при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    изучении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биологии в общеобразовательных школах системы МП СССР»;</a:t>
            </a:r>
          </a:p>
          <a:p>
            <a:pPr marL="285750" indent="-285750">
              <a:buFontTx/>
              <a:buChar char="-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Приказ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МП СССР от 28.07.1986 № 169 «Положение об учебных мастерских общеобразовательной 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   школы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»;</a:t>
            </a:r>
          </a:p>
          <a:p>
            <a:pPr marL="285750" indent="-285750">
              <a:buFontTx/>
              <a:buChar char="-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Приказ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МП СССР от 19.04.1979 «Правила безопасности занятий по физической культуре и спорту  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   в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общеобразовательных школах системы  МП  СССР»;</a:t>
            </a:r>
          </a:p>
          <a:p>
            <a:pPr marL="285750" indent="-285750">
              <a:buFontTx/>
              <a:buChar char="-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Письмо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МП РСФСР от 12.09.1984 г. № 140/18-3 «О соблюдении требований техники безопасности 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    при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организации трудовой деятельности детей в детском саду»;</a:t>
            </a:r>
          </a:p>
          <a:p>
            <a:pPr marL="285750" indent="-285750">
              <a:buFontTx/>
              <a:buChar char="-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Письмо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Министерства образования РФ от  12.07.2000 № 22-06-788 «О создании безопасных 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   условий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жизнедеятельности обучающихся в образовательных учреждениях»;</a:t>
            </a:r>
          </a:p>
          <a:p>
            <a:pPr marL="285750" indent="-285750">
              <a:buFontTx/>
              <a:buChar char="-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Письмо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Министерства образования и науки РФ от 10.10.2008 № АФ-325/03                    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«О проведении ремонтных работ во время образовательного процесса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»;</a:t>
            </a:r>
          </a:p>
          <a:p>
            <a:pPr marL="285750" indent="-285750">
              <a:buFontTx/>
              <a:buChar char="-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Письмо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Комитета по образованию от 24.06.2004 № 04-2248/00 «О принятии мер по изъятию 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   ртутьсодержащих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приборов в ОУ»;</a:t>
            </a:r>
          </a:p>
          <a:p>
            <a:pPr marL="285750" indent="-285750">
              <a:buFontTx/>
              <a:buChar char="-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Постановление 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Министерства труда РФ  от 07.04.1999  № 7 «Нормы предельно допустимых 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   нагрузок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для лиц моложе восемнадцати лет при подъеме и перемещении тяжестей вручную»;</a:t>
            </a:r>
          </a:p>
          <a:p>
            <a:pPr marL="285750" indent="-285750">
              <a:buFontTx/>
              <a:buChar char="-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Постановление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Правительства РФ от 25.02.2000  № 163  «Перечень тяжелых работ и работ с 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   вредными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или опасными условиями труда, при выполнении которых запрещается применение 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   труда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лиц моложе 18 лет»;</a:t>
            </a:r>
          </a:p>
          <a:p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584970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-1"/>
            <a:ext cx="9144000" cy="6986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Tx/>
              <a:buChar char="-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СанПиН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2.2.2/2.4.1340-03 «Гигиенические требования к персональным электронно-вычислительным машинам  и организации  работы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»</a:t>
            </a:r>
          </a:p>
          <a:p>
            <a:pPr marL="285750" indent="-285750">
              <a:buFontTx/>
              <a:buChar char="-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СанПиН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2.2.2.1332-03 «Гигиенические требования к организации работы на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копировально-</a:t>
            </a:r>
          </a:p>
          <a:p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   множительной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технике»;</a:t>
            </a:r>
          </a:p>
          <a:p>
            <a:pPr marL="285750" indent="-285750">
              <a:buFontTx/>
              <a:buChar char="-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СанПиН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2.4.2.2821-10 «Санитарно-эпидемиологические требования к условиям и организации 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   обучения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в общеобразовательных учреждениях»; </a:t>
            </a:r>
          </a:p>
          <a:p>
            <a:pPr marL="285750" indent="-285750">
              <a:buFontTx/>
              <a:buChar char="-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СанПиН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2.4.1.2660-10 «Санитарно-эпидемиологические требования к устройству, содержанию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и</a:t>
            </a:r>
          </a:p>
          <a:p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организации  режима  работы  в  дошкольных  организациях»;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-   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СанПиН 2.4.1.2791-10  «Изменения № 1  к  СанПиН 2.4.1.2660-10»; </a:t>
            </a:r>
          </a:p>
          <a:p>
            <a:pPr marL="285750" indent="-285750">
              <a:buFontTx/>
              <a:buChar char="-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Письмо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МП РСФСР от 12.09.1984 № 140/18-3 «О соблюдении требований техники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безопасности</a:t>
            </a:r>
          </a:p>
          <a:p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при организации трудовой деятельности детей в детском саду»;</a:t>
            </a:r>
          </a:p>
          <a:p>
            <a:pPr marL="285750" indent="-285750">
              <a:buFontTx/>
              <a:buChar char="-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СанПиН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2.4.4.1251-03 «Санитарно-эпидемиологические требования к учреждениям 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  дополнительного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образования детей (внешкольные учреждения)»;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-    СанПиН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2.2.0.555-96  «Гигиенические требования к условиям труда женщин»;</a:t>
            </a:r>
          </a:p>
          <a:p>
            <a:pPr marL="285750" indent="-285750">
              <a:buFontTx/>
              <a:buChar char="-"/>
            </a:pP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СанПин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2.4.6.664-97 «Гигиенические критерии допустимых условий и видов работ для 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  профессионального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обучения и труда подростков»;</a:t>
            </a:r>
          </a:p>
          <a:p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- 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ГОСТ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12.2.009-99  «Станки металлообрабатывающие»;</a:t>
            </a:r>
          </a:p>
          <a:p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- 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ГОСТ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12.2.026.0-93   «Оборудование деревообрабатывающее»;</a:t>
            </a:r>
          </a:p>
          <a:p>
            <a:pPr marL="285750" indent="-285750">
              <a:buFontTx/>
              <a:buChar char="-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ГОСТ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12.2.138-97 «Машины швейные промышленные. Требования безопасности и методы 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  испытаний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. ССБТ»;</a:t>
            </a:r>
          </a:p>
          <a:p>
            <a:pPr marL="285750" indent="-285750">
              <a:buFontTx/>
              <a:buChar char="-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Приказ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Госкомитета СССР по народному образованию от 01.10.1990   № 639 «Положение о 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  расследовании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и учете несчастных случаев с молодежью и воспитанниками в системе 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Гособразования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СССР»;</a:t>
            </a:r>
          </a:p>
          <a:p>
            <a:pPr marL="285750" indent="-285750">
              <a:buFontTx/>
              <a:buChar char="-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Постановление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Министерства труда и социального развития РФ от 24.10.2002  № 73    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«Об утверждении форм документов, необходимых для расследования и учета несчастных случаев 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   на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производстве, и положения об особенностях расследования несчастных случаев на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 производстве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в отдельных отраслях и организациях»;</a:t>
            </a:r>
          </a:p>
        </p:txBody>
      </p:sp>
    </p:spTree>
    <p:extLst>
      <p:ext uri="{BB962C8B-B14F-4D97-AF65-F5344CB8AC3E}">
        <p14:creationId xmlns:p14="http://schemas.microsoft.com/office/powerpoint/2010/main" val="2762664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540552" cy="109568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Tx/>
              <a:buChar char="-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Федеральный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закон РФ  от 24.07.1998  № 125-ФЗ «Об обязательном социальном страховании от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    несчастных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случаев на производстве и профессиональных заболеваний»;</a:t>
            </a:r>
          </a:p>
          <a:p>
            <a:pPr marL="285750" indent="-285750">
              <a:buFontTx/>
              <a:buChar char="-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Приказ 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Минздравсоцразвития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России от 01.06.2009 № 290н  «Межотраслевые правила </a:t>
            </a:r>
          </a:p>
          <a:p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  обеспечения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работников спецодеждой, спецобувью и другими средствами индивидуальной защиты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»</a:t>
            </a:r>
          </a:p>
          <a:p>
            <a:pPr marL="285750" indent="-285750">
              <a:buFontTx/>
              <a:buChar char="-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Постановление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Главного государственного врача по Санкт-Петербургу от 05.09.2001 №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6</a:t>
            </a:r>
          </a:p>
          <a:p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«О выдаче личных медицинских книжек должностным лицам и работникам»;</a:t>
            </a:r>
          </a:p>
          <a:p>
            <a:pPr marL="285750" indent="-285750">
              <a:buFontTx/>
              <a:buChar char="-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Приказ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Министерства общего и профессионального образования РФ от 06.10.1998  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№ 2535 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  «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Положение об организации обучения и проверки знаний правил по электробезопасности 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  работников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образовательных  учреждений  системы  Министерства  образования  России»;</a:t>
            </a:r>
          </a:p>
          <a:p>
            <a:pPr marL="285750" indent="-285750">
              <a:buFontTx/>
              <a:buChar char="-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Приказ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Министерства энергетики РФ от 13.01.2003 № 6 «Правила технической эксплуатации 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  электроустановок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потребителей (ПТЭЭП)»;</a:t>
            </a:r>
          </a:p>
          <a:p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-    «Правила устройства электроустановок»  от  06.10.1999;</a:t>
            </a:r>
          </a:p>
          <a:p>
            <a:pPr marL="285750" indent="-285750">
              <a:buFontTx/>
              <a:buChar char="-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Приказ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МЧС РФ от 12.12.2007 № 645 «Обучение мерам пожарной безопасности работников организаций»; 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Tx/>
              <a:buChar char="-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Федеральный закон  РФ от 10.07.2001 № 87-ФЗ  «Об ограничении курения табака»;</a:t>
            </a:r>
          </a:p>
          <a:p>
            <a:pPr marL="285750" indent="-285750">
              <a:buFontTx/>
              <a:buChar char="-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Приказ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Комитета по образованию  Санкт-Петербурга от 04.11.2002 № 1171 « О мерах по 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    повышению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ответственности должностных лиц ТОУО и ОУ по вопросам обеспечения 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   безопасности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жизни и здоровья учащихся и работников образовательных учреждений, охраны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   подведомственной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территории, зданий и сооружений, предупреждению актов терроризма»;</a:t>
            </a:r>
          </a:p>
          <a:p>
            <a:pPr marL="285750" indent="-285750">
              <a:buFontTx/>
              <a:buChar char="-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Приказ Министерства образования РФ от 15.04.2003 № 1612 «О принятии мер по усилению противопожарного режима в образовательных учреждениях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»;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Tx/>
              <a:buChar char="-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Приказ Министерства РФ по делам ГО, ЧС  от 24.02.2009 № 91 «Об утверждении формы и порядка регистрации декларации пожарной безопасности»;</a:t>
            </a:r>
          </a:p>
          <a:p>
            <a:pPr marL="285750" indent="-285750">
              <a:buFontTx/>
              <a:buChar char="-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Приказ Минэнерго России от 24.03.2003  № 115  «Правила технической эксплуатации  тепловых энергоустановок»;</a:t>
            </a:r>
          </a:p>
          <a:p>
            <a:pPr marL="285750" indent="-285750">
              <a:buFontTx/>
              <a:buChar char="-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Постановление Министерства труда и социального развития РФ от 16.08.2002    № 61 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  «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Об утверждении межотраслевых правил по охране труда при эксплуатации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водопроводно-   </a:t>
            </a:r>
          </a:p>
          <a:p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  канализационного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хозяйства».</a:t>
            </a:r>
          </a:p>
          <a:p>
            <a:pPr marL="285750" indent="-285750">
              <a:buFontTx/>
              <a:buChar char="-"/>
            </a:pPr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Tx/>
              <a:buChar char="-"/>
            </a:pPr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Tx/>
              <a:buChar char="-"/>
            </a:pP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Tx/>
              <a:buChar char="-"/>
            </a:pPr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Tx/>
              <a:buChar char="-"/>
            </a:pP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Tx/>
              <a:buChar char="-"/>
            </a:pPr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Tx/>
              <a:buChar char="-"/>
            </a:pP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Tx/>
              <a:buChar char="-"/>
            </a:pPr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Tx/>
              <a:buChar char="-"/>
            </a:pP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Tx/>
              <a:buChar char="-"/>
            </a:pPr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Tx/>
              <a:buChar char="-"/>
            </a:pP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Tx/>
              <a:buChar char="-"/>
            </a:pPr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Tx/>
              <a:buChar char="-"/>
            </a:pP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Tx/>
              <a:buChar char="-"/>
            </a:pPr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Tx/>
              <a:buChar char="-"/>
            </a:pP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2330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Блок-схема: альтернативный процесс 3"/>
          <p:cNvSpPr/>
          <p:nvPr/>
        </p:nvSpPr>
        <p:spPr>
          <a:xfrm>
            <a:off x="935596" y="188640"/>
            <a:ext cx="7172888" cy="806192"/>
          </a:xfrm>
          <a:prstGeom prst="flowChartAlternateProcess">
            <a:avLst/>
          </a:prstGeom>
          <a:gradFill rotWithShape="1">
            <a:gsLst>
              <a:gs pos="0">
                <a:srgbClr val="4BACC6">
                  <a:shade val="51000"/>
                  <a:satMod val="130000"/>
                </a:srgbClr>
              </a:gs>
              <a:gs pos="80000">
                <a:srgbClr val="4BACC6">
                  <a:shade val="93000"/>
                  <a:satMod val="130000"/>
                </a:srgbClr>
              </a:gs>
              <a:gs pos="100000">
                <a:srgbClr val="4BACC6">
                  <a:shade val="94000"/>
                  <a:satMod val="135000"/>
                </a:srgbClr>
              </a:gs>
            </a:gsLst>
            <a:lin ang="16200000" scaled="0"/>
          </a:gra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6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Calibri"/>
                <a:cs typeface="Times New Roman"/>
              </a:rPr>
              <a:t>Нормативно –правовые документы</a:t>
            </a:r>
            <a:endParaRPr kumimoji="0" lang="ru-RU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Calibri"/>
              <a:cs typeface="Times New Roman"/>
            </a:endParaRPr>
          </a:p>
          <a:p>
            <a:pPr marL="0" marR="0" lvl="0" indent="0" defTabSz="91440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Calibri"/>
                <a:cs typeface="Times New Roman"/>
              </a:rPr>
              <a:t> 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179512" y="4301710"/>
            <a:ext cx="1512168" cy="1179518"/>
          </a:xfrm>
          <a:prstGeom prst="rect">
            <a:avLst/>
          </a:prstGeom>
          <a:gradFill rotWithShape="1">
            <a:gsLst>
              <a:gs pos="0">
                <a:srgbClr val="4BACC6">
                  <a:tint val="50000"/>
                  <a:satMod val="300000"/>
                </a:srgbClr>
              </a:gs>
              <a:gs pos="35000">
                <a:srgbClr val="4BACC6">
                  <a:tint val="37000"/>
                  <a:satMod val="300000"/>
                </a:srgbClr>
              </a:gs>
              <a:gs pos="100000">
                <a:srgbClr val="4BACC6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chemeClr val="tx2">
                <a:lumMod val="60000"/>
                <a:lumOff val="40000"/>
              </a:scheme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1400" dirty="0">
                <a:latin typeface="Calibri"/>
                <a:ea typeface="Calibri"/>
                <a:cs typeface="Times New Roman"/>
              </a:rPr>
              <a:t>Издается приказ о введении его в </a:t>
            </a:r>
            <a:r>
              <a:rPr lang="ru-RU" sz="1400" dirty="0" smtClean="0">
                <a:latin typeface="Calibri"/>
                <a:ea typeface="Calibri"/>
                <a:cs typeface="Times New Roman"/>
              </a:rPr>
              <a:t>действие       (срок 5 лет)</a:t>
            </a:r>
            <a:endParaRPr lang="ru-RU" sz="14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79512" y="1772816"/>
            <a:ext cx="1800200" cy="1058416"/>
          </a:xfrm>
          <a:prstGeom prst="roundRect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1600" b="1" i="1" dirty="0">
                <a:latin typeface="Calibri"/>
                <a:ea typeface="Calibri"/>
                <a:cs typeface="Times New Roman"/>
              </a:rPr>
              <a:t>Положение о службе  охраны труда</a:t>
            </a:r>
            <a:endParaRPr lang="ru-RU" sz="16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907705" y="4293096"/>
            <a:ext cx="2232248" cy="2016224"/>
          </a:xfrm>
          <a:prstGeom prst="rect">
            <a:avLst/>
          </a:prstGeom>
          <a:gradFill rotWithShape="1">
            <a:gsLst>
              <a:gs pos="0">
                <a:srgbClr val="4BACC6">
                  <a:tint val="50000"/>
                  <a:satMod val="300000"/>
                </a:srgbClr>
              </a:gs>
              <a:gs pos="35000">
                <a:srgbClr val="4BACC6">
                  <a:tint val="37000"/>
                  <a:satMod val="300000"/>
                </a:srgbClr>
              </a:gs>
              <a:gs pos="100000">
                <a:srgbClr val="4BACC6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4BACC6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1400" dirty="0" smtClean="0">
                <a:latin typeface="Calibri"/>
                <a:ea typeface="Calibri"/>
                <a:cs typeface="Times New Roman"/>
              </a:rPr>
              <a:t>1.Издается </a:t>
            </a:r>
            <a:r>
              <a:rPr lang="ru-RU" sz="1400" dirty="0">
                <a:latin typeface="Calibri"/>
                <a:ea typeface="Calibri"/>
                <a:cs typeface="Times New Roman"/>
              </a:rPr>
              <a:t>приказ о введении его в действие (срок 5 лет),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1400" dirty="0">
                <a:latin typeface="Calibri"/>
                <a:ea typeface="Calibri"/>
                <a:cs typeface="Times New Roman"/>
              </a:rPr>
              <a:t>2. Издается приказ о создании комиссии 1 раз в 2 года</a:t>
            </a:r>
            <a:r>
              <a:rPr lang="ru-RU" sz="1400" dirty="0" smtClean="0">
                <a:latin typeface="Calibri"/>
                <a:ea typeface="Calibri"/>
                <a:cs typeface="Times New Roman"/>
              </a:rPr>
              <a:t>.</a:t>
            </a:r>
            <a:endParaRPr lang="ru-RU" sz="1400" dirty="0">
              <a:latin typeface="Calibri"/>
              <a:ea typeface="Calibri"/>
              <a:cs typeface="Times New Roman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2267744" y="1714412"/>
            <a:ext cx="1584176" cy="1058416"/>
          </a:xfrm>
          <a:prstGeom prst="roundRect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1600" b="1" i="1" dirty="0">
                <a:latin typeface="Calibri"/>
                <a:ea typeface="Calibri"/>
                <a:cs typeface="Times New Roman"/>
              </a:rPr>
              <a:t>Положение о комиссии</a:t>
            </a:r>
            <a:endParaRPr lang="ru-RU" sz="16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3923928" y="1772816"/>
            <a:ext cx="2376264" cy="1371600"/>
          </a:xfrm>
          <a:prstGeom prst="roundRect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1600" b="1" i="1" dirty="0">
                <a:latin typeface="Calibri"/>
                <a:ea typeface="Calibri"/>
                <a:cs typeface="Times New Roman"/>
              </a:rPr>
              <a:t>Положение об организации работы по охране труда  в образовательном учреждении</a:t>
            </a:r>
            <a:endParaRPr lang="ru-RU" sz="16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6444208" y="1772816"/>
            <a:ext cx="2376264" cy="1512168"/>
          </a:xfrm>
          <a:prstGeom prst="roundRect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1600" b="1" i="1" dirty="0">
                <a:latin typeface="Calibri"/>
                <a:ea typeface="Calibri"/>
                <a:cs typeface="Times New Roman"/>
              </a:rPr>
              <a:t>Положение о трехступенчатом  административно-общественном контроле</a:t>
            </a:r>
            <a:endParaRPr lang="ru-RU" sz="16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4499993" y="4293096"/>
            <a:ext cx="1656183" cy="1440160"/>
          </a:xfrm>
          <a:prstGeom prst="rect">
            <a:avLst/>
          </a:prstGeom>
          <a:gradFill rotWithShape="1">
            <a:gsLst>
              <a:gs pos="0">
                <a:srgbClr val="4BACC6">
                  <a:tint val="50000"/>
                  <a:satMod val="300000"/>
                </a:srgbClr>
              </a:gs>
              <a:gs pos="35000">
                <a:srgbClr val="4BACC6">
                  <a:tint val="37000"/>
                  <a:satMod val="300000"/>
                </a:srgbClr>
              </a:gs>
              <a:gs pos="100000">
                <a:srgbClr val="4BACC6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4BACC6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1400" dirty="0">
                <a:latin typeface="Calibri"/>
                <a:ea typeface="Calibri"/>
                <a:cs typeface="Times New Roman"/>
              </a:rPr>
              <a:t>Издается приказ о введении его в </a:t>
            </a:r>
            <a:r>
              <a:rPr lang="ru-RU" sz="1400" dirty="0" smtClean="0">
                <a:latin typeface="Calibri"/>
                <a:ea typeface="Calibri"/>
                <a:cs typeface="Times New Roman"/>
              </a:rPr>
              <a:t>действие           </a:t>
            </a:r>
            <a:r>
              <a:rPr lang="ru-RU" sz="1400" dirty="0">
                <a:latin typeface="Calibri"/>
                <a:ea typeface="Calibri"/>
                <a:cs typeface="Times New Roman"/>
              </a:rPr>
              <a:t>(срок 5 лет)</a:t>
            </a:r>
            <a:endParaRPr lang="ru-RU" sz="14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6300192" y="4293096"/>
            <a:ext cx="2664296" cy="2376264"/>
          </a:xfrm>
          <a:prstGeom prst="rect">
            <a:avLst/>
          </a:prstGeom>
          <a:gradFill rotWithShape="1">
            <a:gsLst>
              <a:gs pos="0">
                <a:srgbClr val="4BACC6">
                  <a:tint val="50000"/>
                  <a:satMod val="300000"/>
                </a:srgbClr>
              </a:gs>
              <a:gs pos="35000">
                <a:srgbClr val="4BACC6">
                  <a:tint val="37000"/>
                  <a:satMod val="300000"/>
                </a:srgbClr>
              </a:gs>
              <a:gs pos="100000">
                <a:srgbClr val="4BACC6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4BACC6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1400" dirty="0">
                <a:latin typeface="Calibri"/>
                <a:ea typeface="Calibri"/>
                <a:cs typeface="Times New Roman"/>
              </a:rPr>
              <a:t>1</a:t>
            </a:r>
            <a:r>
              <a:rPr lang="ru-RU" sz="1400" dirty="0">
                <a:latin typeface="Calibri"/>
                <a:ea typeface="Calibri"/>
                <a:cs typeface="Calibri"/>
              </a:rPr>
              <a:t>.Издается приказ о введении его в действие 1 раз в 5 лет</a:t>
            </a:r>
            <a:endParaRPr lang="ru-RU" sz="14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1400" dirty="0">
                <a:latin typeface="Calibri"/>
                <a:ea typeface="Calibri"/>
                <a:cs typeface="Calibri"/>
              </a:rPr>
              <a:t>2. Издается </a:t>
            </a:r>
            <a:r>
              <a:rPr lang="ru-RU" sz="1400" dirty="0">
                <a:latin typeface="Calibri"/>
                <a:ea typeface="Times New Roman"/>
                <a:cs typeface="Calibri"/>
              </a:rPr>
              <a:t> приказ об организации административно - общественного контроля  за состоянием охраны труда  - издается 1 раз в 5 лет или по мере необходимости.</a:t>
            </a:r>
            <a:endParaRPr lang="ru-RU" sz="14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1400" dirty="0">
                <a:latin typeface="Calibri"/>
                <a:ea typeface="Calibri"/>
                <a:cs typeface="Calibri"/>
              </a:rPr>
              <a:t> </a:t>
            </a:r>
            <a:endParaRPr lang="ru-RU" sz="1400" dirty="0">
              <a:effectLst/>
              <a:latin typeface="Calibri"/>
              <a:ea typeface="Calibri"/>
              <a:cs typeface="Times New Roman"/>
            </a:endParaRPr>
          </a:p>
        </p:txBody>
      </p:sp>
      <p:cxnSp>
        <p:nvCxnSpPr>
          <p:cNvPr id="20" name="Прямая со стрелкой 19"/>
          <p:cNvCxnSpPr/>
          <p:nvPr/>
        </p:nvCxnSpPr>
        <p:spPr>
          <a:xfrm>
            <a:off x="4531569" y="994832"/>
            <a:ext cx="3110300" cy="77798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/>
          <p:nvPr/>
        </p:nvCxnSpPr>
        <p:spPr>
          <a:xfrm flipH="1">
            <a:off x="1475656" y="994832"/>
            <a:ext cx="3046384" cy="77798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/>
          <p:nvPr/>
        </p:nvCxnSpPr>
        <p:spPr>
          <a:xfrm>
            <a:off x="4499993" y="994832"/>
            <a:ext cx="936103" cy="77798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 стрелкой 27"/>
          <p:cNvCxnSpPr>
            <a:endCxn id="10" idx="0"/>
          </p:cNvCxnSpPr>
          <p:nvPr/>
        </p:nvCxnSpPr>
        <p:spPr>
          <a:xfrm flipH="1">
            <a:off x="3059832" y="994832"/>
            <a:ext cx="1471737" cy="7195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 стрелкой 30"/>
          <p:cNvCxnSpPr>
            <a:endCxn id="5" idx="0"/>
          </p:cNvCxnSpPr>
          <p:nvPr/>
        </p:nvCxnSpPr>
        <p:spPr>
          <a:xfrm>
            <a:off x="935596" y="2933558"/>
            <a:ext cx="0" cy="136815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 стрелкой 34"/>
          <p:cNvCxnSpPr>
            <a:stCxn id="10" idx="2"/>
          </p:cNvCxnSpPr>
          <p:nvPr/>
        </p:nvCxnSpPr>
        <p:spPr>
          <a:xfrm>
            <a:off x="3059832" y="2772828"/>
            <a:ext cx="0" cy="14618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 стрелкой 36"/>
          <p:cNvCxnSpPr/>
          <p:nvPr/>
        </p:nvCxnSpPr>
        <p:spPr>
          <a:xfrm>
            <a:off x="5220072" y="3284984"/>
            <a:ext cx="0" cy="9361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 стрелкой 38"/>
          <p:cNvCxnSpPr>
            <a:stCxn id="14" idx="2"/>
            <a:endCxn id="18" idx="0"/>
          </p:cNvCxnSpPr>
          <p:nvPr/>
        </p:nvCxnSpPr>
        <p:spPr>
          <a:xfrm>
            <a:off x="7632340" y="3284984"/>
            <a:ext cx="0" cy="10081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8808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2967335"/>
            <a:ext cx="820891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Приказы по ГБДОУ</a:t>
            </a:r>
            <a:endParaRPr lang="ru-RU" sz="5400" b="1" cap="none" spc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215068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2_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800</TotalTime>
  <Words>2299</Words>
  <Application>Microsoft Office PowerPoint</Application>
  <PresentationFormat>Экран (4:3)</PresentationFormat>
  <Paragraphs>444</Paragraphs>
  <Slides>32</Slides>
  <Notes>6</Notes>
  <HiddenSlides>0</HiddenSlides>
  <MMClips>0</MMClips>
  <ScaleCrop>false</ScaleCrop>
  <HeadingPairs>
    <vt:vector size="6" baseType="variant">
      <vt:variant>
        <vt:lpstr>Тема</vt:lpstr>
      </vt:variant>
      <vt:variant>
        <vt:i4>4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32</vt:i4>
      </vt:variant>
    </vt:vector>
  </HeadingPairs>
  <TitlesOfParts>
    <vt:vector size="37" baseType="lpstr">
      <vt:lpstr>Волна</vt:lpstr>
      <vt:lpstr>Воздушный поток</vt:lpstr>
      <vt:lpstr>1_Воздушный поток</vt:lpstr>
      <vt:lpstr>2_Воздушный поток</vt:lpstr>
      <vt:lpstr>Документ</vt:lpstr>
      <vt:lpstr>Государственное бюджетное дошкольное образовательное учреждение  детский сад  № 36 компенсирующего вида  Приморского района Санкт - Петербурга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Виды инструктажа</vt:lpstr>
      <vt:lpstr>Презентация PowerPoint</vt:lpstr>
      <vt:lpstr>Презентация PowerPoint</vt:lpstr>
      <vt:lpstr>     Повторный инструктаж на рабочем месте   3.1 Повторный инструктаж на рабочем месте с работниками проводится по программам первичного инструктажа на рабочем месте, по должностным обязанностям по охране труда,  инструкциям по охране труда на рабочем месте, инструкции о мерах пожарной безопасности. 3.2 Для педагогических работников и обслуживающего персонала повторный инструктаж на рабочем месте  проводится один раз в год не позднее месяца с начала учебного года. 3.3    Повторный инструктаж на рабочем месте регистрируется в тех же журналах, что и первичный инструктаж        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Государственное бюджетное дошкольное образовательное учреждение  детский сад  № 36   компенсирующего вида  Приморского района Санкт - Петербурга</dc:title>
  <dc:creator>Masha</dc:creator>
  <cp:lastModifiedBy>ГДОУ36</cp:lastModifiedBy>
  <cp:revision>58</cp:revision>
  <dcterms:created xsi:type="dcterms:W3CDTF">2012-10-20T17:19:27Z</dcterms:created>
  <dcterms:modified xsi:type="dcterms:W3CDTF">2013-01-25T09:22:03Z</dcterms:modified>
  <cp:contentStatus/>
</cp:coreProperties>
</file>