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</p:sldMasterIdLst>
  <p:notesMasterIdLst>
    <p:notesMasterId r:id="rId37"/>
  </p:notesMasterIdLst>
  <p:sldIdLst>
    <p:sldId id="256" r:id="rId5"/>
    <p:sldId id="257" r:id="rId6"/>
    <p:sldId id="275" r:id="rId7"/>
    <p:sldId id="262" r:id="rId8"/>
    <p:sldId id="258" r:id="rId9"/>
    <p:sldId id="259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61" r:id="rId20"/>
    <p:sldId id="260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18" autoAdjust="0"/>
  </p:normalViewPr>
  <p:slideViewPr>
    <p:cSldViewPr>
      <p:cViewPr>
        <p:scale>
          <a:sx n="82" d="100"/>
          <a:sy n="82" d="100"/>
        </p:scale>
        <p:origin x="-984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02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E2475-2528-42FB-A9B1-DF5BDDA99237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B3661-FB7D-4D54-A1A5-889AA5822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0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44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22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49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50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1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3661-FB7D-4D54-A1A5-889AA582208F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53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3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7" y="5052548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5" y="3132293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1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3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1010488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9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22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1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9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7" y="3429003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3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ru-RU" dirty="0" smtClean="0"/>
              <a:t> Формы журналов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3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6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7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1" y="6250167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6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3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3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4" y="6172203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4BE9A4-E8A1-4DB1-8225-B94362C6F4A3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62C907-B956-4824-AE27-1F0C0CA8DC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1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3568" y="1012741"/>
            <a:ext cx="7772400" cy="93610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52E65"/>
                </a:solidFill>
                <a:ea typeface="+mn-ea"/>
                <a:cs typeface="Times New Roman"/>
              </a:rPr>
              <a:t>Государственное бюджетное дошкольное образовательное учреждение </a:t>
            </a:r>
            <a:br>
              <a:rPr lang="ru-RU" sz="1800" b="1" dirty="0">
                <a:solidFill>
                  <a:srgbClr val="052E65"/>
                </a:solidFill>
                <a:ea typeface="+mn-ea"/>
                <a:cs typeface="Times New Roman"/>
              </a:rPr>
            </a:br>
            <a:r>
              <a:rPr lang="ru-RU" sz="1800" b="1" dirty="0">
                <a:solidFill>
                  <a:srgbClr val="052E65"/>
                </a:solidFill>
                <a:ea typeface="+mn-ea"/>
                <a:cs typeface="Times New Roman"/>
              </a:rPr>
              <a:t>детский сад  № 36</a:t>
            </a:r>
            <a:br>
              <a:rPr lang="ru-RU" sz="1800" b="1" dirty="0">
                <a:solidFill>
                  <a:srgbClr val="052E65"/>
                </a:solidFill>
                <a:ea typeface="+mn-ea"/>
                <a:cs typeface="Times New Roman"/>
              </a:rPr>
            </a:br>
            <a:r>
              <a:rPr lang="ru-RU" sz="1800" b="1" dirty="0">
                <a:solidFill>
                  <a:srgbClr val="052E65"/>
                </a:solidFill>
                <a:ea typeface="+mn-ea"/>
                <a:cs typeface="Times New Roman"/>
              </a:rPr>
              <a:t>компенсирующего вида </a:t>
            </a:r>
            <a:br>
              <a:rPr lang="ru-RU" sz="1800" b="1" dirty="0">
                <a:solidFill>
                  <a:srgbClr val="052E65"/>
                </a:solidFill>
                <a:ea typeface="+mn-ea"/>
                <a:cs typeface="Times New Roman"/>
              </a:rPr>
            </a:br>
            <a:r>
              <a:rPr lang="ru-RU" sz="1800" b="1" dirty="0">
                <a:solidFill>
                  <a:srgbClr val="052E65"/>
                </a:solidFill>
                <a:ea typeface="+mn-ea"/>
                <a:cs typeface="Times New Roman"/>
              </a:rPr>
              <a:t>Приморского района Санкт - Петербурга</a:t>
            </a:r>
            <a:endParaRPr lang="ru-RU" sz="18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539552" y="1916832"/>
            <a:ext cx="8208912" cy="4896544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Clr>
                <a:srgbClr val="31B6FD"/>
              </a:buClr>
            </a:pPr>
            <a:endParaRPr lang="ru-RU" sz="32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0">
              <a:buClr>
                <a:srgbClr val="31B6FD"/>
              </a:buClr>
            </a:pPr>
            <a:r>
              <a:rPr lang="ru-RU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Охрана труда</a:t>
            </a:r>
          </a:p>
          <a:p>
            <a:pPr lvl="0">
              <a:buClr>
                <a:srgbClr val="31B6FD"/>
              </a:buClr>
            </a:pPr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 дошкольном учреждении</a:t>
            </a:r>
          </a:p>
          <a:p>
            <a:pPr lvl="0">
              <a:buClr>
                <a:srgbClr val="31B6FD"/>
              </a:buClr>
            </a:pPr>
            <a:endParaRPr lang="ru-RU" sz="12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0">
              <a:buClr>
                <a:srgbClr val="31B6FD"/>
              </a:buClr>
            </a:pPr>
            <a:endParaRPr lang="ru-RU" sz="12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0">
              <a:buClr>
                <a:srgbClr val="31B6FD"/>
              </a:buClr>
            </a:pPr>
            <a:endParaRPr lang="ru-RU" sz="12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Clr>
                <a:srgbClr val="31B6FD"/>
              </a:buClr>
            </a:pP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>
              <a:buClr>
                <a:srgbClr val="31B6FD"/>
              </a:buClr>
            </a:pPr>
            <a:endParaRPr lang="ru-RU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>
              <a:buClr>
                <a:srgbClr val="31B6FD"/>
              </a:buClr>
            </a:pPr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                   Заместитель заведующего по административно хозяйственной работе</a:t>
            </a:r>
          </a:p>
          <a:p>
            <a:pPr lvl="0" algn="l">
              <a:buClr>
                <a:srgbClr val="31B6FD"/>
              </a:buClr>
            </a:pPr>
            <a:endParaRPr lang="ru-RU" sz="1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lvl="0">
              <a:buClr>
                <a:srgbClr val="31B6FD"/>
              </a:buClr>
            </a:pPr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 Дзюбенко Мария Сергеевна</a:t>
            </a:r>
          </a:p>
          <a:p>
            <a:pPr lvl="0">
              <a:buClr>
                <a:srgbClr val="31B6FD"/>
              </a:buClr>
            </a:pP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9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0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933" y="260648"/>
            <a:ext cx="920384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2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-108520" y="488030"/>
            <a:ext cx="8001000" cy="94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Журналы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779786" y="2967335"/>
            <a:ext cx="85921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88840"/>
            <a:ext cx="903649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регистрации вводного инструктажа   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регистрации  инструктажа на рабочем месте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учёта инструктажей по пожарной безопасности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административно-общественного контроля   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учета инструкций по ОТ  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выдачи инструкций по ОТ сотрудникам учреждения  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учета инструктажа по проведению  выездных мероприятий и на территории дошкольного учреждения    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регистрации несчастных случаев с  воспитанниками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регистрации  несчастных случаев на производстве  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Журнал регистрация инструктажа (бесед)по ОТ для воспитанников   </a:t>
            </a:r>
          </a:p>
          <a:p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11. Журнал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амбулаторного приема  медсестры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Содержание инструкций по охране труда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34" y="1551847"/>
            <a:ext cx="771530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Инструкция по охране труда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нормативный акт, устанавливающий требования по охране труда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Инструкции по охране труда могут быть типовые (отраслевые) и для работников предприятий (по должностям, профессиям и видам работ).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Типовая инструкция и инструкция для работников должны содержать следующие разделы: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общие требования безопасности;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безопасности перед началом работы;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безопасности во время работы;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безопасности в аварийных ситуациях;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безопасности по окончании работы.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Инструкции работникам могут быть выданы на руки под расписку в журнале учета выдачи инструкций  для изучения при первичном инструктаже, либо вывешены на рабочих местах, либо храниться в ином месте, доступном для работников.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6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Требования инструкций являются обязательными для работников. Невыполнение этих требований должно рассматриваться как нарушение трудовой дисциплины</a:t>
            </a:r>
            <a:r>
              <a:rPr kumimoji="0" lang="ru-RU" sz="1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sng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1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Порядок разработки, утверждения и пересмотра инструкций по охране труда.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kern="0" dirty="0">
              <a:solidFill>
                <a:srgbClr val="C00000"/>
              </a:solidFill>
              <a:latin typeface="Calibri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560" y="1853448"/>
            <a:ext cx="78895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. Разработка инструкции по охране труда для работника осуществляется с учетом статьи 212 Трудового кодекса Российской Федерации.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Инструкция по охране труда для работника разрабатывается на основе межотраслевой или отраслевой типовой инструкции по охране труда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65" y="2737438"/>
            <a:ext cx="78724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kern="0" dirty="0">
                <a:solidFill>
                  <a:srgbClr val="7030A0"/>
                </a:solidFill>
              </a:rPr>
              <a:t> </a:t>
            </a:r>
            <a:r>
              <a:rPr lang="ru-RU" i="1" kern="0" dirty="0" smtClean="0">
                <a:solidFill>
                  <a:srgbClr val="7030A0"/>
                </a:solidFill>
              </a:rPr>
              <a:t>    </a:t>
            </a:r>
            <a:r>
              <a:rPr lang="ru-RU" sz="1400" b="1" i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Работодатель обеспечивает разработку и утверждение инструкций по охране труда для работников с учетом  мнения выборного профсоюзного или иного уполномоченного работниками органа.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3406441"/>
            <a:ext cx="77768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4C0284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4. Проверку и пересмотр инструкций по охране труда для работников организует работодатель. Пересмотр инструкций должен производиться не реже одного раза в 5 лет.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kern="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400" b="1" i="1" kern="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 5.</a:t>
            </a:r>
            <a:r>
              <a:rPr lang="ru-RU" sz="1400" b="1" i="1" kern="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Инструкции по охране труда для работников могут досрочно пересматриваться: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а) при пересмотре межотраслевых и отраслевых правил и типовых инструкций по охране труда;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б) при изменении условий труда работников;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в) при внедрении новой техники и технологии;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г) по результатам анализа материалов расследования аварий, несчастных случаев на производстве и профессиональных заболеваний;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д) по требованию представителей органов по труду субъектов Российской Федерации или органов федеральной инспекции труда.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kern="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6.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Если в течение срока действия инструкции по охране труда для работника условия его труда не изменились, то ее действие продлевается на следующий срок.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5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5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Calibri" pitchFamily="34" charset="0"/>
                <a:cs typeface="Calibri" pitchFamily="34" charset="0"/>
              </a:rPr>
              <a:t>титульный лист инструкции по охране труда работника</a:t>
            </a:r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 ______________________________________________________________  </a:t>
            </a:r>
          </a:p>
          <a:p>
            <a:pPr algn="ctr"/>
            <a:r>
              <a:rPr lang="ru-RU" sz="1600" dirty="0" smtClean="0">
                <a:latin typeface="Calibri" pitchFamily="34" charset="0"/>
                <a:cs typeface="Calibri" pitchFamily="34" charset="0"/>
              </a:rPr>
              <a:t>(Наименование организации)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79320"/>
              </p:ext>
            </p:extLst>
          </p:nvPr>
        </p:nvGraphicFramePr>
        <p:xfrm>
          <a:off x="928662" y="1214422"/>
          <a:ext cx="7643866" cy="1950720"/>
        </p:xfrm>
        <a:graphic>
          <a:graphicData uri="http://schemas.openxmlformats.org/drawingml/2006/table">
            <a:tbl>
              <a:tblPr/>
              <a:tblGrid>
                <a:gridCol w="3786214"/>
                <a:gridCol w="3857652"/>
              </a:tblGrid>
              <a:tr h="1714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СОГЛАСОВАНО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___________________________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(наименование должности руководителя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Профсоюзного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либо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иного уполномоченного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Работниками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органа,</a:t>
                      </a:r>
                      <a:endParaRPr lang="ru-RU" sz="16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подпись, ее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расшифровка,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дата согласования)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УТВЕРЖДАЮ: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(наименование должности работодателя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подпись, ее расшифровка,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дата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утверждения)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1472" y="3140927"/>
            <a:ext cx="785818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                                              ИНСТРУКЦИЯ  №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                                            по охране труда для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                          _________________________________________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                                    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(наименование профессии либо вида работ)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Общие требования охраны труда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II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Требования охраны труда перед началом работы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III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Требования охраны труда во время работы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IV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Требования охраны труда в аварийных ситуациях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ru-RU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. Требования охраны труда по окончании работы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Разработчик:</a:t>
            </a: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</a:rPr>
              <a:t>Согласовано:</a:t>
            </a: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7504" y="44625"/>
            <a:ext cx="90364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Соглашение по охране труда администрации  и Советом учреждения </a:t>
            </a:r>
            <a:r>
              <a:rPr lang="ru-RU" sz="2000" dirty="0" smtClean="0">
                <a:latin typeface="Times New Roman"/>
                <a:ea typeface="Times New Roman"/>
              </a:rPr>
              <a:t>ГБДОУ</a:t>
            </a: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2012 г.</a:t>
            </a:r>
            <a:r>
              <a:rPr lang="ru-RU" b="1" dirty="0">
                <a:latin typeface="Arial Narrow"/>
                <a:ea typeface="Times New Roman"/>
              </a:rPr>
              <a:t/>
            </a:r>
            <a:br>
              <a:rPr lang="ru-RU" b="1" dirty="0">
                <a:latin typeface="Arial Narrow"/>
                <a:ea typeface="Times New Roman"/>
              </a:rPr>
            </a:br>
            <a:r>
              <a:rPr lang="ru-RU" b="1" dirty="0">
                <a:latin typeface="Arial Narrow"/>
                <a:ea typeface="Times New Roman"/>
              </a:rPr>
              <a:t> </a:t>
            </a:r>
            <a:r>
              <a:rPr lang="ru-RU" dirty="0" smtClean="0">
                <a:latin typeface="Arial Narrow"/>
                <a:ea typeface="Times New Roman"/>
              </a:rPr>
              <a:t>                                                                                  </a:t>
            </a:r>
            <a:endParaRPr lang="ru-RU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latin typeface="Arial Narrow"/>
                <a:ea typeface="Times New Roman"/>
              </a:rPr>
              <a:t>Администрация ГБДОУ  - детский сад № 36 Приморского района Санкт-Петербурга в лице заведующего Кузнецовой В.Г. и председателя Совета учреждения Кошелевой И.Н. заключили настоящее соглашение по охране труда.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060799"/>
              </p:ext>
            </p:extLst>
          </p:nvPr>
        </p:nvGraphicFramePr>
        <p:xfrm>
          <a:off x="728278" y="1717315"/>
          <a:ext cx="7794947" cy="456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Документ" r:id="rId4" imgW="5723937" imgH="5080129" progId="Word.Document.12">
                  <p:embed/>
                </p:oleObj>
              </mc:Choice>
              <mc:Fallback>
                <p:oleObj name="Документ" r:id="rId4" imgW="5723937" imgH="50801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8278" y="1717315"/>
                        <a:ext cx="7794947" cy="4564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55576" y="6060488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/>
                <a:ea typeface="Times New Roman"/>
              </a:rPr>
              <a:t>Заведующая ГБДОУ - детский сад № 36 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dirty="0" smtClean="0">
                <a:latin typeface="Arial Narrow"/>
                <a:ea typeface="Times New Roman"/>
              </a:rPr>
              <a:t>Приморского </a:t>
            </a:r>
            <a:r>
              <a:rPr lang="ru-RU" sz="1200" dirty="0">
                <a:latin typeface="Arial Narrow"/>
                <a:ea typeface="Times New Roman"/>
              </a:rPr>
              <a:t>района </a:t>
            </a:r>
            <a:r>
              <a:rPr lang="ru-RU" sz="1200" dirty="0">
                <a:latin typeface="Times New Roman" pitchFamily="18" charset="0"/>
                <a:ea typeface="Times New Roman"/>
                <a:cs typeface="Times New Roman" pitchFamily="18" charset="0"/>
              </a:rPr>
              <a:t>Санкт-Петербурга         ______________Кузнецова В.Г..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ea typeface="Times New Roman"/>
                <a:cs typeface="Times New Roman" pitchFamily="18" charset="0"/>
              </a:rPr>
              <a:t>Председатель  Совета учреждения                 ______________  Кошелева И.Н.</a:t>
            </a:r>
            <a:endParaRPr lang="ru-RU" sz="12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338669"/>
            <a:ext cx="8075240" cy="93009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Виды инструктажа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55576" y="1988840"/>
            <a:ext cx="8147248" cy="3672408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вводный;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первичный на рабочем месте;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повторный;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внеплановый;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целевой.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115616" y="260648"/>
            <a:ext cx="691276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ea typeface="+mj-ea"/>
                <a:cs typeface="+mj-cs"/>
              </a:rPr>
              <a:t>Виды инструктажа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1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7" y="188641"/>
            <a:ext cx="8970519" cy="67403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 i="1" kern="0" dirty="0">
              <a:solidFill>
                <a:srgbClr val="FF0000"/>
              </a:solidFill>
              <a:latin typeface="Verdana" pitchFamily="34" charset="0"/>
              <a:ea typeface="Times New Roman" pitchFamily="18" charset="0"/>
              <a:cs typeface="+mj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kern="0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j-cs"/>
              </a:rPr>
              <a:t> </a:t>
            </a:r>
            <a:r>
              <a:rPr lang="ru-RU" sz="2400" b="1" i="1" kern="0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j-cs"/>
              </a:rPr>
              <a:t> Вводный инструктаж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kern="0" dirty="0">
              <a:solidFill>
                <a:sysClr val="windowText" lastClr="000000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1.1 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Вводный инструктаж по безопасности труда проводится: </a:t>
            </a:r>
            <a:b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</a:b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   </a:t>
            </a:r>
            <a:r>
              <a:rPr lang="ru-RU" sz="1600" b="1" i="1" u="sng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- со всеми вновь принимаемыми на работу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, независимо от их   </a:t>
            </a:r>
            <a:endParaRPr lang="ru-RU" sz="1600" b="1" i="1" kern="0" dirty="0" smtClean="0">
              <a:solidFill>
                <a:srgbClr val="7030A0"/>
              </a:solidFill>
              <a:latin typeface="Verdana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  образования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, стажа работы по данной профессии или должности; </a:t>
            </a:r>
            <a:b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</a:b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  - с временными работниками и совместителями; </a:t>
            </a:r>
            <a:b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</a:b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   - со студентами, прибывшими на практику; </a:t>
            </a:r>
            <a:b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</a:b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1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.2 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Вводный инструктаж работников проводит 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заведующий учреждения</a:t>
            </a:r>
            <a:endParaRPr lang="ru-RU" sz="1600" kern="0" dirty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u="sng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1.3 </a:t>
            </a:r>
            <a:r>
              <a:rPr lang="ru-RU" sz="1600" b="1" i="1" u="sng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Вводный инструктаж вновь принятых работников проводится по утвержденной </a:t>
            </a:r>
            <a:r>
              <a:rPr lang="ru-RU" sz="1600" b="1" i="1" u="sng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заведующим программе </a:t>
            </a:r>
            <a:r>
              <a:rPr lang="ru-RU" sz="1600" b="1" i="1" u="sng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вводного инструктажа</a:t>
            </a:r>
            <a:r>
              <a:rPr lang="ru-RU" sz="1600" i="1" u="sng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. </a:t>
            </a:r>
            <a:endParaRPr lang="ru-RU" sz="1600" i="1" u="sng" kern="0" dirty="0" smtClean="0">
              <a:solidFill>
                <a:srgbClr val="7030A0"/>
              </a:solidFill>
              <a:latin typeface="Verdana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Продолжительность </a:t>
            </a:r>
            <a:r>
              <a:rPr lang="ru-RU" sz="1600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инструктажа устанавливается в соответствии с утвержденной программой.</a:t>
            </a:r>
            <a:endParaRPr lang="ru-RU" sz="1600" kern="0" dirty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1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.4  О </a:t>
            </a:r>
            <a:r>
              <a:rPr lang="ru-RU" sz="1600" b="1" i="1" kern="0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проведении вводного инструктажа делают запись в журнале регистрации вводного инструктажа с обязательной подписью инструктируемого и инструктирующего, а также в документе о приеме на работу (форма Т-1). Наряду с журналом может быть использована личная карточка прохождения обучения</a:t>
            </a:r>
            <a:r>
              <a:rPr lang="ru-RU" sz="1600" b="1" i="1" kern="0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j-cs"/>
              </a:rPr>
              <a:t>.</a:t>
            </a: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600" b="1" i="1" kern="0" dirty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 smtClean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 smtClean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 i="1" kern="0" dirty="0" smtClean="0">
              <a:solidFill>
                <a:srgbClr val="7030A0"/>
              </a:solidFill>
              <a:latin typeface="Verdana" pitchFamily="34" charset="0"/>
              <a:cs typeface="+mj-c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64807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FF0000"/>
              </a:solidFill>
              <a:latin typeface="Verdana" pitchFamily="34" charset="0"/>
              <a:ea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 Первичный инструктаж на рабочем месте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2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.1 Первичный инструктаж на рабочем месте </a:t>
            </a:r>
            <a:r>
              <a:rPr lang="ru-RU" sz="1600" b="1" i="1" u="sng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до начала производственной деятельности проводится: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/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- со всеми вновь принятыми работниками; </a:t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- с работниками, выполняющими новую для них работу; </a:t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- с временными  работниками , командированными, совместителями; </a:t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- со студентами, прибывшими на  практику; </a:t>
            </a:r>
            <a:b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2.2 Первичный инструктаж на рабочем месте с педагогическими работниками проводит заведующий или работник на которого возложено приказом проведение первичного инструктажа.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2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.3 Первичный инструктаж на рабочем месте с обслуживающим персоналом проводит заместитель заведующего по АХР.</a:t>
            </a:r>
            <a:endParaRPr lang="ru-RU" sz="16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2.4 Противопожарный инструктаж с работниками проводится лицом, ответственным за его проведение </a:t>
            </a:r>
          </a:p>
          <a:p>
            <a:pPr marL="180975" lvl="0" algn="just">
              <a:spcAft>
                <a:spcPts val="0"/>
              </a:spcAft>
              <a:tabLst>
                <a:tab pos="914400" algn="l"/>
              </a:tabLs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2.5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Работники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допускаются к самостоятельной работе после стажировки, проверки теоретических знаний и приобретенных навыков безопасных способов работы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180975" lvl="0" algn="just">
              <a:spcAft>
                <a:spcPts val="0"/>
              </a:spcAft>
              <a:tabLst>
                <a:tab pos="914400" algn="l"/>
              </a:tabLs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2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.6 Первичный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инструктаж па рабочем месте и противопожарный инструктаж с работниками регистрируются в журналах установленной формы с обязательной подписью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инструктируемого</a:t>
            </a:r>
          </a:p>
          <a:p>
            <a:pPr marL="180975" lvl="0" algn="just">
              <a:spcAft>
                <a:spcPts val="0"/>
              </a:spcAft>
              <a:tabLst>
                <a:tab pos="914400" algn="l"/>
              </a:tabLs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и инструктирующего</a:t>
            </a:r>
            <a:endParaRPr lang="ru-RU" sz="1600" b="1" i="1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srgbClr val="99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180975" lvl="0" algn="l" fontAlgn="base"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>    </a:t>
            </a:r>
            <a:r>
              <a:rPr lang="ru-RU" sz="27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>Повторный </a:t>
            </a:r>
            <a:r>
              <a:rPr lang="ru-RU" sz="27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>инструктаж на рабочем </a:t>
            </a:r>
            <a:r>
              <a:rPr lang="ru-RU" sz="27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>месте</a:t>
            </a: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3.1 Повторный инструктаж на рабочем месте с работниками проводится по программам первичного инструктажа на рабочем месте, по должностным обязанностям по охране труда,</a:t>
            </a:r>
            <a:b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 инструкциям по охране труда на рабочем месте, инструкции о мерах пожарной безопасности.</a:t>
            </a:r>
            <a:r>
              <a:rPr lang="ru-RU" sz="18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+mn-cs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3.2 Для педагогических работников и обслуживающего персонала повторный инструктаж на рабочем месте  проводится </a:t>
            </a:r>
            <a:r>
              <a:rPr lang="ru-RU" sz="1800" b="1" i="1" u="sng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один раз в год </a:t>
            </a: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не позднее месяца с начала учебного года.</a:t>
            </a:r>
            <a:r>
              <a:rPr lang="ru-RU" sz="18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+mn-cs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  <a:cs typeface="+mn-cs"/>
              </a:rPr>
              <a:t>3.3  </a:t>
            </a:r>
            <a:r>
              <a:rPr lang="ru-RU" sz="1800" b="1" i="1" dirty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800" b="1" i="1" dirty="0">
                <a:solidFill>
                  <a:srgbClr val="7030A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Повторный инструктаж на рабочем месте регистрируется в тех же журналах, что и первичный инструктаж</a:t>
            </a:r>
            <a:r>
              <a:rPr lang="ru-RU" sz="18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> </a:t>
            </a:r>
            <a:br>
              <a:rPr lang="ru-RU" sz="18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18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  <a:t/>
            </a:r>
            <a:br>
              <a:rPr lang="ru-RU" sz="18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+mn-cs"/>
              </a:rPr>
            </a:b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1600" dirty="0" smtClean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16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16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1800" dirty="0" smtClean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1800" dirty="0" smtClean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ru-RU" sz="16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  <a:t/>
            </a:r>
            <a:br>
              <a:rPr lang="ru-RU" sz="1600" dirty="0">
                <a:solidFill>
                  <a:srgbClr val="7030A0"/>
                </a:solidFill>
                <a:latin typeface="Arial" pitchFamily="34" charset="0"/>
                <a:ea typeface="+mn-ea"/>
                <a:cs typeface="+mn-cs"/>
              </a:rPr>
            </a:br>
            <a:endParaRPr lang="ru-RU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95536" y="188640"/>
            <a:ext cx="8424936" cy="62646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Охрана труда </a:t>
            </a:r>
          </a:p>
          <a:p>
            <a:pPr lvl="0" algn="ctr">
              <a:spcAft>
                <a:spcPts val="1000"/>
              </a:spcAft>
            </a:pP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это система сохранения жизни и здоровья работников в процессе трудовой деятельности, включающая в себя правовые,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социально-экономические, организационно-технические, санитарно-гигиенические, лечебно-профилактические, реабилитационные и иные мероприятия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(ст. 209 «Основные понятия» ТК РФ).</a:t>
            </a:r>
          </a:p>
        </p:txBody>
      </p:sp>
    </p:spTree>
    <p:extLst>
      <p:ext uri="{BB962C8B-B14F-4D97-AF65-F5344CB8AC3E}">
        <p14:creationId xmlns:p14="http://schemas.microsoft.com/office/powerpoint/2010/main" val="206598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50"/>
            <a:ext cx="8784976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Внеплановый инструктаж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4.1 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Внеплановый инструктаж проводится: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при введении в действие новых или переработанных стандартов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  правил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, инструкций по охране труда, а также изменений к ним;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в связи с изменившимися условиями труда;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при </a:t>
            </a:r>
            <a:r>
              <a:rPr lang="ru-RU" sz="1600" b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нарушении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работающими и учащимися требований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 безопасности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труда, которые могут привести или привели к травме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 аварии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, взрыву или пожару, отравлению;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по требованию органов надзора; </a:t>
            </a:r>
            <a:b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     - при перерывах в работе более чем на 60 календарных дней</a:t>
            </a:r>
            <a:r>
              <a:rPr lang="ru-RU" sz="1600" b="1" i="1" dirty="0" smtClean="0">
                <a:solidFill>
                  <a:prstClr val="black"/>
                </a:solidFill>
                <a:latin typeface="Verdana" pitchFamily="34" charset="0"/>
                <a:ea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4.2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Внеплановый инструктаж регистрируется в журналах инструктажа на рабочем месте с обязательной подписью инструктируемого и инструктирующего и указанием причины проведения внепланового инструктажа</a:t>
            </a:r>
            <a:r>
              <a:rPr lang="ru-RU" sz="1600" i="1" dirty="0" smtClean="0">
                <a:solidFill>
                  <a:srgbClr val="7030A0"/>
                </a:solidFill>
                <a:latin typeface="Verdana" pitchFamily="34" charset="0"/>
                <a:ea typeface="Times New Roman" pitchFamily="18" charset="0"/>
              </a:rPr>
              <a:t>.</a:t>
            </a:r>
            <a:endParaRPr lang="ru-RU" sz="1600" b="1" i="1" dirty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712968" cy="62478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srgbClr val="FF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FF0000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Целевой инструктаж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>
              <a:solidFill>
                <a:prstClr val="black"/>
              </a:solidFill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7030A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5.1 </a:t>
            </a:r>
            <a:r>
              <a:rPr lang="ru-RU" sz="1600" b="1" i="1" dirty="0">
                <a:solidFill>
                  <a:srgbClr val="7030A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Целевой инструктаж проводится с работниками и учащимися перед выполнением ими разовых поручений, не связанных с их служебными обязанностями или учебными программами,</a:t>
            </a:r>
            <a:r>
              <a:rPr lang="ru-RU" sz="1600" b="1" dirty="0">
                <a:solidFill>
                  <a:srgbClr val="7030A0"/>
                </a:solidFill>
                <a:latin typeface="Verdana" pitchFamily="34" charset="0"/>
              </a:rPr>
              <a:t> при проведении внеклассных, внешкольных мероприятий, при выходе на каникулы</a:t>
            </a:r>
            <a:r>
              <a:rPr lang="ru-RU" sz="1600" b="1" dirty="0" smtClean="0">
                <a:solidFill>
                  <a:srgbClr val="7030A0"/>
                </a:solidFill>
                <a:latin typeface="Verdana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7030A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712968" cy="6278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800000"/>
                </a:solidFill>
                <a:latin typeface="Verdana" pitchFamily="34" charset="0"/>
                <a:ea typeface="Times New Roman" pitchFamily="18" charset="0"/>
              </a:rPr>
              <a:t> </a:t>
            </a:r>
            <a:endParaRPr lang="ru-RU" b="1" i="1" dirty="0">
              <a:solidFill>
                <a:srgbClr val="800000"/>
              </a:solidFill>
              <a:latin typeface="Verdana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Общие требования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srgbClr val="800000"/>
              </a:solidFill>
              <a:latin typeface="Verdana" pitchFamily="34" charset="0"/>
              <a:ea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           Все </a:t>
            </a: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журналы регистрации инструктажей: </a:t>
            </a: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/>
            </a:r>
            <a:b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- вводного по охране труда с работниками; </a:t>
            </a:r>
            <a:b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- по охране труда на рабочем месте с педагогическими </a:t>
            </a: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работниками </a:t>
            </a: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и специалистами; </a:t>
            </a:r>
            <a:b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 - по охране труда на рабочем месте с обслуживающим персоналом; </a:t>
            </a:r>
            <a:b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- </a:t>
            </a:r>
            <a:r>
              <a:rPr lang="ru-RU" b="1" i="1" u="sng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должны быть пронумерованы, прошнурованы, скреплены печатью с указанием количества листов и с подписью </a:t>
            </a:r>
            <a:r>
              <a:rPr lang="ru-RU" b="1" i="1" u="sng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заведующего учреждения.</a:t>
            </a: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endParaRPr lang="ru-RU" b="1" i="1" u="sng" dirty="0">
              <a:solidFill>
                <a:srgbClr val="C00000"/>
              </a:solidFill>
              <a:latin typeface="Verdana" pitchFamily="34" charset="0"/>
            </a:endParaRPr>
          </a:p>
          <a:p>
            <a:pPr marL="180975" lvl="0" indent="-180975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Все </a:t>
            </a: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инструкции по охране труда в образовательном </a:t>
            </a: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     учреждении </a:t>
            </a:r>
            <a:r>
              <a:rPr lang="ru-RU" b="1" i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</a:rPr>
              <a:t>регистрируются в журнале учета инструкций по охране труда и выдаются работникам учреждения с регистрацией в журнале учета выдачи инструкций по охране труда</a:t>
            </a:r>
            <a:endParaRPr lang="ru-RU" dirty="0">
              <a:solidFill>
                <a:srgbClr val="C00000"/>
              </a:solidFill>
              <a:latin typeface="Arial" pitchFamily="34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>
              <a:solidFill>
                <a:srgbClr val="C00000"/>
              </a:solidFill>
              <a:latin typeface="Verdana" pitchFamily="34" charset="0"/>
            </a:endParaRPr>
          </a:p>
          <a:p>
            <a:pPr marL="180975"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50"/>
            <a:ext cx="8712968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</a:rPr>
              <a:t>ПЕРЕЧЕНЬ</a:t>
            </a:r>
            <a:endParaRPr lang="ru-RU" sz="2000" b="1" dirty="0">
              <a:latin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ВОПРОСОВ ВВОДНОГО ИНСТРУКТАЖА ПО ОХРАНЕ ТРУДА ДЛЯ РАБОТНИКОВ  ОБРАЗОВАТЕЛЬНОГО УЧРЕЖДЕНИЯ</a:t>
            </a:r>
            <a:endParaRPr lang="ru-RU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Общие сведения об учреждении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(</a:t>
            </a:r>
            <a:r>
              <a:rPr lang="ru-RU" sz="1600" i="1" dirty="0">
                <a:latin typeface="Times New Roman"/>
                <a:ea typeface="Times New Roman"/>
              </a:rPr>
              <a:t>Устав ДОУ, Правила внутреннего трудового распорядка для сотрудников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2.   Должностные </a:t>
            </a:r>
            <a:r>
              <a:rPr lang="ru-RU" sz="1600" dirty="0">
                <a:latin typeface="Times New Roman"/>
                <a:ea typeface="Times New Roman"/>
              </a:rPr>
              <a:t>обязанности работников ДОУ по  ОТ.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3.   Основные </a:t>
            </a:r>
            <a:r>
              <a:rPr lang="ru-RU" sz="1600" dirty="0">
                <a:latin typeface="Times New Roman"/>
                <a:ea typeface="Times New Roman"/>
              </a:rPr>
              <a:t>положения законодательства об охране труда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(</a:t>
            </a:r>
            <a:r>
              <a:rPr lang="ru-RU" sz="1600" i="1" dirty="0">
                <a:latin typeface="Times New Roman"/>
                <a:ea typeface="Times New Roman"/>
              </a:rPr>
              <a:t>КЗоТ РФ, Правила возмещения работодателями вреда, причиненного работникам увечьем</a:t>
            </a:r>
            <a:r>
              <a:rPr lang="ru-RU" sz="1600" i="1" dirty="0" smtClean="0">
                <a:latin typeface="Times New Roman"/>
                <a:ea typeface="Times New Roman"/>
              </a:rPr>
              <a:t>,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 smtClean="0">
                <a:latin typeface="Times New Roman"/>
                <a:ea typeface="Times New Roman"/>
              </a:rPr>
              <a:t>       профессиональным </a:t>
            </a:r>
            <a:r>
              <a:rPr lang="ru-RU" sz="1600" i="1" dirty="0">
                <a:latin typeface="Times New Roman"/>
                <a:ea typeface="Times New Roman"/>
              </a:rPr>
              <a:t>заболеванием либо иным повреждением здоровья, связанными </a:t>
            </a:r>
            <a:r>
              <a:rPr lang="ru-RU" sz="1600" i="1" dirty="0" smtClean="0">
                <a:latin typeface="Times New Roman"/>
                <a:ea typeface="Times New Roman"/>
              </a:rPr>
              <a:t>с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latin typeface="Times New Roman"/>
                <a:ea typeface="Times New Roman"/>
              </a:rPr>
              <a:t>      </a:t>
            </a:r>
            <a:r>
              <a:rPr lang="ru-RU" sz="1600" i="1" dirty="0">
                <a:latin typeface="Times New Roman"/>
                <a:ea typeface="Times New Roman"/>
              </a:rPr>
              <a:t>исполнением ими трудовых обязанностей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4. Организация </a:t>
            </a:r>
            <a:r>
              <a:rPr lang="ru-RU" sz="1600" dirty="0">
                <a:latin typeface="Times New Roman"/>
                <a:ea typeface="Times New Roman"/>
              </a:rPr>
              <a:t>работы по охране труда в ДОУ. Нормативные документы по ОТ для </a:t>
            </a:r>
            <a:r>
              <a:rPr lang="ru-RU" sz="1600" dirty="0" smtClean="0">
                <a:latin typeface="Times New Roman"/>
                <a:ea typeface="Times New Roman"/>
              </a:rPr>
              <a:t>ОУ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(</a:t>
            </a:r>
            <a:r>
              <a:rPr lang="ru-RU" sz="1600" i="1" dirty="0" smtClean="0">
                <a:latin typeface="Times New Roman"/>
                <a:ea typeface="Times New Roman"/>
              </a:rPr>
              <a:t>Отраслевой </a:t>
            </a:r>
            <a:r>
              <a:rPr lang="ru-RU" sz="1600" i="1" dirty="0">
                <a:latin typeface="Times New Roman"/>
                <a:ea typeface="Times New Roman"/>
              </a:rPr>
              <a:t>стандарт «Управление охраной труда и обеспечением безопасности образовательного процесса в системе Минобразования России. Основные положения. ОСТ-01-2001г.», утвержденный приказом Минобразования РФ от 14.08.2001г. №2953; Положение о расследовании и учете несчастных случаев  на производстве, утвержденное постановлением Правительства РФ 11.03.99г. №279; Положение о расследовании и учете несчастных случаев с учащейся молодежью и воспитанниками в системе </a:t>
            </a:r>
            <a:r>
              <a:rPr lang="ru-RU" sz="1600" i="1" dirty="0" err="1">
                <a:latin typeface="Times New Roman"/>
                <a:ea typeface="Times New Roman"/>
              </a:rPr>
              <a:t>Гособразования</a:t>
            </a:r>
            <a:r>
              <a:rPr lang="ru-RU" sz="1600" i="1" dirty="0">
                <a:latin typeface="Times New Roman"/>
                <a:ea typeface="Times New Roman"/>
              </a:rPr>
              <a:t> СССР, утвержденное приказом Государственного комитета СССР по народному образованию от 01.10.90г. №639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5. Ведомственный</a:t>
            </a:r>
            <a:r>
              <a:rPr lang="ru-RU" sz="1600" dirty="0">
                <a:latin typeface="Times New Roman"/>
                <a:ea typeface="Times New Roman"/>
              </a:rPr>
              <a:t>, государственный надзор и общественный контроль за состоянием охраны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</a:t>
            </a:r>
            <a:r>
              <a:rPr lang="ru-RU" sz="1600" dirty="0">
                <a:latin typeface="Times New Roman"/>
                <a:ea typeface="Times New Roman"/>
              </a:rPr>
              <a:t>труда (</a:t>
            </a:r>
            <a:r>
              <a:rPr lang="ru-RU" sz="1600" i="1" dirty="0">
                <a:latin typeface="Times New Roman"/>
                <a:ea typeface="Times New Roman"/>
              </a:rPr>
              <a:t>ТК РФ, Положение об административно – общественном контроле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6. Трудовой </a:t>
            </a:r>
            <a:r>
              <a:rPr lang="ru-RU" sz="1600" dirty="0">
                <a:latin typeface="Times New Roman"/>
                <a:ea typeface="Times New Roman"/>
              </a:rPr>
              <a:t>договор, рабочее время и время </a:t>
            </a:r>
            <a:r>
              <a:rPr lang="ru-RU" sz="1600" dirty="0" smtClean="0">
                <a:latin typeface="Times New Roman"/>
                <a:ea typeface="Times New Roman"/>
              </a:rPr>
              <a:t>отдыха . Льготы </a:t>
            </a:r>
            <a:r>
              <a:rPr lang="ru-RU" sz="1600" dirty="0">
                <a:latin typeface="Times New Roman"/>
                <a:ea typeface="Times New Roman"/>
              </a:rPr>
              <a:t>и </a:t>
            </a:r>
            <a:r>
              <a:rPr lang="ru-RU" sz="1600" dirty="0" smtClean="0">
                <a:latin typeface="Times New Roman"/>
                <a:ea typeface="Times New Roman"/>
              </a:rPr>
              <a:t>компенсации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ТК; Правила внутреннего трудового распорядка</a:t>
            </a:r>
            <a:r>
              <a:rPr lang="ru-RU" sz="1600" dirty="0" smtClean="0">
                <a:latin typeface="Times New Roman"/>
                <a:ea typeface="Times New Roman"/>
              </a:rPr>
              <a:t>).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14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84976" cy="64940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7.  Основные </a:t>
            </a:r>
            <a:r>
              <a:rPr lang="ru-RU" sz="1600" dirty="0">
                <a:latin typeface="Times New Roman"/>
                <a:ea typeface="Times New Roman"/>
              </a:rPr>
              <a:t>вредные и опасные производственные факторы. Методы и средства предупреждения </a:t>
            </a:r>
            <a:r>
              <a:rPr lang="ru-RU" sz="1600" dirty="0" smtClean="0">
                <a:latin typeface="Times New Roman"/>
                <a:ea typeface="Times New Roman"/>
              </a:rPr>
              <a:t> несчастных </a:t>
            </a:r>
            <a:r>
              <a:rPr lang="ru-RU" sz="1600" dirty="0">
                <a:latin typeface="Times New Roman"/>
                <a:ea typeface="Times New Roman"/>
              </a:rPr>
              <a:t>случаев. Средства индивидуальной защиты, порядок и норма выдачи средств индивидуальной защиты, сроки носки (</a:t>
            </a:r>
            <a:r>
              <a:rPr lang="ru-RU" sz="1600" i="1" dirty="0">
                <a:latin typeface="Times New Roman"/>
                <a:ea typeface="Times New Roman"/>
              </a:rPr>
              <a:t>Конспект вводного инструктажа</a:t>
            </a:r>
            <a:r>
              <a:rPr lang="ru-RU" sz="1600" i="1" dirty="0" smtClean="0">
                <a:latin typeface="Times New Roman"/>
                <a:ea typeface="Times New Roman"/>
              </a:rPr>
              <a:t>,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latin typeface="Times New Roman"/>
                <a:ea typeface="Times New Roman"/>
              </a:rPr>
              <a:t>  </a:t>
            </a:r>
            <a:r>
              <a:rPr lang="ru-RU" sz="1600" i="1" dirty="0">
                <a:latin typeface="Times New Roman"/>
                <a:ea typeface="Times New Roman"/>
              </a:rPr>
              <a:t>ТИПОВЫЕ ОТРАСЛЕВЫЕ НОРМЫ бесплатной выдачи специальной одежды, специальной обуви и других средств индивидуальной защиты, утвержденные постановлением Министерства труда и социального развития РФ от 8 декабря 1997 года № 61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marL="269875" lvl="0" indent="-2698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8. Основные </a:t>
            </a:r>
            <a:r>
              <a:rPr lang="ru-RU" sz="1600" dirty="0">
                <a:latin typeface="Times New Roman"/>
                <a:ea typeface="Times New Roman"/>
              </a:rPr>
              <a:t>требования производственной санитарии и личной </a:t>
            </a:r>
            <a:r>
              <a:rPr lang="ru-RU" sz="1600" dirty="0" smtClean="0">
                <a:latin typeface="Times New Roman"/>
                <a:ea typeface="Times New Roman"/>
              </a:rPr>
              <a:t>гигиены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ГИГИЕНИЧЕСКИЕ ТРЕБОВАНИЯ К УСЛОВИЯМ ОБУЧЕНИЯ </a:t>
            </a:r>
            <a:r>
              <a:rPr lang="ru-RU" sz="1600" i="1" dirty="0" smtClean="0">
                <a:latin typeface="Times New Roman"/>
                <a:ea typeface="Times New Roman"/>
              </a:rPr>
              <a:t>ШКОЛЬНИКОВ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latin typeface="Times New Roman"/>
                <a:ea typeface="Times New Roman"/>
              </a:rPr>
              <a:t>    </a:t>
            </a:r>
            <a:r>
              <a:rPr lang="ru-RU" sz="1600" i="1" dirty="0">
                <a:latin typeface="Times New Roman"/>
                <a:ea typeface="Times New Roman"/>
              </a:rPr>
              <a:t>В РАЗЛИЧНЫУХ ВИДАХ СОВРЕМЕННЫХ ОБРАЗОВАТЕЛЬНЫХ УЧРЕЖДЕНИЙ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marL="269875" lvl="0" indent="-2698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9. Пожарная </a:t>
            </a:r>
            <a:r>
              <a:rPr lang="ru-RU" sz="1600" dirty="0">
                <a:latin typeface="Times New Roman"/>
                <a:ea typeface="Times New Roman"/>
              </a:rPr>
              <a:t>безопасность. Способы и средства предупреждения пожаров, взрывов, аварий. </a:t>
            </a:r>
            <a:r>
              <a:rPr lang="ru-RU" sz="1600" dirty="0" smtClean="0">
                <a:latin typeface="Times New Roman"/>
                <a:ea typeface="Times New Roman"/>
              </a:rPr>
              <a:t>     Действия </a:t>
            </a:r>
            <a:r>
              <a:rPr lang="ru-RU" sz="1600" dirty="0">
                <a:latin typeface="Times New Roman"/>
                <a:ea typeface="Times New Roman"/>
              </a:rPr>
              <a:t>персонала при их </a:t>
            </a:r>
            <a:r>
              <a:rPr lang="ru-RU" sz="1600" dirty="0" smtClean="0">
                <a:latin typeface="Times New Roman"/>
                <a:ea typeface="Times New Roman"/>
              </a:rPr>
              <a:t>возникновении</a:t>
            </a:r>
          </a:p>
          <a:p>
            <a:pPr marL="269875" lvl="0" indent="-2698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     (</a:t>
            </a:r>
            <a:r>
              <a:rPr lang="ru-RU" sz="1600" i="1" dirty="0">
                <a:latin typeface="Times New Roman"/>
                <a:ea typeface="Times New Roman"/>
              </a:rPr>
              <a:t>Конспект вводного инструктажа, инструкция по охране труда по пожарной безопасности </a:t>
            </a:r>
            <a:r>
              <a:rPr lang="ru-RU" sz="1600" i="1" dirty="0" smtClean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).</a:t>
            </a:r>
            <a:endParaRPr lang="ru-RU" sz="1600" dirty="0">
              <a:latin typeface="Times New Roman"/>
              <a:ea typeface="Times New Roman"/>
            </a:endParaRP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10. Электробезопасность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Конспект вводного инструктажа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marL="360363" lvl="0" indent="-360363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11. Обстоятельства </a:t>
            </a:r>
            <a:r>
              <a:rPr lang="ru-RU" sz="1600" dirty="0">
                <a:latin typeface="Times New Roman"/>
                <a:ea typeface="Times New Roman"/>
              </a:rPr>
              <a:t>и причины отдельных характерных несчастных случаев, аварий, пожаров, </a:t>
            </a:r>
            <a:r>
              <a:rPr lang="ru-RU" sz="1600" dirty="0" smtClean="0">
                <a:latin typeface="Times New Roman"/>
                <a:ea typeface="Times New Roman"/>
              </a:rPr>
              <a:t>   произошедших </a:t>
            </a:r>
            <a:r>
              <a:rPr lang="ru-RU" sz="1600" dirty="0">
                <a:latin typeface="Times New Roman"/>
                <a:ea typeface="Times New Roman"/>
              </a:rPr>
              <a:t>в ОУ вследствие нарушения требований </a:t>
            </a:r>
            <a:r>
              <a:rPr lang="ru-RU" sz="1600" dirty="0" smtClean="0">
                <a:latin typeface="Times New Roman"/>
                <a:ea typeface="Times New Roman"/>
              </a:rPr>
              <a:t>ОТ</a:t>
            </a:r>
          </a:p>
          <a:p>
            <a:pPr marL="269875" lvl="0" indent="-2698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по данным школы, отдела образования и КО</a:t>
            </a:r>
            <a:r>
              <a:rPr lang="ru-RU" sz="1600" dirty="0">
                <a:latin typeface="Times New Roman"/>
                <a:ea typeface="Times New Roman"/>
              </a:rPr>
              <a:t>).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12. Порядок </a:t>
            </a:r>
            <a:r>
              <a:rPr lang="ru-RU" sz="1600" dirty="0">
                <a:latin typeface="Times New Roman"/>
                <a:ea typeface="Times New Roman"/>
              </a:rPr>
              <a:t>расследования и оформления  несчастных </a:t>
            </a:r>
            <a:r>
              <a:rPr lang="ru-RU" sz="1600" dirty="0" smtClean="0">
                <a:latin typeface="Times New Roman"/>
                <a:ea typeface="Times New Roman"/>
              </a:rPr>
              <a:t>случаев</a:t>
            </a: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</a:t>
            </a:r>
            <a:r>
              <a:rPr lang="ru-RU" sz="1600" dirty="0">
                <a:latin typeface="Times New Roman"/>
                <a:ea typeface="Times New Roman"/>
              </a:rPr>
              <a:t>(</a:t>
            </a:r>
            <a:r>
              <a:rPr lang="ru-RU" sz="1600" i="1" dirty="0">
                <a:latin typeface="Times New Roman"/>
                <a:ea typeface="Times New Roman"/>
              </a:rPr>
              <a:t>ПОЛОЖЕНИЕ О РАССЛЕДОВАНИИ И УЧЕТЕ НЕСЧАСТНЫХ СЛУЧАЕВ НА ПРОИЗВОДСТВЕ, утвержденное постановление Правительства РФ от 11 марта 1999 года №729, </a:t>
            </a:r>
            <a:endParaRPr lang="ru-RU" sz="1600" i="1" dirty="0" smtClean="0">
              <a:latin typeface="Times New Roman"/>
              <a:ea typeface="Times New Roman"/>
            </a:endParaRPr>
          </a:p>
          <a:p>
            <a:pPr marL="180975" lvl="0" indent="-180975" algn="just">
              <a:spcAft>
                <a:spcPts val="0"/>
              </a:spcAft>
              <a:tabLst>
                <a:tab pos="457200" algn="l"/>
              </a:tabLst>
            </a:pPr>
            <a:r>
              <a:rPr lang="ru-RU" sz="1600" i="1" dirty="0"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latin typeface="Times New Roman"/>
                <a:ea typeface="Times New Roman"/>
              </a:rPr>
              <a:t>  </a:t>
            </a:r>
            <a:r>
              <a:rPr lang="ru-RU" sz="1600" i="1" dirty="0">
                <a:latin typeface="Times New Roman"/>
                <a:ea typeface="Times New Roman"/>
              </a:rPr>
              <a:t>ПОЛОЖЕНИЕ О РАССЛЕДОВАНИИ И УЧЕТЕ НЕСЧАСТНЫХ СЛУЧАЕВ С УЧАЩЕЙСЯ МОЛОДЕЖЬЮ И ВОСПИТАННИКАМИ В  СИСИТЕМЕ ГОСОБРАЗОВАНИЯ СССР, утвержденное приказом Госкомитета по народному образованию от 1 октября 1990 года № 639</a:t>
            </a:r>
            <a:r>
              <a:rPr lang="ru-RU" sz="1600" dirty="0" smtClean="0">
                <a:latin typeface="Times New Roman"/>
                <a:ea typeface="Times New Roman"/>
              </a:rPr>
              <a:t>).</a:t>
            </a:r>
          </a:p>
          <a:p>
            <a:pPr marL="180975" lvl="0" indent="-180975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65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9" y="188641"/>
            <a:ext cx="8537281" cy="6669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2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3567" y="188640"/>
            <a:ext cx="7892107" cy="13321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Трехступенчатый административно-общественный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к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онтроль соблюдения требований охраны труда.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29120" y="1752600"/>
            <a:ext cx="8001000" cy="42672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Рекомендации по организации.</a:t>
            </a:r>
          </a:p>
          <a:p>
            <a:pPr marL="469900" marR="0" lvl="0" indent="-469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Первая ступень трехступенчатого контроля.</a:t>
            </a:r>
          </a:p>
          <a:p>
            <a:pPr marL="469900" marR="0" lvl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Вторая ступень трехступенчатого контроля.</a:t>
            </a:r>
          </a:p>
          <a:p>
            <a:pPr marL="469900" marR="0" lvl="0" indent="-469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Третья ступень трехступенчатого контроля.  </a:t>
            </a:r>
          </a:p>
        </p:txBody>
      </p:sp>
    </p:spTree>
    <p:extLst>
      <p:ext uri="{BB962C8B-B14F-4D97-AF65-F5344CB8AC3E}">
        <p14:creationId xmlns:p14="http://schemas.microsoft.com/office/powerpoint/2010/main" val="36901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Первая ступень трехступенчатого контроля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3568" y="2492896"/>
            <a:ext cx="7884170" cy="352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>
              <a:buClr>
                <a:srgbClr val="CC0000"/>
              </a:buClr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Первая ступень контроля осуществляется каждым работником образовательного учреждения на своем рабочем </a:t>
            </a:r>
            <a:r>
              <a:rPr lang="ru-RU" sz="2800" dirty="0" smtClean="0">
                <a:latin typeface="Times New Roman"/>
                <a:ea typeface="Calibri"/>
              </a:rPr>
              <a:t>месте. 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Вторая ступень трехступенчатого контроля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3608" y="2257841"/>
            <a:ext cx="7884170" cy="374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Проводит ответственный и уполномоченный по охране труда один раз в четверть.</a:t>
            </a:r>
          </a:p>
        </p:txBody>
      </p:sp>
    </p:spTree>
    <p:extLst>
      <p:ext uri="{BB962C8B-B14F-4D97-AF65-F5344CB8AC3E}">
        <p14:creationId xmlns:p14="http://schemas.microsoft.com/office/powerpoint/2010/main" val="1328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Третья ступень трехступенчатого контроля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74675" y="1628800"/>
            <a:ext cx="7993063" cy="5229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Char char="q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Проводится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комиссией,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назначаемой отдельным приказом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заведующего образовательного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учреждения. В состав комиссии включаются руководитель образовательного учреждения, председатель профсоюзного комитета, ответственный за работу по охране труда. Комиссией составляется график проведения проверок и доводится до сведения всех работников образовательного учреждения.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Периодичность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проверок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реже 1 раза в квартал.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03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60848"/>
            <a:ext cx="9144000" cy="89716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1100" dirty="0"/>
          </a:p>
          <a:p>
            <a:endParaRPr lang="ru-RU" sz="1100" dirty="0"/>
          </a:p>
          <a:p>
            <a:r>
              <a:rPr lang="ru-RU" sz="1400" dirty="0" smtClean="0"/>
              <a:t>       Государственные </a:t>
            </a:r>
            <a:r>
              <a:rPr lang="ru-RU" sz="1400" dirty="0"/>
              <a:t>нормативные требования охраны труда </a:t>
            </a:r>
            <a:r>
              <a:rPr lang="ru-RU" sz="1400" u="sng" dirty="0">
                <a:solidFill>
                  <a:srgbClr val="FF0000"/>
                </a:solidFill>
              </a:rPr>
              <a:t>обязательны</a:t>
            </a:r>
            <a:r>
              <a:rPr lang="ru-RU" sz="1400" dirty="0"/>
              <a:t> для исполнения юридическими и физическими лицами при осуществлении ими любых видов </a:t>
            </a:r>
            <a:r>
              <a:rPr lang="ru-RU" sz="1400" dirty="0" smtClean="0"/>
              <a:t>деятельности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(ст. 211 ТК РФ</a:t>
            </a:r>
            <a:r>
              <a:rPr lang="ru-RU" sz="1400" dirty="0" smtClean="0"/>
              <a:t>).</a:t>
            </a:r>
            <a:endParaRPr lang="ru-RU" sz="1400" dirty="0"/>
          </a:p>
          <a:p>
            <a:r>
              <a:rPr lang="ru-RU" sz="1400" dirty="0" smtClean="0"/>
              <a:t>       Работодатель </a:t>
            </a:r>
            <a:r>
              <a:rPr lang="ru-RU" sz="1400" dirty="0"/>
              <a:t>(руководство организации), неся ответственность за обеспечение безопасных условий и охраны труда (ст. 212 ТК РФ), должен проводить работы в области охраны труда в соответствии с государственными нормативными требованиями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smtClean="0"/>
              <a:t>       Для </a:t>
            </a:r>
            <a:r>
              <a:rPr lang="ru-RU" sz="1400" dirty="0"/>
              <a:t>обеспечения соблюдения нормативных требований и эффективности управления охраной труда должны быть определены и документированы обязанности, ответственность, полномочия руководителей разного уровня, лиц, управляющих, выполняющих и проверяющих работы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smtClean="0"/>
              <a:t>       На </a:t>
            </a:r>
            <a:r>
              <a:rPr lang="ru-RU" sz="1400" dirty="0"/>
              <a:t>основании требований законодательства, нормативных правовых актов в сфере охраны труда, в том числе межотраслевых и отраслевых правил, инструкций, рекомендаций, стандартов, положений можно определить примерный перечень документации, которая должна разрабатываться и оформляться при проведении работы по охране труда в организации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smtClean="0"/>
              <a:t>       В </a:t>
            </a:r>
            <a:r>
              <a:rPr lang="ru-RU" sz="1400" dirty="0"/>
              <a:t>каждой организации разрабатываются локальные нормативные акты в сфере охраны труда. Они являются непосредственной правовой базой управления охраной труда на уровне организации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pPr algn="ctr"/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 smtClean="0"/>
          </a:p>
          <a:p>
            <a:endParaRPr lang="ru-RU" sz="1100" dirty="0"/>
          </a:p>
          <a:p>
            <a:endParaRPr lang="ru-RU" sz="1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91925"/>
            <a:ext cx="79208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ЛОКАЛЬНЫЕ НОРМАТИВНЫЕ АКТЫ ОРГАНИЗАЦИИ ПО ОХРАНЕ ТРУДА</a:t>
            </a:r>
          </a:p>
        </p:txBody>
      </p:sp>
    </p:spTree>
    <p:extLst>
      <p:ext uri="{BB962C8B-B14F-4D97-AF65-F5344CB8AC3E}">
        <p14:creationId xmlns:p14="http://schemas.microsoft.com/office/powerpoint/2010/main" val="23775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Журнал административно-общественного контроля</a:t>
            </a:r>
            <a:endParaRPr kumimoji="0" lang="ru-RU" sz="3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826293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26293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Начат __________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Окончен ________ 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472551"/>
              </p:ext>
            </p:extLst>
          </p:nvPr>
        </p:nvGraphicFramePr>
        <p:xfrm>
          <a:off x="381000" y="3429000"/>
          <a:ext cx="8655496" cy="1828800"/>
        </p:xfrm>
        <a:graphic>
          <a:graphicData uri="http://schemas.openxmlformats.org/drawingml/2006/table">
            <a:tbl>
              <a:tblPr/>
              <a:tblGrid>
                <a:gridCol w="838200"/>
                <a:gridCol w="1447800"/>
                <a:gridCol w="1760984"/>
                <a:gridCol w="1800200"/>
                <a:gridCol w="934616"/>
                <a:gridCol w="1873696"/>
              </a:tblGrid>
              <a:tr h="1066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Степень контроля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Выявленные недостатки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Мероприятия по устранению нарушений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Срок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Отметка о выполнении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8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80737"/>
              </p:ext>
            </p:extLst>
          </p:nvPr>
        </p:nvGraphicFramePr>
        <p:xfrm>
          <a:off x="5931024" y="116632"/>
          <a:ext cx="3212976" cy="647700"/>
        </p:xfrm>
        <a:graphic>
          <a:graphicData uri="http://schemas.openxmlformats.org/drawingml/2006/table">
            <a:tbl>
              <a:tblPr/>
              <a:tblGrid>
                <a:gridCol w="321297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Narrow"/>
                          <a:ea typeface="Times New Roman"/>
                        </a:rPr>
                        <a:t>УТВЕРЖДАЮ:</a:t>
                      </a:r>
                      <a:r>
                        <a:rPr lang="ru-RU" sz="1000" dirty="0">
                          <a:effectLst/>
                          <a:latin typeface="Arial Narrow"/>
                          <a:ea typeface="Times New Roman"/>
                        </a:rPr>
                        <a:t/>
                      </a:r>
                      <a:br>
                        <a:rPr lang="ru-RU" sz="1000" dirty="0">
                          <a:effectLst/>
                          <a:latin typeface="Arial Narrow"/>
                          <a:ea typeface="Times New Roman"/>
                        </a:rPr>
                      </a:br>
                      <a:r>
                        <a:rPr lang="ru-RU" sz="1000" dirty="0">
                          <a:effectLst/>
                          <a:latin typeface="Arial Narrow"/>
                          <a:ea typeface="Times New Roman"/>
                        </a:rPr>
                        <a:t>31.08.2012 г.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/>
                          <a:ea typeface="Times New Roman"/>
                        </a:rPr>
                        <a:t> Заведующая ГДОУ-36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Narrow"/>
                          <a:ea typeface="Times New Roman"/>
                        </a:rPr>
                        <a:t>____________________ </a:t>
                      </a:r>
                      <a:r>
                        <a:rPr lang="ru-RU" sz="1000" dirty="0" err="1">
                          <a:effectLst/>
                          <a:latin typeface="Arial Narrow"/>
                          <a:ea typeface="Times New Roman"/>
                        </a:rPr>
                        <a:t>В.Г.Кузнецова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764704"/>
            <a:ext cx="882047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Arial Narrow"/>
                <a:ea typeface="Times New Roman"/>
              </a:rPr>
              <a:t>ПЛАН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Arial Narrow"/>
                <a:ea typeface="Times New Roman"/>
              </a:rPr>
              <a:t>ОРГАНИЗАЦИОННО-ТЕХНИЧЕСКИХ МЕРОПРИЯТИЙ ПО УЛУЧШЕНИЮ УСЛОВИЙ И ОХРАНЫ </a:t>
            </a:r>
            <a:r>
              <a:rPr lang="ru-RU" sz="1400" b="1" dirty="0" smtClean="0">
                <a:solidFill>
                  <a:srgbClr val="000000"/>
                </a:solidFill>
                <a:latin typeface="Arial Narrow"/>
                <a:ea typeface="Times New Roman"/>
              </a:rPr>
              <a:t>ТРУДА</a:t>
            </a: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Arial Narrow"/>
                <a:ea typeface="Times New Roman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Arial Narrow"/>
                <a:ea typeface="Times New Roman"/>
              </a:rPr>
              <a:t>НА 2012 – 2013 ГОД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100" b="1" dirty="0">
                <a:latin typeface="Arial Narrow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04265"/>
              </p:ext>
            </p:extLst>
          </p:nvPr>
        </p:nvGraphicFramePr>
        <p:xfrm>
          <a:off x="323529" y="1484781"/>
          <a:ext cx="7992887" cy="47723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2478"/>
                <a:gridCol w="4511812"/>
                <a:gridCol w="1115069"/>
                <a:gridCol w="1177424"/>
                <a:gridCol w="936104"/>
              </a:tblGrid>
              <a:tr h="841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№ </a:t>
                      </a:r>
                      <a:r>
                        <a:rPr lang="ru-RU" sz="700" dirty="0" err="1">
                          <a:effectLst/>
                        </a:rPr>
                        <a:t>п.п</a:t>
                      </a:r>
                      <a:r>
                        <a:rPr lang="ru-RU" sz="700" dirty="0">
                          <a:effectLst/>
                        </a:rPr>
                        <a:t>.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мероприятий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Срок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выполнения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 выполнение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Отметка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 выполнении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 anchor="ctr"/>
                </a:tc>
              </a:tr>
              <a:tr h="561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Издать приказ о назначении ответственных лиц за организацию безопасной работы.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сентябрь –октябрь 2012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Заведующий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</a:tr>
              <a:tr h="543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На общем собрании трудового коллектива избрать уполномоченных  лиц по охране труда.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сентябрь 2012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smtClean="0">
                          <a:effectLst/>
                        </a:rPr>
                        <a:t>Заведующий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</a:tr>
              <a:tr h="280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Издать приказ о создании комитета (комиссии) по охране труда.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сентябрь 2012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Заведующий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</a:tr>
              <a:tr h="580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Совместно с Советом учреждения организовать систематический административно-общественный контроль за состоянием охраны труда</a:t>
                      </a:r>
                      <a:endParaRPr lang="ru-RU" sz="105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   </a:t>
                      </a:r>
                      <a:r>
                        <a:rPr lang="ru-RU" sz="1050" dirty="0" smtClean="0">
                          <a:effectLst/>
                        </a:rPr>
                        <a:t>зам.зав по АХР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</a:tr>
              <a:tr h="561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Провести испытание спортивного оборудования и вентиляционных устройств спортивного зала. 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сентябрь 2012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</a:t>
                      </a:r>
                      <a:r>
                        <a:rPr lang="ru-RU" sz="700" dirty="0" smtClean="0">
                          <a:effectLst/>
                        </a:rPr>
                        <a:t> </a:t>
                      </a:r>
                      <a:endParaRPr lang="ru-RU" sz="9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комиссия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</a:tr>
              <a:tr h="280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Провести общий технический осмотр здания и территории ДОУ.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зам.зав по АХР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</a:rPr>
                        <a:t>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</a:tr>
              <a:tr h="561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Обеспечить работников учреждения спецодеждой, спецобувью и другими средствами индивидуальной защиты в соответствии с Нормами.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зам.зав по АХР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</a:rPr>
                        <a:t>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</a:tr>
              <a:tr h="561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Заключить соглашение по охране труда между администрацией и  коллективом учреждения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сентябрь 2012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комиссия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23" marR="45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0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2228" y="249289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 !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08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88641"/>
            <a:ext cx="9036496" cy="707886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latin typeface="Times New Roman"/>
                <a:ea typeface="Times New Roman"/>
              </a:rPr>
              <a:t>Нормативно правовые </a:t>
            </a:r>
            <a:r>
              <a:rPr lang="ru-RU" sz="2400" b="1" dirty="0" smtClean="0">
                <a:solidFill>
                  <a:schemeClr val="accent6"/>
                </a:solidFill>
                <a:latin typeface="Times New Roman"/>
                <a:ea typeface="Times New Roman"/>
              </a:rPr>
              <a:t>документы</a:t>
            </a:r>
            <a:r>
              <a:rPr lang="ru-RU" sz="2400" b="1" dirty="0">
                <a:solidFill>
                  <a:schemeClr val="accent6"/>
                </a:solidFill>
                <a:latin typeface="Times New Roman"/>
                <a:ea typeface="Times New Roman"/>
              </a:rPr>
              <a:t> </a:t>
            </a:r>
            <a:endParaRPr lang="ru-RU" sz="2400" b="1" dirty="0" smtClean="0">
              <a:solidFill>
                <a:schemeClr val="accent6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dirty="0">
              <a:solidFill>
                <a:schemeClr val="accent6"/>
              </a:solidFill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Трудовой </a:t>
            </a:r>
            <a:r>
              <a:rPr lang="ru-RU" sz="1600" dirty="0">
                <a:latin typeface="Times New Roman"/>
                <a:ea typeface="Times New Roman"/>
              </a:rPr>
              <a:t>кодекс РФ;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Закон </a:t>
            </a:r>
            <a:r>
              <a:rPr lang="ru-RU" sz="1600" dirty="0">
                <a:latin typeface="Times New Roman"/>
                <a:ea typeface="Times New Roman"/>
              </a:rPr>
              <a:t>РФ «Об </a:t>
            </a:r>
            <a:r>
              <a:rPr lang="ru-RU" sz="1600" dirty="0" smtClean="0">
                <a:latin typeface="Times New Roman"/>
                <a:ea typeface="Times New Roman"/>
              </a:rPr>
              <a:t>образовании»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/>
                <a:ea typeface="Times New Roman"/>
              </a:rPr>
              <a:t>Типовое положение о специальном  (коррекционном) образовательном учреждении для обучающихся, воспитанников с ограниченными возможностями здоровья, утвержденное  постановлением 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Правительства </a:t>
            </a:r>
            <a:r>
              <a:rPr lang="ru-RU" sz="1600" dirty="0">
                <a:latin typeface="Times New Roman"/>
                <a:ea typeface="Times New Roman"/>
              </a:rPr>
              <a:t>РФ от 12.03.1997г. № 288 (в редакции от </a:t>
            </a:r>
            <a:r>
              <a:rPr lang="ru-RU" sz="1600" dirty="0" smtClean="0">
                <a:latin typeface="Times New Roman"/>
                <a:ea typeface="Times New Roman"/>
              </a:rPr>
              <a:t>10.03.2009)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spc="-5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Приказ </a:t>
            </a:r>
            <a:r>
              <a:rPr lang="ru-RU" sz="1600" spc="-50" dirty="0">
                <a:latin typeface="Times New Roman" pitchFamily="18" charset="0"/>
                <a:ea typeface="Times New Roman"/>
                <a:cs typeface="Times New Roman" pitchFamily="18" charset="0"/>
              </a:rPr>
              <a:t>правительства РФ от 25.04.2012 . № 390 «Правила противопожарного режима  в Российской Федерации</a:t>
            </a:r>
            <a:r>
              <a:rPr lang="ru-RU" sz="1600" spc="-5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 Приказ </a:t>
            </a:r>
            <a:r>
              <a:rPr lang="ru-RU" sz="1600" dirty="0">
                <a:latin typeface="Times New Roman"/>
                <a:ea typeface="Times New Roman"/>
              </a:rPr>
              <a:t>Министерства здравоохранения и социального развития РФ </a:t>
            </a:r>
            <a:r>
              <a:rPr lang="ru-RU" sz="1600" dirty="0" smtClean="0">
                <a:latin typeface="Times New Roman"/>
                <a:ea typeface="Times New Roman"/>
              </a:rPr>
              <a:t>от 26.04.2011  № </a:t>
            </a:r>
            <a:r>
              <a:rPr lang="ru-RU" sz="1600" dirty="0">
                <a:latin typeface="Times New Roman"/>
                <a:ea typeface="Times New Roman"/>
              </a:rPr>
              <a:t>342н 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«</a:t>
            </a:r>
            <a:r>
              <a:rPr lang="ru-RU" sz="1600" dirty="0">
                <a:latin typeface="Times New Roman"/>
                <a:ea typeface="Times New Roman"/>
              </a:rPr>
              <a:t>Об утверждении порядка проведения аттестации рабочих мест по условиям труда</a:t>
            </a:r>
            <a:r>
              <a:rPr lang="ru-RU" sz="1600" dirty="0" smtClean="0">
                <a:latin typeface="Times New Roman"/>
                <a:ea typeface="Times New Roman"/>
              </a:rPr>
              <a:t>»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Постановление </a:t>
            </a:r>
            <a:r>
              <a:rPr lang="ru-RU" sz="1600" dirty="0">
                <a:latin typeface="Times New Roman"/>
                <a:ea typeface="Times New Roman"/>
              </a:rPr>
              <a:t>Министерства труда и Министерства образования РФ  от 13.01.2003 № 1/29 </a:t>
            </a:r>
            <a:endParaRPr lang="ru-RU" sz="1600" dirty="0" smtClean="0">
              <a:latin typeface="Times New Roman"/>
              <a:ea typeface="Times New Roman"/>
            </a:endParaRPr>
          </a:p>
          <a:p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</a:t>
            </a:r>
            <a:r>
              <a:rPr lang="ru-RU" sz="1600" dirty="0">
                <a:latin typeface="Times New Roman"/>
                <a:ea typeface="Times New Roman"/>
              </a:rPr>
              <a:t>«Об утверждении порядка обучения по охране труда и проверки знаний требований  охраны   </a:t>
            </a:r>
            <a:r>
              <a:rPr lang="ru-RU" sz="1600" dirty="0" smtClean="0">
                <a:latin typeface="Times New Roman"/>
                <a:ea typeface="Times New Roman"/>
              </a:rPr>
              <a:t>  </a:t>
            </a:r>
          </a:p>
          <a:p>
            <a:r>
              <a:rPr lang="ru-RU" sz="1600" dirty="0" smtClean="0">
                <a:latin typeface="Times New Roman"/>
                <a:ea typeface="Times New Roman"/>
              </a:rPr>
              <a:t>     труда  </a:t>
            </a:r>
            <a:r>
              <a:rPr lang="ru-RU" sz="1600" dirty="0">
                <a:latin typeface="Times New Roman"/>
                <a:ea typeface="Times New Roman"/>
              </a:rPr>
              <a:t>работников  организаций»;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ГОСТ </a:t>
            </a:r>
            <a:r>
              <a:rPr lang="ru-RU" sz="1600" dirty="0">
                <a:latin typeface="Times New Roman"/>
                <a:ea typeface="Times New Roman"/>
              </a:rPr>
              <a:t>12.0.004-90  «Организация обучения безопасности труда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Приказ </a:t>
            </a:r>
            <a:r>
              <a:rPr lang="ru-RU" sz="1600" dirty="0">
                <a:latin typeface="Times New Roman"/>
                <a:ea typeface="Times New Roman"/>
              </a:rPr>
              <a:t>Министерства труда и социального развития РФ от 21.06.2003 № 153 </a:t>
            </a:r>
            <a:r>
              <a:rPr lang="ru-RU" sz="1600" dirty="0" smtClean="0">
                <a:latin typeface="Times New Roman"/>
                <a:ea typeface="Times New Roman"/>
              </a:rPr>
              <a:t>  </a:t>
            </a:r>
            <a:r>
              <a:rPr lang="ru-RU" sz="1600" dirty="0">
                <a:latin typeface="Times New Roman"/>
                <a:ea typeface="Times New Roman"/>
              </a:rPr>
              <a:t>«Об утверждении примерных программ обучения по охране труда отдельных категорий застрахованных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Постановление </a:t>
            </a:r>
            <a:r>
              <a:rPr lang="ru-RU" sz="1600" dirty="0">
                <a:latin typeface="Times New Roman"/>
                <a:ea typeface="Times New Roman"/>
              </a:rPr>
              <a:t>Министерства труда и социального развития РФ от 08.02.2000  </a:t>
            </a:r>
            <a:r>
              <a:rPr lang="ru-RU" sz="1600" dirty="0" smtClean="0">
                <a:latin typeface="Times New Roman"/>
                <a:ea typeface="Times New Roman"/>
              </a:rPr>
              <a:t>№ </a:t>
            </a:r>
            <a:r>
              <a:rPr lang="ru-RU" sz="1600" dirty="0">
                <a:latin typeface="Times New Roman"/>
                <a:ea typeface="Times New Roman"/>
              </a:rPr>
              <a:t>14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«</a:t>
            </a:r>
            <a:r>
              <a:rPr lang="ru-RU" sz="1600" dirty="0">
                <a:latin typeface="Times New Roman"/>
                <a:ea typeface="Times New Roman"/>
              </a:rPr>
              <a:t>Об утверждении рекомендаций по организации работы службы охраны труда   </a:t>
            </a:r>
            <a:r>
              <a:rPr lang="ru-RU" sz="1600" dirty="0" smtClean="0">
                <a:latin typeface="Times New Roman"/>
                <a:ea typeface="Times New Roman"/>
              </a:rPr>
              <a:t>в </a:t>
            </a:r>
            <a:r>
              <a:rPr lang="ru-RU" sz="1600" dirty="0">
                <a:latin typeface="Times New Roman"/>
                <a:ea typeface="Times New Roman"/>
              </a:rPr>
              <a:t>организации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Приказ </a:t>
            </a:r>
            <a:r>
              <a:rPr lang="ru-RU" sz="1600" dirty="0">
                <a:latin typeface="Times New Roman"/>
                <a:ea typeface="Times New Roman"/>
              </a:rPr>
              <a:t>Министерства здравоохранения и социального развития РФ от 29.05.2006 № 413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«</a:t>
            </a:r>
            <a:r>
              <a:rPr lang="ru-RU" sz="1600" dirty="0">
                <a:latin typeface="Times New Roman"/>
                <a:ea typeface="Times New Roman"/>
              </a:rPr>
              <a:t>Об утверждении типового положения о комитете (комиссии) по охране труда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Постановление Министерства труда РФ от 27.02.1995 № 11 «Об утверждении рекомендаций по планированию мероприятий по охране труда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Постановление Президиума ВЦСПС от 01.07.1987 № 7 «Положение об административно-общественном  контроле  за  условиями  труда</a:t>
            </a:r>
            <a:r>
              <a:rPr lang="ru-RU" sz="1600" dirty="0" smtClean="0">
                <a:latin typeface="Times New Roman"/>
                <a:ea typeface="Times New Roman"/>
              </a:rPr>
              <a:t>»;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ru-RU" sz="14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86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труда РФ от 17.12.2002 № 80 «Методические рекомендации по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разработке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государственных нормативных требований охраны труда»;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РФ от 22.06.2000 № 22-06-723 «Об осуществлении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контрольных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функций органов управления образованием»;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Инструктивное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письмо  МП  РСФСР от 11.04.1983 № 96М  «Правила по технике безопасности для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кабинетов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(лабораторий) физики общеобразовательных школ системы МП  СССР»;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письмо МП РСФСР от 30.09.1987 № 584/17 «Правила по технике безопасности для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кабинетов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(лабораторий) химии общеобразовательных школ системы МП СССР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 Инструктивное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письмо МП РСФСР от 14.08.1981 № 243-М «Правила  по технике безопасности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изучении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биологии в общеобразовательных школах системы МП СССР»;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МП СССР от 28.07.1986 № 169 «Положение об учебных мастерских общеобразовательной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школы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МП СССР от 19.04.1979 «Правила безопасности занятий по физической культуре и спорту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общеобразовательных школах системы  МП  СССР»;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МП РСФСР от 12.09.1984 г. № 140/18-3 «О соблюдении требований техники безопасности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организации трудовой деятельности детей в детском саду»;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РФ от  12.07.2000 № 22-06-788 «О создании безопасных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условий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жизнедеятельности обучающихся в образовательных учреждениях»;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10.10.2008 № АФ-325/03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 проведении ремонтных работ во время образовательного процесса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Комитета по образованию от 24.06.2004 № 04-2248/00 «О принятии мер по изъятию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ртутьсодержащих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приборов в ОУ»;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труда РФ  от 07.04.1999  № 7 «Нормы предельно допустимых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нагрузок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лиц моложе восемнадцати лет при подъеме и перемещении тяжестей вручную»;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Правительства РФ от 25.02.2000  № 163  «Перечень тяжелых работ и работ с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вредными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или опасными условиями труда, при выполнении которых запрещается применение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труда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лиц моложе 18 лет»;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49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2.2.2/2.4.1340-03 «Гигиенические требования к персональным электронно-вычислительным машинам  и организации  работы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2.2.2.1332-03 «Гигиенические требования к организации работы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копировально-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множительной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технике»;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2.4.2.2821-10 «Санитарно-эпидемиологические требования к условиям и организации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обучения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общеобразовательных учреждениях»;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2.4.1.2660-10 «Санитарно-эпидемиологические требования к устройству, содержанию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организации  режима  работы  в  дошкольных  организациях»;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СанПиН 2.4.1.2791-10  «Изменения № 1  к  СанПиН 2.4.1.2660-10»;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МП РСФСР от 12.09.1984 № 140/18-3 «О соблюдении требований техники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организации трудовой деятельности детей в детском саду»;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2.4.4.1251-03 «Санитарно-эпидемиологические требования к учреждениям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дополнительного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детей (внешкольные учреждения)»;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  СанПиН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2.2.0.555-96  «Гигиенические требования к условиям труда женщин»;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2.4.6.664-97 «Гигиенические критерии допустимых условий и видов работ для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профессионального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обучения и труда подростков»;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ГОСТ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12.2.009-99  «Станки металлообрабатывающие»;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ГОСТ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12.2.026.0-93   «Оборудование деревообрабатывающее»;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12.2.138-97 «Машины швейные промышленные. Требования безопасности и методы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испытаний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ССБТ»;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Госкомитета СССР по народному образованию от 01.10.1990   № 639 «Положение о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расследовании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учете несчастных случаев с молодежью и воспитанниками в системе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Гособразования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СССР»;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труда и социального развития РФ от 24.10.2002  № 73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«Об утверждении форм документов, необходимых для расследования и учета несчастных случаев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производстве, и положения об особенностях расследования несчастных случаев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производстве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отдельных отраслях и организациях»;</a:t>
            </a:r>
          </a:p>
        </p:txBody>
      </p:sp>
    </p:spTree>
    <p:extLst>
      <p:ext uri="{BB962C8B-B14F-4D97-AF65-F5344CB8AC3E}">
        <p14:creationId xmlns:p14="http://schemas.microsoft.com/office/powerpoint/2010/main" val="276266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540552" cy="109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 РФ  от 24.07.1998  № 125-ФЗ «Об обязательном социальном страховании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несчастных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случаев на производстве и профессиональных заболеваний»;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России от 01.06.2009 № 290н  «Межотраслевые правила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обеспечения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работников спецодеждой, спецобувью и другими средствами индивидуальной защиты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Главного государственного врача по Санкт-Петербургу от 05.09.2001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«О выдаче личных медицинских книжек должностным лицам и работникам»;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общего и профессионального образования РФ от 06.10.1998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2535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Положение об организации обучения и проверки знаний правил по электробезопасности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работников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образовательных  учреждений  системы  Министерства  образования  России»;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Министерства энергетики РФ от 13.01.2003 № 6 «Правила технической эксплуатации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электроустановок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потребителей (ПТЭЭП)»;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   «Правила устройства электроустановок»  от  06.10.1999;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МЧС РФ от 12.12.2007 № 645 «Обучение мерам пожарной безопасности работников организаций»;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Федеральный закон  РФ от 10.07.2001 № 87-ФЗ  «Об ограничении курения табака»;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Комитета по образованию  Санкт-Петербурга от 04.11.2002 № 1171 « О мерах по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повышению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ответственности должностных лиц ТОУО и ОУ по вопросам обеспечения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безопасности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жизни и здоровья учащихся и работников образовательных учреждений, охраны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подведомственной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территории, зданий и сооружений, предупреждению актов терроризма»;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РФ от 15.04.2003 № 1612 «О принятии мер по усилению противопожарного режима в образовательных учреждениях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Министерства РФ по делам ГО, ЧС  от 24.02.2009 № 91 «Об утверждении формы и порядка регистрации декларации пожарной безопасности»;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 Минэнерго России от 24.03.2003  № 115  «Правила технической эксплуатации  тепловых энергоустановок»;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Постановление Министерства труда и социального развития РФ от 16.08.2002    № 61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утверждении межотраслевых правил по охране труда при эксплуатации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водопроводно-  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канализационного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хозяйства».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935596" y="188640"/>
            <a:ext cx="7172888" cy="806192"/>
          </a:xfrm>
          <a:prstGeom prst="flowChartAlternateProcess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Нормативно –правовые документы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301710"/>
            <a:ext cx="1512168" cy="1179518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/>
                <a:ea typeface="Calibri"/>
                <a:cs typeface="Times New Roman"/>
              </a:rPr>
              <a:t>Издается приказ о введении его в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действие       (срок 5 лет)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772816"/>
            <a:ext cx="1800200" cy="1058416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latin typeface="Calibri"/>
                <a:ea typeface="Calibri"/>
                <a:cs typeface="Times New Roman"/>
              </a:rPr>
              <a:t>Положение о службе  охраны труда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5" y="4293096"/>
            <a:ext cx="2232248" cy="2016224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1.Издается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приказ о введении его в действие (срок 5 лет),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/>
                <a:ea typeface="Calibri"/>
                <a:cs typeface="Times New Roman"/>
              </a:rPr>
              <a:t>2. Издается приказ о создании комиссии 1 раз в 2 года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7744" y="1714412"/>
            <a:ext cx="1584176" cy="1058416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latin typeface="Calibri"/>
                <a:ea typeface="Calibri"/>
                <a:cs typeface="Times New Roman"/>
              </a:rPr>
              <a:t>Положение о комиссии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3928" y="1772816"/>
            <a:ext cx="2376264" cy="13716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latin typeface="Calibri"/>
                <a:ea typeface="Calibri"/>
                <a:cs typeface="Times New Roman"/>
              </a:rPr>
              <a:t>Положение об организации работы по охране труда  в образовательном учреждении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44208" y="1772816"/>
            <a:ext cx="2376264" cy="1512168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latin typeface="Calibri"/>
                <a:ea typeface="Calibri"/>
                <a:cs typeface="Times New Roman"/>
              </a:rPr>
              <a:t>Положение о трехступенчатом  административно-общественном контроле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99993" y="4293096"/>
            <a:ext cx="1656183" cy="1440160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/>
                <a:ea typeface="Calibri"/>
                <a:cs typeface="Times New Roman"/>
              </a:rPr>
              <a:t>Издается приказ о введении его в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действие          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(срок 5 лет)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4293096"/>
            <a:ext cx="2664296" cy="2376264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/>
                <a:ea typeface="Calibri"/>
                <a:cs typeface="Times New Roman"/>
              </a:rPr>
              <a:t>1</a:t>
            </a:r>
            <a:r>
              <a:rPr lang="ru-RU" sz="1400" dirty="0">
                <a:latin typeface="Calibri"/>
                <a:ea typeface="Calibri"/>
                <a:cs typeface="Calibri"/>
              </a:rPr>
              <a:t>.Издается приказ о введении его в действие 1 раз в 5 лет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libri"/>
                <a:ea typeface="Calibri"/>
                <a:cs typeface="Calibri"/>
              </a:rPr>
              <a:t>2. Издается </a:t>
            </a:r>
            <a:r>
              <a:rPr lang="ru-RU" sz="1400" dirty="0">
                <a:latin typeface="Calibri"/>
                <a:ea typeface="Times New Roman"/>
                <a:cs typeface="Calibri"/>
              </a:rPr>
              <a:t> приказ об организации административно - общественного контроля  за состоянием охраны труда  - издается 1 раз в 5 лет или по мере необходимости.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Calibri"/>
                <a:ea typeface="Calibri"/>
                <a:cs typeface="Calibri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531569" y="994832"/>
            <a:ext cx="3110300" cy="777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475656" y="994832"/>
            <a:ext cx="3046384" cy="777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499993" y="994832"/>
            <a:ext cx="936103" cy="7779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0" idx="0"/>
          </p:cNvCxnSpPr>
          <p:nvPr/>
        </p:nvCxnSpPr>
        <p:spPr>
          <a:xfrm flipH="1">
            <a:off x="3059832" y="994832"/>
            <a:ext cx="1471737" cy="719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5" idx="0"/>
          </p:cNvCxnSpPr>
          <p:nvPr/>
        </p:nvCxnSpPr>
        <p:spPr>
          <a:xfrm>
            <a:off x="935596" y="2933558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0" idx="2"/>
          </p:cNvCxnSpPr>
          <p:nvPr/>
        </p:nvCxnSpPr>
        <p:spPr>
          <a:xfrm>
            <a:off x="3059832" y="2772828"/>
            <a:ext cx="0" cy="1461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220072" y="328498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4" idx="2"/>
            <a:endCxn id="18" idx="0"/>
          </p:cNvCxnSpPr>
          <p:nvPr/>
        </p:nvCxnSpPr>
        <p:spPr>
          <a:xfrm>
            <a:off x="7632340" y="3284984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967335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Приказы по ГБДОУ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0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800</TotalTime>
  <Words>2299</Words>
  <Application>Microsoft Office PowerPoint</Application>
  <PresentationFormat>Экран (4:3)</PresentationFormat>
  <Paragraphs>444</Paragraphs>
  <Slides>32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Волна</vt:lpstr>
      <vt:lpstr>Воздушный поток</vt:lpstr>
      <vt:lpstr>1_Воздушный поток</vt:lpstr>
      <vt:lpstr>2_Воздушный поток</vt:lpstr>
      <vt:lpstr>Документ</vt:lpstr>
      <vt:lpstr>Государственное бюджетное дошкольное образовательное учреждение  детский сад  № 36 компенсирующего вида  Приморского района Санкт - Петербурга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инструктажа</vt:lpstr>
      <vt:lpstr>Презентация PowerPoint</vt:lpstr>
      <vt:lpstr>Презентация PowerPoint</vt:lpstr>
      <vt:lpstr>     Повторный инструктаж на рабочем месте   3.1 Повторный инструктаж на рабочем месте с работниками проводится по программам первичного инструктажа на рабочем месте, по должностным обязанностям по охране труда,  инструкциям по охране труда на рабочем месте, инструкции о мерах пожарной безопасности. 3.2 Для педагогических работников и обслуживающего персонала повторный инструктаж на рабочем месте  проводится один раз в год не позднее месяца с начала учебного года. 3.3    Повторный инструктаж на рабочем месте регистрируется в тех же журналах, что и первичный инструктаж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 детский сад  № 36   компенсирующего вида  Приморского района Санкт - Петербурга</dc:title>
  <dc:creator>Masha</dc:creator>
  <cp:lastModifiedBy>ГДОУ36</cp:lastModifiedBy>
  <cp:revision>58</cp:revision>
  <dcterms:created xsi:type="dcterms:W3CDTF">2012-10-20T17:19:27Z</dcterms:created>
  <dcterms:modified xsi:type="dcterms:W3CDTF">2013-01-25T09:22:03Z</dcterms:modified>
  <cp:contentStatus/>
</cp:coreProperties>
</file>