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3366FF"/>
    <a:srgbClr val="FF99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142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687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687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6300E-2B0A-45AF-9A31-6F998B6CCEFF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496D6-D761-407A-89E2-D3A5589FE9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62E55-D127-424F-BA01-5137AD7CEF0A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09250-5557-460B-990E-FE8E44690C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D48DC-17BA-4F8E-A152-5A65D59D70E0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63DA-778D-4AF9-B55A-FF575875A2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8C165-2B21-427B-9168-9E685B3A2D67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515A1-9C98-4BB7-A302-AD9A548FA6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4DB7F-F57A-450E-8BE9-DB16B38E5C46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87119-57DA-4A21-9084-65177EA9B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D5610-6919-409D-A167-352400B1C3ED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77B78-77C7-4BB8-B9D6-CF48C78D3B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8AE6B-699D-4B88-A692-C7FD4786DD74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9D56E-6F1E-4EE8-B201-FC11C48E27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D4450-5511-4FB7-BA4A-EE7A7775A3A9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8DA65-61BB-4120-B57D-B5DCCCA69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23952-2F69-4606-99E4-6D38D0B4C9A2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F0AB2-C768-4A09-9E2E-0D0253DDD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06FD7-2337-4713-831F-F86439B7E7C0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E7E17-F1F6-46AE-80DF-76CB3250D9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64B68-7635-4714-A117-888B04DC6F48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A29A1-120F-48D7-8649-4DC31EDD98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35843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44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45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4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4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4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4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5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58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63A896C-38FC-4D56-9FBD-4CE5CF04813D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942FE7D-3999-4397-A0E9-25E47157DE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585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585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liubavyshka.ru/photo/123-0-12444" TargetMode="External"/><Relationship Id="rId2" Type="http://schemas.openxmlformats.org/officeDocument/2006/relationships/hyperlink" Target="http://lihttp/liubavyshka.ru/photo/123-0-12444ubavyshka.ru/photo/123-0-1244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916113"/>
            <a:ext cx="7772400" cy="17367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800"/>
              <a:t>Профилактика детского травматизма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868863"/>
            <a:ext cx="6781800" cy="817562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Выполнила Репина А.П.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b="1">
                <a:solidFill>
                  <a:srgbClr val="FFC000"/>
                </a:solidFill>
                <a:latin typeface="Georgia" pitchFamily="18" charset="0"/>
              </a:rPr>
              <a:t>Причинами детского травматизма обычно выступают ситуации, когда ребенок не может справиться с какими-то преградами на своем пути и пытается их преодолеть, не понимая, что это ему угрожает. Поэтому нельзя оставлять ребенка без родительского надзора. Такое стечение обстоятельств и приводит к возникновению опасных ситуаций, вследствие которых детского травматизма просто не избежать.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>
                <a:solidFill>
                  <a:srgbClr val="FFC000"/>
                </a:solidFill>
                <a:latin typeface="Georgia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>
                <a:solidFill>
                  <a:srgbClr val="FFC000"/>
                </a:solidFill>
                <a:latin typeface="Georgia" pitchFamily="18" charset="0"/>
              </a:rPr>
              <a:t>Значительное число травм приводит к тяжелым осложнениям, подчас завершающимся инвалидностью, возникновению стойких функциональных нарушений, анатомических и косметических дефектов, которые в свою очередь обусловливают трудности в обучении, выборе профессии, социальной и личностной адаптации.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14400" y="0"/>
            <a:ext cx="8229600" cy="4525963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ru-RU" sz="2100" b="1">
                <a:solidFill>
                  <a:srgbClr val="DCE6F2"/>
                </a:solidFill>
                <a:latin typeface="Georgia" pitchFamily="18" charset="0"/>
              </a:rPr>
              <a:t>В структуре детского травматизма преобладают бытовые травмы (60— 68%). Причем у детей до 7 лет они составляют около 80% всех повреждений. Причины этих травм весьма разнообразны: падения на ровном месте и с высоты, ранения острыми предметами, ожоги, удары о предметы и пр. К бытовым травмам относятся также повреждения при неорганизованных занятиях спортом.</a:t>
            </a:r>
          </a:p>
          <a:p>
            <a:pPr algn="r" eaLnBrk="1" hangingPunct="1">
              <a:defRPr/>
            </a:pPr>
            <a:r>
              <a:rPr lang="ru-RU" sz="2100" b="1">
                <a:solidFill>
                  <a:srgbClr val="DCE6F2"/>
                </a:solidFill>
                <a:latin typeface="Georgia" pitchFamily="18" charset="0"/>
              </a:rPr>
              <a:t> </a:t>
            </a:r>
          </a:p>
          <a:p>
            <a:pPr algn="r" eaLnBrk="1" hangingPunct="1">
              <a:defRPr/>
            </a:pPr>
            <a:r>
              <a:rPr lang="ru-RU" sz="2100" b="1">
                <a:solidFill>
                  <a:srgbClr val="DCE6F2"/>
                </a:solidFill>
                <a:latin typeface="Georgia" pitchFamily="18" charset="0"/>
              </a:rPr>
              <a:t>Следующее место в структуре занимают травмы, полученные детьми на улице при пешеходном движении.</a:t>
            </a:r>
          </a:p>
          <a:p>
            <a:pPr eaLnBrk="1" hangingPunct="1">
              <a:defRPr/>
            </a:pP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2"/>
          <p:cNvSpPr>
            <a:spLocks noGrp="1"/>
          </p:cNvSpPr>
          <p:nvPr>
            <p:ph idx="4294967295"/>
          </p:nvPr>
        </p:nvSpPr>
        <p:spPr>
          <a:xfrm>
            <a:off x="914400" y="0"/>
            <a:ext cx="8229600" cy="4525963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2000" b="1">
                <a:solidFill>
                  <a:srgbClr val="FF0000"/>
                </a:solidFill>
                <a:latin typeface="Georgia" pitchFamily="18" charset="0"/>
              </a:rPr>
              <a:t>Травмы детей в дорожно-транспортных происшествиях имеют незначительный удельный вес, однако они отличаются наибольшей тяжестью, почти все требуют госпитализации и являются основной причиной инвалидности с детства. Спортивные травмы занимают небольшой удельный вес среди всего детского травматизма — около 2,5%.</a:t>
            </a:r>
          </a:p>
          <a:p>
            <a:pPr eaLnBrk="1" hangingPunct="1">
              <a:defRPr/>
            </a:pPr>
            <a:endParaRPr lang="ru-RU"/>
          </a:p>
        </p:txBody>
      </p:sp>
      <p:pic>
        <p:nvPicPr>
          <p:cNvPr id="24578" name="Picture 2" descr="C:\Documents and Settings\Администратор\Рабочий стол\25_attention_kids_on_r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000375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sz="2200" b="1">
                <a:solidFill>
                  <a:srgbClr val="00B0F0"/>
                </a:solidFill>
                <a:latin typeface="Georgia" pitchFamily="18" charset="0"/>
              </a:rPr>
              <a:t>Профилактика детского травматизма</a:t>
            </a:r>
          </a:p>
          <a:p>
            <a:pPr eaLnBrk="1" hangingPunct="1">
              <a:defRPr/>
            </a:pPr>
            <a:r>
              <a:rPr lang="ru-RU" sz="2200" b="1">
                <a:solidFill>
                  <a:srgbClr val="00B0F0"/>
                </a:solidFill>
                <a:latin typeface="Georgia" pitchFamily="18" charset="0"/>
              </a:rPr>
              <a:t> </a:t>
            </a:r>
          </a:p>
          <a:p>
            <a:pPr eaLnBrk="1" hangingPunct="1">
              <a:defRPr/>
            </a:pPr>
            <a:r>
              <a:rPr lang="ru-RU" sz="2200" b="1">
                <a:solidFill>
                  <a:srgbClr val="00B0F0"/>
                </a:solidFill>
                <a:latin typeface="Georgia" pitchFamily="18" charset="0"/>
              </a:rPr>
              <a:t>Конечно, полностью искоренить детский травматизм невозможно — от несчастного случая, увы, не застрахован никто. Но задача родителей — максимально обезопасить своего ребенка. Ведь большинство травм происходят именно по вине родителей — недоглядели, недообъяснили. </a:t>
            </a:r>
          </a:p>
          <a:p>
            <a:pPr eaLnBrk="1" hangingPunct="1">
              <a:defRPr/>
            </a:pP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500" y="214313"/>
            <a:ext cx="8229600" cy="452596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ru-RU" sz="2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200" smtClean="0"/>
          </a:p>
        </p:txBody>
      </p:sp>
      <p:sp>
        <p:nvSpPr>
          <p:cNvPr id="26626" name="Rectangle 5"/>
          <p:cNvSpPr>
            <a:spLocks noChangeArrowheads="1"/>
          </p:cNvSpPr>
          <p:nvPr/>
        </p:nvSpPr>
        <p:spPr bwMode="auto">
          <a:xfrm>
            <a:off x="-4546600" y="1866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27" name="Rectangle 6"/>
          <p:cNvSpPr>
            <a:spLocks noChangeArrowheads="1"/>
          </p:cNvSpPr>
          <p:nvPr/>
        </p:nvSpPr>
        <p:spPr bwMode="auto">
          <a:xfrm>
            <a:off x="0" y="3586163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ru-RU" sz="1600">
                <a:cs typeface="Times New Roman" pitchFamily="18" charset="0"/>
              </a:rPr>
              <a:t>по</a:t>
            </a:r>
            <a:endParaRPr lang="ru-RU"/>
          </a:p>
        </p:txBody>
      </p:sp>
      <p:sp>
        <p:nvSpPr>
          <p:cNvPr id="26628" name="Rectangle 8"/>
          <p:cNvSpPr>
            <a:spLocks noChangeArrowheads="1"/>
          </p:cNvSpPr>
          <p:nvPr/>
        </p:nvSpPr>
        <p:spPr bwMode="auto">
          <a:xfrm>
            <a:off x="-4546600" y="173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29" name="Rectangle 9"/>
          <p:cNvSpPr>
            <a:spLocks noChangeArrowheads="1"/>
          </p:cNvSpPr>
          <p:nvPr/>
        </p:nvSpPr>
        <p:spPr bwMode="auto">
          <a:xfrm>
            <a:off x="0" y="487363"/>
            <a:ext cx="9144000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ru-RU" sz="2000">
                <a:cs typeface="Times New Roman" pitchFamily="18" charset="0"/>
              </a:rPr>
              <a:t>1. Мероприятия по обеспечению «техники безопасности» в помещениях (ограждение батарей отопительной системы, закрытие розеток в доступных детям местах, предупредительные этикетки на опасных жидкостях, хранение их в недоступных для детей местах).</a:t>
            </a:r>
            <a:endParaRPr lang="ru-RU" sz="2000"/>
          </a:p>
          <a:p>
            <a:pPr eaLnBrk="0" hangingPunct="0">
              <a:tabLst>
                <a:tab pos="457200" algn="l"/>
              </a:tabLst>
            </a:pPr>
            <a:r>
              <a:rPr lang="ru-RU" sz="2000">
                <a:cs typeface="Times New Roman" pitchFamily="18" charset="0"/>
              </a:rPr>
              <a:t>2. Постоянный надзор за детьми, организация интересных и безопасных игр и занятий, отвлекающих детей от опасных шалостей.</a:t>
            </a:r>
            <a:endParaRPr lang="ru-RU" sz="2000"/>
          </a:p>
          <a:p>
            <a:pPr eaLnBrk="0" hangingPunct="0">
              <a:tabLst>
                <a:tab pos="457200" algn="l"/>
              </a:tabLst>
            </a:pPr>
            <a:r>
              <a:rPr lang="ru-RU" sz="2000">
                <a:cs typeface="Times New Roman" pitchFamily="18" charset="0"/>
              </a:rPr>
              <a:t>3. Повседневное  и неустанное воспитание у детей навыков осмотрительного поведения и разумной осторожности.</a:t>
            </a:r>
            <a:endParaRPr lang="ru-RU" sz="2000"/>
          </a:p>
          <a:p>
            <a:pPr eaLnBrk="0" hangingPunct="0">
              <a:tabLst>
                <a:tab pos="457200" algn="l"/>
              </a:tabLst>
            </a:pPr>
            <a:r>
              <a:rPr lang="ru-RU" sz="2000">
                <a:cs typeface="Times New Roman" pitchFamily="18" charset="0"/>
              </a:rPr>
              <a:t> Мерами по предупреждению возможных </a:t>
            </a:r>
            <a:r>
              <a:rPr lang="ru-RU" sz="2000" b="1">
                <a:cs typeface="Times New Roman" pitchFamily="18" charset="0"/>
              </a:rPr>
              <a:t>ожогов </a:t>
            </a:r>
            <a:r>
              <a:rPr lang="ru-RU" sz="2000">
                <a:cs typeface="Times New Roman" pitchFamily="18" charset="0"/>
              </a:rPr>
              <a:t>у детей является:</a:t>
            </a:r>
            <a:endParaRPr lang="ru-RU" sz="2000"/>
          </a:p>
          <a:p>
            <a:pPr eaLnBrk="0" hangingPunct="0">
              <a:buFont typeface="Symbol" pitchFamily="18" charset="2"/>
              <a:buChar char=""/>
              <a:tabLst>
                <a:tab pos="457200" algn="l"/>
              </a:tabLst>
            </a:pPr>
            <a:r>
              <a:rPr lang="ru-RU" sz="2000">
                <a:cs typeface="Times New Roman" pitchFamily="18" charset="0"/>
              </a:rPr>
              <a:t>хранение препаратов бытовой химии  (едкие кислоты, щелочи  и другие химические активные вещества) в недоступных для детей местах;</a:t>
            </a:r>
            <a:endParaRPr lang="ru-RU" sz="2000"/>
          </a:p>
          <a:p>
            <a:pPr eaLnBrk="0" hangingPunct="0">
              <a:buFont typeface="Symbol" pitchFamily="18" charset="2"/>
              <a:buChar char=""/>
              <a:tabLst>
                <a:tab pos="457200" algn="l"/>
              </a:tabLst>
            </a:pPr>
            <a:r>
              <a:rPr lang="ru-RU" sz="2000">
                <a:cs typeface="Times New Roman" pitchFamily="18" charset="0"/>
              </a:rPr>
              <a:t>осторожность во время кормления детей горячей пищей;</a:t>
            </a:r>
            <a:endParaRPr lang="ru-RU" sz="2000"/>
          </a:p>
          <a:p>
            <a:pPr eaLnBrk="0" hangingPunct="0">
              <a:buFont typeface="Symbol" pitchFamily="18" charset="2"/>
              <a:buChar char=""/>
              <a:tabLst>
                <a:tab pos="457200" algn="l"/>
              </a:tabLst>
            </a:pPr>
            <a:r>
              <a:rPr lang="ru-RU" sz="2000">
                <a:cs typeface="Times New Roman" pitchFamily="18" charset="0"/>
              </a:rPr>
              <a:t>повышенное внимание и осторожность при переносе посуды с горячей жидкостью в тех местах, где внезапно могут появиться дети;</a:t>
            </a:r>
            <a:endParaRPr lang="ru-RU" sz="2000"/>
          </a:p>
          <a:p>
            <a:pPr eaLnBrk="0" hangingPunct="0">
              <a:buFont typeface="Symbol" pitchFamily="18" charset="2"/>
              <a:buChar char=""/>
              <a:tabLst>
                <a:tab pos="457200" algn="l"/>
              </a:tabLst>
            </a:pPr>
            <a:r>
              <a:rPr lang="ru-RU" sz="2000">
                <a:cs typeface="Times New Roman" pitchFamily="18" charset="0"/>
              </a:rPr>
              <a:t>запрещение детям находиться во время раздачи пищи, мытья посуды;</a:t>
            </a:r>
            <a:endParaRPr lang="ru-RU" sz="2000"/>
          </a:p>
          <a:p>
            <a:pPr eaLnBrk="0" hangingPunct="0">
              <a:buFont typeface="Symbol" pitchFamily="18" charset="2"/>
              <a:buChar char=""/>
              <a:tabLst>
                <a:tab pos="457200" algn="l"/>
              </a:tabLst>
            </a:pPr>
            <a:r>
              <a:rPr lang="ru-RU" sz="2000">
                <a:cs typeface="Times New Roman" pitchFamily="18" charset="0"/>
              </a:rPr>
              <a:t>постоянный надзор взрослых при проведении гигиенических процедур детей;</a:t>
            </a:r>
            <a:endParaRPr lang="ru-RU" sz="2000"/>
          </a:p>
          <a:p>
            <a:pPr eaLnBrk="0" hangingPunct="0">
              <a:buFont typeface="Symbol" pitchFamily="18" charset="2"/>
              <a:buChar char=""/>
              <a:tabLst>
                <a:tab pos="457200" algn="l"/>
              </a:tabLst>
            </a:pPr>
            <a:r>
              <a:rPr lang="ru-RU" sz="2000">
                <a:cs typeface="Times New Roman" pitchFamily="18" charset="0"/>
              </a:rPr>
              <a:t>защита детей от горячих, накаленных предметов (например, обогревательных приборов, отопительных систем)</a:t>
            </a:r>
            <a:endParaRPr lang="ru-RU" sz="2000"/>
          </a:p>
          <a:p>
            <a:pPr eaLnBrk="0" hangingPunct="0">
              <a:tabLst>
                <a:tab pos="457200" algn="l"/>
              </a:tabLst>
            </a:pPr>
            <a:endParaRPr lang="ru-RU"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Содержимое 2"/>
          <p:cNvSpPr>
            <a:spLocks noGrp="1"/>
          </p:cNvSpPr>
          <p:nvPr>
            <p:ph idx="4294967295"/>
          </p:nvPr>
        </p:nvSpPr>
        <p:spPr>
          <a:xfrm>
            <a:off x="642938" y="4594225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>
                <a:solidFill>
                  <a:srgbClr val="FF99FF"/>
                </a:solidFill>
                <a:latin typeface="Georgia" pitchFamily="18" charset="0"/>
              </a:rPr>
              <a:t>Детский травматизм — серьезная проблема, но если родители будут следить за своим ребенком и научат его правилам безопасности, многих травм удастся избежать.</a:t>
            </a:r>
          </a:p>
          <a:p>
            <a:pPr eaLnBrk="1" hangingPunct="1">
              <a:defRPr/>
            </a:pPr>
            <a:endParaRPr lang="ru-RU"/>
          </a:p>
        </p:txBody>
      </p:sp>
      <p:pic>
        <p:nvPicPr>
          <p:cNvPr id="27650" name="Picture 2" descr="C:\Documents and Settings\Администратор\Рабочий стол\travmi-detey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214313"/>
            <a:ext cx="606742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pPr algn="ctr"/>
            <a:r>
              <a:rPr lang="ru-RU" b="1" smtClean="0">
                <a:solidFill>
                  <a:schemeClr val="folHlink"/>
                </a:solidFill>
                <a:effectLst/>
              </a:rPr>
              <a:t>Очень важно для взрослых – самим правильно вести себя во всех ситуациях, демонстрируя детям безопасный образ жизни.  Не забывайте, что пример взрослого для ребенка заразителен!</a:t>
            </a:r>
            <a:r>
              <a:rPr lang="ru-RU" smtClean="0">
                <a:solidFill>
                  <a:schemeClr val="folHlink"/>
                </a:solidFill>
                <a:effectLst/>
              </a:rPr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/>
              </a:rPr>
              <a:t>http://lihttp://</a:t>
            </a:r>
            <a:r>
              <a:rPr lang="ru-RU" dirty="0" smtClean="0">
                <a:hlinkClick r:id="rId2"/>
              </a:rPr>
              <a:t>liubavyshka.ru/photo/123-0-12444u</a:t>
            </a:r>
            <a:r>
              <a:rPr lang="ru-RU" dirty="0" smtClean="0">
                <a:hlinkClick r:id="rId3"/>
              </a:rPr>
              <a:t>http://</a:t>
            </a:r>
            <a:r>
              <a:rPr lang="ru-RU" dirty="0" smtClean="0">
                <a:hlinkClick r:id="rId3"/>
              </a:rPr>
              <a:t>liubavyshka.ru/photo/123-0-12444</a:t>
            </a:r>
            <a:r>
              <a:rPr lang="ru-RU" dirty="0" smtClean="0">
                <a:hlinkClick r:id="rId2"/>
              </a:rPr>
              <a:t>bav</a:t>
            </a:r>
            <a:r>
              <a:rPr lang="ru-RU" dirty="0" smtClean="0">
                <a:hlinkClick r:id="rId3"/>
              </a:rPr>
              <a:t>http://liubavyshka.ru/photo/123-0-12444</a:t>
            </a:r>
            <a:r>
              <a:rPr lang="ru-RU" dirty="0" smtClean="0">
                <a:hlinkClick r:id="rId2"/>
              </a:rPr>
              <a:t>yshka.ru/photo/123-0-12444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4828566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Georgia" pitchFamily="18" charset="0"/>
                <a:cs typeface="+mn-cs"/>
              </a:rPr>
              <a:t>Понятие о детском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Georgia" pitchFamily="18" charset="0"/>
                <a:cs typeface="+mn-cs"/>
              </a:rPr>
              <a:t>травматизме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914400" y="3000375"/>
            <a:ext cx="8229600" cy="3857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000">
                <a:solidFill>
                  <a:srgbClr val="FFFF00"/>
                </a:solidFill>
                <a:latin typeface="Georgia" pitchFamily="18" charset="0"/>
              </a:rPr>
              <a:t>Сегодня в условиях широчайшего распространения и чрезвычайно обширного спектра антибактериальных препаратов, а также повсеместного проведения профилактических прививок, охватывающего почти 100% населения, детская смертность от таких заболеваний, как скарлатина, дифтерия, коклюш, корь и т.д. практически сведена к нулю. Это обстоятельство привело к тому, что в структуре летальности среди детского населения на одно из первых мест вышел травматизм. Каждый год от различных видов детского травматизма страдает и погибает в несколько раз больше детей, нежели от инфекционных заболеваний, превалировавших в этой категории в прошлых столетиях.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pic>
        <p:nvPicPr>
          <p:cNvPr id="14339" name="Picture 3" descr="C:\Documents and Settings\Администратор\Рабочий стол\0001-001-Detskij-travmatiz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38" y="0"/>
            <a:ext cx="3929062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14313"/>
            <a:ext cx="8229600" cy="35829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000" b="0">
                <a:solidFill>
                  <a:srgbClr val="DCE6F2"/>
                </a:solidFill>
                <a:latin typeface="Georgia" pitchFamily="18" charset="0"/>
              </a:rPr>
              <a:t>Строго говоря, в полной мере детского травматизма избежать невозможно, так как он в известной мере является обратной стороной процесса изучения и познания ребенком окружающего мира и своих собственных возможностей. В наших силах лишь сведение этого явления к минимуму, насколько это возможно, и своевременное оказание пострадавшему ребенку необходимой медицинской помощи для предупреждения развития осложнений и скорейшего восстановления целостности и функций организма.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pic>
        <p:nvPicPr>
          <p:cNvPr id="15362" name="Picture 1" descr="C:\Documents and Settings\Администратор\Рабочий стол\0009-009-Travmatiz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0" y="3286125"/>
            <a:ext cx="4643438" cy="348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2" descr="C:\Documents and Settings\Администратор\Рабочий стол\350x650_aDHB0V5QxYXSXg33JRt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4000500"/>
            <a:ext cx="333375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4929188" cy="6858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1900" b="0">
                <a:solidFill>
                  <a:srgbClr val="FDEADA"/>
                </a:solidFill>
                <a:latin typeface="Georgia" pitchFamily="18" charset="0"/>
              </a:rPr>
              <a:t>При анализе многочисленных случаев детского травматизма можно заметить его зависимость от пола (мальчики подвергаются воздействию различных травмирующих агентов чаще, чем девочки) и возраста: здесь подразумевается качественный состав всех случаев травматизации. Так, установлено, что у детей первого полугодия жизни значительно чаще, чем у детей других возрастов, отмечаются случаи попадания в дыхательные пути инородных тел и ранения тканей ротовой полости; это объясняется тем, что в этот период рецепторный аппарат слизистой оболочки ротовой полости является доминирующим, и ребенок тянет в рот все, что ему попадается под руку. </a:t>
            </a:r>
          </a:p>
        </p:txBody>
      </p:sp>
      <p:pic>
        <p:nvPicPr>
          <p:cNvPr id="16386" name="Picture 1" descr="C:\Documents and Settings\Администратор\Рабочий стол\предупреждение-травматиз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38" y="3929063"/>
            <a:ext cx="3359150" cy="243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2" descr="C:\Documents and Settings\Администратор\Рабочий стол\790771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25" y="0"/>
            <a:ext cx="2487613" cy="373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786188" y="0"/>
            <a:ext cx="5186362" cy="6583363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ru-RU" sz="2000" b="0">
                <a:solidFill>
                  <a:srgbClr val="FFC000"/>
                </a:solidFill>
                <a:latin typeface="Georgia" pitchFamily="18" charset="0"/>
              </a:rPr>
              <a:t>В годовалом возрасте большинство детей начинает самостоятельно ходить, что создает предпосылки для падений с невысоких предметов и на ровном месте. В позднем дошкольном возрасте с развитием некоторой самостоятельности и повышением уровня любопытства значительно возрастает и вероятность не только механических травм, но и электрических, термических, химических ожогов, а также ранений. В младшем школьном возрасте с изменением образа жизни (школа, прогулки на улице без присмотра родителей) повышается риск попадания ребенка в дорожно-транспортные происшествия, падения с большой высоты.</a:t>
            </a:r>
          </a:p>
        </p:txBody>
      </p:sp>
      <p:pic>
        <p:nvPicPr>
          <p:cNvPr id="17410" name="Picture 2" descr="C:\Documents and Settings\Администратор\Рабочий стол\65u76i5s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500063"/>
            <a:ext cx="3640137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000" b="0">
                <a:solidFill>
                  <a:srgbClr val="FF99FF"/>
                </a:solidFill>
                <a:latin typeface="Georgia" pitchFamily="18" charset="0"/>
              </a:rPr>
              <a:t>По характеру обстоятельств получения травм и в зависимости от их причин, уместно деление детского травматизма на следующие виды: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0" y="1143000"/>
            <a:ext cx="4643438" cy="5715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b="1">
                <a:solidFill>
                  <a:schemeClr val="folHlink"/>
                </a:solidFill>
                <a:latin typeface="Georgia" pitchFamily="18" charset="0"/>
              </a:rPr>
              <a:t>1.Родовой вид детского травматизма – повреждения костей и мягких тканей новорожденного в процессе родов: часто при неправильном положении, тазовом предлежании плода, наличии у матери общеравномерно суженного таза, наложении акушерских щипцов, выполнении ручных пособий, реанимационных мероприятий. Наиболее часто в ходе патологических родовых актов имеют место переломы ключиц, черепа, плечевых и бедренных костей, может пострадать и головной мозг. Предотвращение родовых травм является задачей врачей родильных домов и акушеров.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4294967295"/>
          </p:nvPr>
        </p:nvSpPr>
        <p:spPr>
          <a:xfrm>
            <a:off x="3786188" y="214313"/>
            <a:ext cx="5143500" cy="6643687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2000" b="1">
                <a:solidFill>
                  <a:schemeClr val="tx2"/>
                </a:solidFill>
                <a:latin typeface="Georgia" pitchFamily="18" charset="0"/>
              </a:rPr>
              <a:t>2.Бытовой травматизм – повреждения, получаемые в домашних условиях (дом, квартира, лестничная площадка, двор); этот вид травматизма у детей лидирует по частоте и составляет 70% от всего количества случаев травматизации. Основная ответственность за предотвращение повреждений в быту лежит на родителях ребенка; рациональная организация ухода за детьми, осторожность, ответственность, самодисциплина должны играть ведущую роль в сохранении, укреплении здоровья и предупреждении опасных ситуаций.</a:t>
            </a:r>
          </a:p>
          <a:p>
            <a:pPr algn="r" eaLnBrk="1" hangingPunct="1">
              <a:defRPr/>
            </a:pPr>
            <a:endParaRPr lang="ru-RU">
              <a:solidFill>
                <a:schemeClr val="tx2"/>
              </a:solidFill>
            </a:endParaRPr>
          </a:p>
        </p:txBody>
      </p:sp>
      <p:pic>
        <p:nvPicPr>
          <p:cNvPr id="19458" name="Picture 2" descr="C:\Documents and Settings\Администратор\Рабочий стол\a7015ae8f0a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285875"/>
            <a:ext cx="3962400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-285750" y="0"/>
            <a:ext cx="5400675" cy="66436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b="1">
                <a:solidFill>
                  <a:schemeClr val="tx2"/>
                </a:solidFill>
                <a:latin typeface="Georgia" pitchFamily="18" charset="0"/>
              </a:rPr>
              <a:t>3.Уличный травматизм – подразделяется также на транспортный и нетранспортный.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>
                <a:solidFill>
                  <a:schemeClr val="tx2"/>
                </a:solidFill>
                <a:latin typeface="Georgia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>
                <a:solidFill>
                  <a:schemeClr val="tx2"/>
                </a:solidFill>
                <a:latin typeface="Georgia" pitchFamily="18" charset="0"/>
              </a:rPr>
              <a:t>4.Школьный вид детского травматизма – получение ребенком повреждений в школе во время перемен из-за нарушения правил внутреннего порядка.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>
                <a:solidFill>
                  <a:schemeClr val="tx2"/>
                </a:solidFill>
                <a:latin typeface="Georgia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>
                <a:solidFill>
                  <a:schemeClr val="tx2"/>
                </a:solidFill>
                <a:latin typeface="Georgia" pitchFamily="18" charset="0"/>
              </a:rPr>
              <a:t>5.Спортивный травматизм – развивается во время спортивных мероприятий; в профилактике этих повреждений особое место занимает организация проведения занятий по физической культуре, соревнований, соблюдение техники безопасности, обучение правилам падения, организация страховки, надежное и исправное состояние спортивного оборудования и инвентаря, благоприятные условия в помещениях для занятий.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>
              <a:solidFill>
                <a:schemeClr val="tx2"/>
              </a:solidFill>
            </a:endParaRPr>
          </a:p>
        </p:txBody>
      </p:sp>
      <p:pic>
        <p:nvPicPr>
          <p:cNvPr id="20482" name="Picture 2" descr="C:\Documents and Settings\Администратор\Рабочий стол\1343271176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09395">
            <a:off x="5153025" y="404813"/>
            <a:ext cx="3990975" cy="278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 descr="C:\Documents and Settings\Администратор\Рабочий стол\0009-020-Travmatiz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3357563"/>
            <a:ext cx="3654425" cy="332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88" y="0"/>
            <a:ext cx="8472487" cy="2971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200" b="1">
                <a:solidFill>
                  <a:srgbClr val="FFFF00"/>
                </a:solidFill>
                <a:latin typeface="Georgia" pitchFamily="18" charset="0"/>
              </a:rPr>
              <a:t>6.Прочий травматизм(последствия контакта с взрывоопасными веществами и предметами).</a:t>
            </a:r>
          </a:p>
          <a:p>
            <a:pPr eaLnBrk="1" hangingPunct="1">
              <a:defRPr/>
            </a:pPr>
            <a:r>
              <a:rPr lang="ru-RU" sz="2200" b="1">
                <a:solidFill>
                  <a:srgbClr val="FFFF00"/>
                </a:solidFill>
                <a:latin typeface="Georgia" pitchFamily="18" charset="0"/>
              </a:rPr>
              <a:t> </a:t>
            </a:r>
          </a:p>
          <a:p>
            <a:pPr eaLnBrk="1" hangingPunct="1">
              <a:defRPr/>
            </a:pPr>
            <a:r>
              <a:rPr lang="ru-RU" sz="2200" b="1">
                <a:solidFill>
                  <a:srgbClr val="FFFF00"/>
                </a:solidFill>
                <a:latin typeface="Georgia" pitchFamily="18" charset="0"/>
              </a:rPr>
              <a:t>По патофизиологическому принципу можно выделить механические поражения (переломы, ушибы, вывихи, растяжения, ранения и т.д.), термические поражения (ожоги и отморожения), электротравмы и отравления.</a:t>
            </a:r>
          </a:p>
          <a:p>
            <a:pPr eaLnBrk="1" hangingPunct="1">
              <a:defRPr/>
            </a:pPr>
            <a:endParaRPr lang="ru-RU" sz="3000"/>
          </a:p>
        </p:txBody>
      </p:sp>
      <p:pic>
        <p:nvPicPr>
          <p:cNvPr id="21506" name="Picture 2" descr="C:\Documents and Settings\Администратор\Рабочий стол\328881.57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3143250"/>
            <a:ext cx="4143375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298</TotalTime>
  <Words>939</Words>
  <Application>Microsoft Office PowerPoint</Application>
  <PresentationFormat>Экран (4:3)</PresentationFormat>
  <Paragraphs>44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Трава</vt:lpstr>
      <vt:lpstr>Профилактика детского травматизма</vt:lpstr>
      <vt:lpstr>Сегодня в условиях широчайшего распространения и чрезвычайно обширного спектра антибактериальных препаратов, а также повсеместного проведения профилактических прививок, охватывающего почти 100% населения, детская смертность от таких заболеваний, как скарлатина, дифтерия, коклюш, корь и т.д. практически сведена к нулю. Это обстоятельство привело к тому, что в структуре летальности среди детского населения на одно из первых мест вышел травматизм. Каждый год от различных видов детского травматизма страдает и погибает в несколько раз больше детей, нежели от инфекционных заболеваний, превалировавших в этой категории в прошлых столетиях. </vt:lpstr>
      <vt:lpstr>Строго говоря, в полной мере детского травматизма избежать невозможно, так как он в известной мере является обратной стороной процесса изучения и познания ребенком окружающего мира и своих собственных возможностей. В наших силах лишь сведение этого явления к минимуму, насколько это возможно, и своевременное оказание пострадавшему ребенку необходимой медицинской помощи для предупреждения развития осложнений и скорейшего восстановления целостности и функций организма. </vt:lpstr>
      <vt:lpstr>При анализе многочисленных случаев детского травматизма можно заметить его зависимость от пола (мальчики подвергаются воздействию различных травмирующих агентов чаще, чем девочки) и возраста: здесь подразумевается качественный состав всех случаев травматизации. Так, установлено, что у детей первого полугодия жизни значительно чаще, чем у детей других возрастов, отмечаются случаи попадания в дыхательные пути инородных тел и ранения тканей ротовой полости; это объясняется тем, что в этот период рецепторный аппарат слизистой оболочки ротовой полости является доминирующим, и ребенок тянет в рот все, что ему попадается под руку. </vt:lpstr>
      <vt:lpstr>В годовалом возрасте большинство детей начинает самостоятельно ходить, что создает предпосылки для падений с невысоких предметов и на ровном месте. В позднем дошкольном возрасте с развитием некоторой самостоятельности и повышением уровня любопытства значительно возрастает и вероятность не только механических травм, но и электрических, термических, химических ожогов, а также ранений. В младшем школьном возрасте с изменением образа жизни (школа, прогулки на улице без присмотра родителей) повышается риск попадания ребенка в дорожно-транспортные происшествия, падения с большой высоты.</vt:lpstr>
      <vt:lpstr>По характеру обстоятельств получения травм и в зависимости от их причин, уместно деление детского травматизма на следующие виды: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источники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test2</cp:lastModifiedBy>
  <cp:revision>9</cp:revision>
  <dcterms:created xsi:type="dcterms:W3CDTF">2012-12-18T19:20:34Z</dcterms:created>
  <dcterms:modified xsi:type="dcterms:W3CDTF">2013-12-21T08:58:29Z</dcterms:modified>
</cp:coreProperties>
</file>