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3"/>
  </p:notesMasterIdLst>
  <p:sldIdLst>
    <p:sldId id="277" r:id="rId2"/>
    <p:sldId id="278" r:id="rId3"/>
    <p:sldId id="279" r:id="rId4"/>
    <p:sldId id="301" r:id="rId5"/>
    <p:sldId id="281" r:id="rId6"/>
    <p:sldId id="296" r:id="rId7"/>
    <p:sldId id="297" r:id="rId8"/>
    <p:sldId id="283" r:id="rId9"/>
    <p:sldId id="284" r:id="rId10"/>
    <p:sldId id="285" r:id="rId11"/>
    <p:sldId id="287" r:id="rId12"/>
    <p:sldId id="288" r:id="rId13"/>
    <p:sldId id="289" r:id="rId14"/>
    <p:sldId id="303" r:id="rId15"/>
    <p:sldId id="299" r:id="rId16"/>
    <p:sldId id="300" r:id="rId17"/>
    <p:sldId id="304" r:id="rId18"/>
    <p:sldId id="305" r:id="rId19"/>
    <p:sldId id="306" r:id="rId20"/>
    <p:sldId id="307" r:id="rId21"/>
    <p:sldId id="29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C8F14-1474-43BF-83A0-2930C82DBAEC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AA94E-80D0-424E-9D0F-26DD3F067F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DF907E-C923-445B-B1AF-60A3D3AE7A4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C929755-8644-4771-BD46-35AFDE31527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F976439-DCFC-42D6-834C-F605E6AD8D0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E5938B-9F1A-48F9-BCB2-0A7362CDBDC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779034-DBBA-43B6-A6A1-98314DF8C42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9309FA-D724-442A-92B3-CD46AAE8126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4847CD-7CB4-40BB-8FB1-75DCDB121C6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395268-3639-45B3-B5B5-2F6681AE8CC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BB69C6-9812-4FC8-876B-087B3A8BC4A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600A5F-6714-4222-9C47-564B040124E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viki\presentasii\gotovie\&#1053;&#1086;&#1089;&#1086;&#1074;\&#1085;11.wav" TargetMode="External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04664"/>
            <a:ext cx="281178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187624" y="476672"/>
            <a:ext cx="496855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Николай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Николаевич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Носов</a:t>
            </a:r>
          </a:p>
          <a:p>
            <a:pPr algn="ctr">
              <a:defRPr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(1908-1976)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Georgia" pitchFamily="18" charset="0"/>
            </a:endParaRPr>
          </a:p>
        </p:txBody>
      </p:sp>
      <p:pic>
        <p:nvPicPr>
          <p:cNvPr id="14339" name="Picture 4" descr="normal_bscap0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99173" flipH="1">
            <a:off x="211144" y="4428947"/>
            <a:ext cx="1776049" cy="1406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normal_bscap0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59450" y="4293096"/>
            <a:ext cx="305865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547664" y="52292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Georgia" pitchFamily="18" charset="0"/>
              </a:rPr>
              <a:t>Работа  учителя  МАОУ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Georgia" pitchFamily="18" charset="0"/>
                <a:cs typeface="Times New Roman" pitchFamily="18" charset="0"/>
              </a:rPr>
              <a:t>«СОШ  №107»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Georgia" pitchFamily="18" charset="0"/>
                <a:cs typeface="Times New Roman" pitchFamily="18" charset="0"/>
              </a:rPr>
              <a:t>Спиридоновой Ф.А.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Georgia" pitchFamily="18" charset="0"/>
                <a:cs typeface="Times New Roman" pitchFamily="18" charset="0"/>
              </a:rPr>
              <a:t>Г.Пермь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Georgia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Georgia" pitchFamily="18" charset="0"/>
                <a:cs typeface="Times New Roman" pitchFamily="18" charset="0"/>
              </a:rPr>
              <a:t>2013г.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42875"/>
            <a:ext cx="217328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13" y="3286125"/>
            <a:ext cx="2547937" cy="34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500188"/>
            <a:ext cx="2190750" cy="35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16725" y="142875"/>
            <a:ext cx="216058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428860" y="214290"/>
            <a:ext cx="4193293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Большинство произведений Николая Носова о самых настоящих шалунах.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pic>
        <p:nvPicPr>
          <p:cNvPr id="30726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57375" y="1714500"/>
            <a:ext cx="2281238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75" y="3786188"/>
            <a:ext cx="1928813" cy="24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0438" y="4572000"/>
            <a:ext cx="1571625" cy="2098675"/>
          </a:xfrm>
          <a:prstGeom prst="rect">
            <a:avLst/>
          </a:prstGeom>
          <a:noFill/>
          <a:ln w="9525">
            <a:solidFill>
              <a:srgbClr val="595959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00364" y="357166"/>
            <a:ext cx="5857916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Николай Носов в своих произведениях выступает и как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человек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знаний политехнических, экономических: знакомя  с житейскими правилами, он подает их так, что полезные и интерес-ные знания приходят к читателям как бы сами собой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25" y="3143250"/>
            <a:ext cx="1928813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4071938"/>
            <a:ext cx="19050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13" y="3071813"/>
            <a:ext cx="238125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88" y="3643313"/>
            <a:ext cx="1838325" cy="2381250"/>
          </a:xfrm>
          <a:prstGeom prst="rect">
            <a:avLst/>
          </a:prstGeom>
          <a:noFill/>
          <a:ln w="9525">
            <a:solidFill>
              <a:srgbClr val="595959"/>
            </a:solidFill>
            <a:miter lim="800000"/>
            <a:headEnd/>
            <a:tailEnd/>
          </a:ln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0" y="214313"/>
            <a:ext cx="2681288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214313"/>
            <a:ext cx="180975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3" y="2214563"/>
            <a:ext cx="19050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75" y="285750"/>
            <a:ext cx="1857375" cy="2457450"/>
          </a:xfrm>
          <a:prstGeom prst="rect">
            <a:avLst/>
          </a:prstGeom>
          <a:noFill/>
          <a:ln w="9525">
            <a:solidFill>
              <a:srgbClr val="595959"/>
            </a:solidFill>
            <a:miter lim="800000"/>
            <a:headEnd/>
            <a:tailEnd/>
          </a:ln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50" y="3071813"/>
            <a:ext cx="1714500" cy="2735262"/>
          </a:xfrm>
          <a:prstGeom prst="rect">
            <a:avLst/>
          </a:prstGeom>
          <a:noFill/>
          <a:ln w="9525">
            <a:solidFill>
              <a:srgbClr val="595959"/>
            </a:solidFill>
            <a:miter lim="800000"/>
            <a:headEnd/>
            <a:tailEnd/>
          </a:ln>
        </p:spPr>
      </p:pic>
      <p:pic>
        <p:nvPicPr>
          <p:cNvPr id="36869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3" y="1500188"/>
            <a:ext cx="20955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214282" y="214290"/>
            <a:ext cx="4270514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Наибольшую известность и любовь читателей получили его сказочные произведения о Незнайке.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000364" y="6072206"/>
            <a:ext cx="53578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Они стали издаваться в 50-годы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pic>
        <p:nvPicPr>
          <p:cNvPr id="3687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7250" y="4143375"/>
            <a:ext cx="19050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28875" y="1857375"/>
            <a:ext cx="187960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4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29063" y="3357563"/>
            <a:ext cx="1643062" cy="225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214313"/>
            <a:ext cx="2214562" cy="3422650"/>
          </a:xfrm>
          <a:prstGeom prst="rect">
            <a:avLst/>
          </a:prstGeom>
          <a:noFill/>
          <a:ln w="9525">
            <a:solidFill>
              <a:srgbClr val="595959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2844" y="4357694"/>
            <a:ext cx="6000792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За повесть «Витя Малеев в школе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и дома» писатель был удостоен Государственной премии за 1952 год.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В 1970 г. за эту же повесть он был награждён премией имени Крупской 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285750"/>
            <a:ext cx="4152900" cy="3810000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75" y="2928938"/>
            <a:ext cx="2390775" cy="3333750"/>
          </a:xfrm>
          <a:prstGeom prst="rect">
            <a:avLst/>
          </a:prstGeom>
          <a:noFill/>
          <a:ln w="9525">
            <a:solidFill>
              <a:srgbClr val="595959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effectLst/>
              </a:rPr>
              <a:t>Мультфильмы, созданные по произведениям Н.Носова</a:t>
            </a:r>
            <a:endParaRPr lang="ru-RU" sz="3600" dirty="0">
              <a:solidFill>
                <a:srgbClr val="002060"/>
              </a:solidFill>
              <a:effectLst/>
            </a:endParaRPr>
          </a:p>
        </p:txBody>
      </p:sp>
      <p:pic>
        <p:nvPicPr>
          <p:cNvPr id="1026" name="Picture 2" descr="C:\Users\user\Desktop\НОСОВ\барбо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2938853" cy="2357454"/>
          </a:xfrm>
          <a:prstGeom prst="rect">
            <a:avLst/>
          </a:prstGeom>
          <a:noFill/>
        </p:spPr>
      </p:pic>
      <p:pic>
        <p:nvPicPr>
          <p:cNvPr id="1027" name="Picture 3" descr="C:\Users\user\Desktop\НОСОВ\Кни Но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3643314"/>
            <a:ext cx="2447921" cy="3088859"/>
          </a:xfrm>
          <a:prstGeom prst="rect">
            <a:avLst/>
          </a:prstGeom>
          <a:noFill/>
        </p:spPr>
      </p:pic>
      <p:pic>
        <p:nvPicPr>
          <p:cNvPr id="1028" name="Picture 4" descr="C:\Users\user\Desktop\НОСОВ\Незн на лун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1571612"/>
            <a:ext cx="3072602" cy="22860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052736"/>
            <a:ext cx="316835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Дорогие ребятишки.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Вы читаете все книжки.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 поэтому сейчас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Вы меня узнали враз.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Я, Незнайка, к вам пришел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 друзей своих привел.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Все мы любим веселиться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 на улице резвиться.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Любим петь и рисовать,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Любим книжечки читать.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 вами мы хотим ужиться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 надолго подружиться.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Я – Незнайка-шалунишка,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Знаменитый коротышка.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Мне учиться ни к чему: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Без учёбы всё пойму!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Я, — Незнайка, я — Незнайка.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Вы попробуйте, узнайте!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Почему меня вокруг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Все Незнайкою зовут?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764704"/>
            <a:ext cx="3726160" cy="6268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Винтик и </a:t>
            </a:r>
            <a:r>
              <a:rPr lang="ru-RU" sz="1400" b="1" dirty="0" err="1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Шпунтик</a:t>
            </a:r>
            <a:r>
              <a:rPr lang="ru-RU" sz="1400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машину чинили,</a:t>
            </a:r>
            <a:br>
              <a:rPr lang="ru-RU" sz="1400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400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Друга Незнайку помочь пригласили.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Будет машина починена в срок,</a:t>
            </a:r>
            <a:br>
              <a:rPr lang="ru-RU" sz="1400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400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Если удастся найти молоток.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Авоська с друзьями пошел на рыбалку.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Солнышко светик и ярко, и жарко.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Закинули удочки быстро друзья,</a:t>
            </a:r>
            <a:br>
              <a:rPr lang="ru-RU" sz="1400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400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Но кто что поймал разобраться нельзя.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 инструментах музыкальных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Играет </a:t>
            </a:r>
            <a:r>
              <a:rPr lang="ru-RU" sz="1400" b="1" dirty="0" err="1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Гусля</a:t>
            </a:r>
            <a:r>
              <a:rPr lang="ru-RU" sz="1400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гениально.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 на каком играл Незнайка?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Ты сам попробуй отгадай-ка.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Картина Тюбика висит,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Всем нравится! Так что же?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Незнайка доказать спешит,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Что он художник тоже.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Как скачет и лает весёлая </a:t>
            </a:r>
            <a:r>
              <a:rPr lang="ru-RU" sz="1400" b="1" dirty="0" err="1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Булька</a:t>
            </a:r>
            <a:r>
              <a:rPr lang="ru-RU" sz="1400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!</a:t>
            </a:r>
            <a:br>
              <a:rPr lang="ru-RU" sz="1400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400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 охоты шагает измученный Пулька.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Уверенный в себе, хоть неумейка,</a:t>
            </a:r>
            <a:br>
              <a:rPr lang="ru-RU" sz="1400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400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 от природы он большой зазнайка,</a:t>
            </a:r>
            <a:br>
              <a:rPr lang="ru-RU" sz="1400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400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 ну-ка угадать его сумей-ка,</a:t>
            </a:r>
            <a:br>
              <a:rPr lang="ru-RU" sz="1400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400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Известен всем под именем … (</a:t>
            </a:r>
            <a:r>
              <a:rPr lang="ru-RU" sz="1400" b="1" i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Незнайка</a:t>
            </a:r>
            <a:r>
              <a:rPr lang="ru-RU" sz="1400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)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332656"/>
            <a:ext cx="4445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СТИХИ О НЕЗНАЙКЕ И ЕГО ДРУЗЬЯХ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neznai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75857" y="1772816"/>
            <a:ext cx="1800200" cy="3645372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3312368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 я — художник Тюбик,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Меня ребята любят,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 мы гордимся с ними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Рисунками своими.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Механик Винтик я зовусь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 этим именем горжусь.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 утверждайте-ка, друзья,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Что обойдетесь без меня.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Помощник </a:t>
            </a:r>
            <a:r>
              <a:rPr lang="ru-RU" b="1" dirty="0" err="1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Шпунтик</a:t>
            </a:r>
            <a:r>
              <a:rPr lang="ru-RU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!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Звучит красиво!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Помощник </a:t>
            </a:r>
            <a:r>
              <a:rPr lang="ru-RU" b="1" dirty="0" err="1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Шпунтик</a:t>
            </a:r>
            <a:r>
              <a:rPr lang="ru-RU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!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Просто диво!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Успеет тут, поможет там,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 не дает покоя вам...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64088" y="332656"/>
            <a:ext cx="338437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Музыкант </a:t>
            </a:r>
            <a:r>
              <a:rPr lang="ru-RU" b="1" dirty="0" err="1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Гусля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Стоит перед вами,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 какой я музыкант,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Вы судите сами.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Доктор </a:t>
            </a:r>
            <a:r>
              <a:rPr lang="ru-RU" b="1" dirty="0" err="1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Пилюлькин</a:t>
            </a:r>
            <a:r>
              <a:rPr lang="ru-RU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Лечит всех с люльки.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Беспокоится о вас,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 спускает с вас он глаз.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336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Меня Пулькою зовут,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Бывалый я охотник,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Пропадаю часто я,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 ружьем на болоте.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Я горжусь тем, что я </a:t>
            </a:r>
            <a:r>
              <a:rPr lang="ru-RU" b="1" dirty="0" err="1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Знайка</a:t>
            </a:r>
            <a:r>
              <a:rPr lang="ru-RU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!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Знаю, скажете — зазнайка,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Говорите, не боюсь,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Но в жизни я всего добьюсь.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17" descr="http://www.bk-detstvo.narod.ru/images/Neznaika_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221088"/>
            <a:ext cx="187220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school61.ru/metodkopilka/liter/urok_liter_3/urok_liter_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8970" y="0"/>
            <a:ext cx="578351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43608" y="4365104"/>
            <a:ext cx="66967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По горизонтали: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      1. Самый умный коротышка, придуманный Н.Носовым </a:t>
            </a:r>
            <a:br>
              <a:rPr lang="ru-RU" dirty="0" smtClean="0"/>
            </a:br>
            <a:r>
              <a:rPr lang="ru-RU" dirty="0" smtClean="0"/>
              <a:t>      2. Как называется первый опубликованный рассказ Н.Носова? </a:t>
            </a:r>
            <a:br>
              <a:rPr lang="ru-RU" dirty="0" smtClean="0"/>
            </a:br>
            <a:r>
              <a:rPr lang="ru-RU" dirty="0" smtClean="0"/>
              <a:t>      3. Кто был под шляпой в рассказе "Живая шляпа"? </a:t>
            </a:r>
            <a:br>
              <a:rPr lang="ru-RU" dirty="0" smtClean="0"/>
            </a:br>
            <a:r>
              <a:rPr lang="ru-RU" b="1" dirty="0" smtClean="0"/>
              <a:t>По вертикали: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      4. Как называется рассказ, в котором мальчики рассказывали друг другу небылицы? </a:t>
            </a:r>
            <a:br>
              <a:rPr lang="ru-RU" dirty="0" smtClean="0"/>
            </a:br>
            <a:r>
              <a:rPr lang="ru-RU" dirty="0" smtClean="0"/>
              <a:t>      5. Имя автора трилогии про Незнайку.</a:t>
            </a:r>
            <a:endParaRPr lang="ru-RU" dirty="0"/>
          </a:p>
        </p:txBody>
      </p:sp>
      <p:pic>
        <p:nvPicPr>
          <p:cNvPr id="4" name="Image27" descr="http://www.bk-detstvo.narod.ru/images/nosov_neznayka_music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199072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23340" y="548680"/>
            <a:ext cx="66666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33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ОТВЕТЫ НА КРОССВОРД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1844824"/>
            <a:ext cx="280831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Знайка</a:t>
            </a:r>
            <a:endParaRPr lang="ru-RU" sz="2000" b="1" dirty="0" smtClean="0">
              <a:solidFill>
                <a:schemeClr val="tx2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Затейники</a:t>
            </a: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Кот</a:t>
            </a: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Фантазеры</a:t>
            </a: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Николай</a:t>
            </a: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16" descr="http://www.bk-detstvo.narod.ru/images/Neznaika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417646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4" name="Rectangle 4"/>
          <p:cNvSpPr>
            <a:spLocks noChangeArrowheads="1"/>
          </p:cNvSpPr>
          <p:nvPr/>
        </p:nvSpPr>
        <p:spPr bwMode="auto">
          <a:xfrm>
            <a:off x="323850" y="476250"/>
            <a:ext cx="8196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/>
              <a:t>     </a:t>
            </a:r>
            <a:r>
              <a:rPr lang="ru-RU" b="1">
                <a:solidFill>
                  <a:srgbClr val="0000CC"/>
                </a:solidFill>
              </a:rPr>
              <a:t>Тест « Путешествие по приключениям Незнайки».</a:t>
            </a:r>
          </a:p>
        </p:txBody>
      </p:sp>
      <p:sp>
        <p:nvSpPr>
          <p:cNvPr id="209925" name="Rectangle 5"/>
          <p:cNvSpPr>
            <a:spLocks noChangeArrowheads="1"/>
          </p:cNvSpPr>
          <p:nvPr/>
        </p:nvSpPr>
        <p:spPr bwMode="auto">
          <a:xfrm>
            <a:off x="179388" y="908050"/>
            <a:ext cx="63357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/>
            <a:r>
              <a:rPr lang="ru-RU" sz="1800" b="1">
                <a:solidFill>
                  <a:srgbClr val="660033"/>
                </a:solidFill>
              </a:rPr>
              <a:t>1) Как назывался город, в котором жили коротышки?</a:t>
            </a:r>
          </a:p>
          <a:p>
            <a:pPr marL="342900" indent="-342900" algn="ctr"/>
            <a:r>
              <a:rPr lang="ru-RU" sz="1800" b="1"/>
              <a:t>а) Конфетный;</a:t>
            </a:r>
          </a:p>
          <a:p>
            <a:pPr marL="342900" indent="-342900" algn="ctr"/>
            <a:r>
              <a:rPr lang="ru-RU" sz="1800" b="1"/>
              <a:t>б) Цветочный;  </a:t>
            </a:r>
          </a:p>
          <a:p>
            <a:pPr marL="342900" indent="-342900" algn="ctr"/>
            <a:r>
              <a:rPr lang="ru-RU" sz="1800" b="1"/>
              <a:t> в) Малышкин ;</a:t>
            </a:r>
          </a:p>
        </p:txBody>
      </p:sp>
      <p:sp>
        <p:nvSpPr>
          <p:cNvPr id="209926" name="Text Box 6"/>
          <p:cNvSpPr txBox="1">
            <a:spLocks noChangeArrowheads="1"/>
          </p:cNvSpPr>
          <p:nvPr/>
        </p:nvSpPr>
        <p:spPr bwMode="auto">
          <a:xfrm>
            <a:off x="250825" y="2060575"/>
            <a:ext cx="8135938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660033"/>
                </a:solidFill>
              </a:rPr>
              <a:t>2) Как назывался город, в котором жили  одни малышки и куда прилетели малыши на воздушном шаре?</a:t>
            </a:r>
          </a:p>
          <a:p>
            <a:r>
              <a:rPr lang="ru-RU" sz="1800" b="1"/>
              <a:t> а) Зелёный;</a:t>
            </a:r>
          </a:p>
          <a:p>
            <a:r>
              <a:rPr lang="ru-RU" sz="1800" b="1"/>
              <a:t> б) Оранжевый;</a:t>
            </a:r>
          </a:p>
          <a:p>
            <a:r>
              <a:rPr lang="ru-RU" sz="1800" b="1"/>
              <a:t> в) Пёстрый.</a:t>
            </a:r>
          </a:p>
        </p:txBody>
      </p:sp>
      <p:sp>
        <p:nvSpPr>
          <p:cNvPr id="209927" name="Text Box 7"/>
          <p:cNvSpPr txBox="1">
            <a:spLocks noChangeArrowheads="1"/>
          </p:cNvSpPr>
          <p:nvPr/>
        </p:nvSpPr>
        <p:spPr bwMode="auto">
          <a:xfrm>
            <a:off x="323850" y="3573463"/>
            <a:ext cx="49688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660033"/>
                </a:solidFill>
              </a:rPr>
              <a:t>3) Какого роста были коротышки?</a:t>
            </a:r>
          </a:p>
          <a:p>
            <a:r>
              <a:rPr lang="ru-RU" sz="1800" b="1"/>
              <a:t>а) ростом с гриб;</a:t>
            </a:r>
          </a:p>
          <a:p>
            <a:r>
              <a:rPr lang="ru-RU" sz="1800" b="1"/>
              <a:t>б) ростом с огурец;</a:t>
            </a:r>
          </a:p>
          <a:p>
            <a:r>
              <a:rPr lang="ru-RU" sz="1800" b="1"/>
              <a:t>в) ростом с арбуз.</a:t>
            </a:r>
          </a:p>
        </p:txBody>
      </p:sp>
      <p:sp>
        <p:nvSpPr>
          <p:cNvPr id="209928" name="Text Box 8"/>
          <p:cNvSpPr txBox="1">
            <a:spLocks noChangeArrowheads="1"/>
          </p:cNvSpPr>
          <p:nvPr/>
        </p:nvSpPr>
        <p:spPr bwMode="auto">
          <a:xfrm>
            <a:off x="250825" y="4797425"/>
            <a:ext cx="5472113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660033"/>
                </a:solidFill>
              </a:rPr>
              <a:t>4)На чём работал автомобиль механиков Шпунтика и Винтика?</a:t>
            </a:r>
          </a:p>
          <a:p>
            <a:r>
              <a:rPr lang="ru-RU" sz="1800" b="1"/>
              <a:t>а) на конфетах и печеньях;</a:t>
            </a:r>
          </a:p>
          <a:p>
            <a:r>
              <a:rPr lang="ru-RU" sz="1800" b="1"/>
              <a:t>б) на макулатуре;</a:t>
            </a:r>
          </a:p>
          <a:p>
            <a:r>
              <a:rPr lang="ru-RU" sz="1800" b="1"/>
              <a:t>в) на сиропе и газировке. </a:t>
            </a:r>
          </a:p>
        </p:txBody>
      </p:sp>
      <p:sp>
        <p:nvSpPr>
          <p:cNvPr id="209930" name="Text Box 10"/>
          <p:cNvSpPr txBox="1">
            <a:spLocks noChangeArrowheads="1"/>
          </p:cNvSpPr>
          <p:nvPr/>
        </p:nvSpPr>
        <p:spPr bwMode="auto">
          <a:xfrm>
            <a:off x="4284663" y="1412875"/>
            <a:ext cx="138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09934" name="Text Box 14"/>
          <p:cNvSpPr txBox="1">
            <a:spLocks noChangeArrowheads="1"/>
          </p:cNvSpPr>
          <p:nvPr/>
        </p:nvSpPr>
        <p:spPr bwMode="auto">
          <a:xfrm>
            <a:off x="4284663" y="1412875"/>
            <a:ext cx="1582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+</a:t>
            </a:r>
          </a:p>
        </p:txBody>
      </p:sp>
      <p:sp>
        <p:nvSpPr>
          <p:cNvPr id="209936" name="Text Box 16"/>
          <p:cNvSpPr txBox="1">
            <a:spLocks noChangeArrowheads="1"/>
          </p:cNvSpPr>
          <p:nvPr/>
        </p:nvSpPr>
        <p:spPr bwMode="auto">
          <a:xfrm>
            <a:off x="2195513" y="2565400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+</a:t>
            </a:r>
          </a:p>
        </p:txBody>
      </p:sp>
      <p:sp>
        <p:nvSpPr>
          <p:cNvPr id="209937" name="Text Box 17"/>
          <p:cNvSpPr txBox="1">
            <a:spLocks noChangeArrowheads="1"/>
          </p:cNvSpPr>
          <p:nvPr/>
        </p:nvSpPr>
        <p:spPr bwMode="auto">
          <a:xfrm>
            <a:off x="2771775" y="40767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09938" name="Text Box 18"/>
          <p:cNvSpPr txBox="1">
            <a:spLocks noChangeArrowheads="1"/>
          </p:cNvSpPr>
          <p:nvPr/>
        </p:nvSpPr>
        <p:spPr bwMode="auto">
          <a:xfrm>
            <a:off x="2843213" y="4076700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+</a:t>
            </a:r>
          </a:p>
        </p:txBody>
      </p:sp>
      <p:sp>
        <p:nvSpPr>
          <p:cNvPr id="209943" name="Text Box 23"/>
          <p:cNvSpPr txBox="1">
            <a:spLocks noChangeArrowheads="1"/>
          </p:cNvSpPr>
          <p:nvPr/>
        </p:nvSpPr>
        <p:spPr bwMode="auto">
          <a:xfrm>
            <a:off x="3348038" y="5876925"/>
            <a:ext cx="1439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+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99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99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99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99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5" grpId="0"/>
      <p:bldP spid="209926" grpId="0"/>
      <p:bldP spid="209927" grpId="0"/>
      <p:bldP spid="209928" grpId="0"/>
      <p:bldP spid="209934" grpId="0"/>
      <p:bldP spid="209936" grpId="0"/>
      <p:bldP spid="209938" grpId="0"/>
      <p:bldP spid="2099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14810" y="928670"/>
            <a:ext cx="4643470" cy="48936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  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Родился 10 (23) ноября 1908 года в Киеве в семье актёра эстрады.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Детство его прошло в поселке Ирпень, недалеко от Киева, где мальчик и начал учиться в гимназии.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Разносторонне одаренный мальчик, Носов с малых лет увлекался музыкой, театром, сочинительством, шахматами, фотографией, электроникой, радиолюбительством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838" y="615950"/>
            <a:ext cx="4146550" cy="54498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179388" y="404813"/>
            <a:ext cx="81375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660033"/>
                </a:solidFill>
              </a:rPr>
              <a:t>5) Из чего Знайка сделал воздушный шар?</a:t>
            </a:r>
          </a:p>
          <a:p>
            <a:r>
              <a:rPr lang="ru-RU" sz="1800" b="1"/>
              <a:t> а) сшил из лёгкой ткани;</a:t>
            </a:r>
          </a:p>
          <a:p>
            <a:r>
              <a:rPr lang="ru-RU" sz="1800" b="1"/>
              <a:t> б) резину для шара сделали из сока цветов, похожих на   фикусы;</a:t>
            </a:r>
          </a:p>
          <a:p>
            <a:r>
              <a:rPr lang="ru-RU" sz="1800" b="1"/>
              <a:t> в) из целлофанового пакета.</a:t>
            </a:r>
          </a:p>
        </p:txBody>
      </p:sp>
      <p:sp>
        <p:nvSpPr>
          <p:cNvPr id="226309" name="Text Box 5"/>
          <p:cNvSpPr txBox="1">
            <a:spLocks noChangeArrowheads="1"/>
          </p:cNvSpPr>
          <p:nvPr/>
        </p:nvSpPr>
        <p:spPr bwMode="auto">
          <a:xfrm>
            <a:off x="250825" y="1628775"/>
            <a:ext cx="72009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ru-RU" sz="1800" b="1">
                <a:solidFill>
                  <a:srgbClr val="660033"/>
                </a:solidFill>
              </a:rPr>
              <a:t>6) Чем лечил Коротышек Доктор Пилюлькин?</a:t>
            </a:r>
          </a:p>
          <a:p>
            <a:pPr marL="342900" indent="-342900"/>
            <a:r>
              <a:rPr lang="ru-RU" sz="1800" b="1"/>
              <a:t>а) йодом и касторкой;</a:t>
            </a:r>
          </a:p>
          <a:p>
            <a:pPr marL="342900" indent="-342900"/>
            <a:r>
              <a:rPr lang="ru-RU" sz="1800" b="1"/>
              <a:t>б) зелёнкой;</a:t>
            </a:r>
          </a:p>
          <a:p>
            <a:pPr marL="342900" indent="-342900"/>
            <a:r>
              <a:rPr lang="ru-RU" sz="1800" b="1"/>
              <a:t>в) горчичниками.</a:t>
            </a:r>
          </a:p>
        </p:txBody>
      </p:sp>
      <p:sp>
        <p:nvSpPr>
          <p:cNvPr id="226311" name="Text Box 7"/>
          <p:cNvSpPr txBox="1">
            <a:spLocks noChangeArrowheads="1"/>
          </p:cNvSpPr>
          <p:nvPr/>
        </p:nvSpPr>
        <p:spPr bwMode="auto">
          <a:xfrm>
            <a:off x="250825" y="2852738"/>
            <a:ext cx="73437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660033"/>
                </a:solidFill>
              </a:rPr>
              <a:t>7) Чем лечила коротышек Медуница?</a:t>
            </a:r>
          </a:p>
          <a:p>
            <a:r>
              <a:rPr lang="ru-RU" sz="1800" b="1"/>
              <a:t>а) ирисками;</a:t>
            </a:r>
          </a:p>
          <a:p>
            <a:r>
              <a:rPr lang="ru-RU" sz="1800" b="1"/>
              <a:t>б) мармеладом;</a:t>
            </a:r>
          </a:p>
          <a:p>
            <a:r>
              <a:rPr lang="ru-RU" sz="1800" b="1"/>
              <a:t>в) мёдом. </a:t>
            </a:r>
          </a:p>
        </p:txBody>
      </p:sp>
      <p:sp>
        <p:nvSpPr>
          <p:cNvPr id="226312" name="Text Box 8"/>
          <p:cNvSpPr txBox="1">
            <a:spLocks noChangeArrowheads="1"/>
          </p:cNvSpPr>
          <p:nvPr/>
        </p:nvSpPr>
        <p:spPr bwMode="auto">
          <a:xfrm>
            <a:off x="179388" y="4076700"/>
            <a:ext cx="8713787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ru-RU" sz="1800" b="1">
                <a:solidFill>
                  <a:srgbClr val="660033"/>
                </a:solidFill>
              </a:rPr>
              <a:t>8) Растение, в зарослях которого сидел Незнайка, когда его уличили во    лжи. </a:t>
            </a:r>
          </a:p>
          <a:p>
            <a:pPr marL="342900" indent="-342900"/>
            <a:r>
              <a:rPr lang="ru-RU" sz="1800" b="1"/>
              <a:t> а) крапива;</a:t>
            </a:r>
          </a:p>
          <a:p>
            <a:pPr marL="342900" indent="-342900"/>
            <a:r>
              <a:rPr lang="ru-RU" sz="1800" b="1"/>
              <a:t> б) одуванчик; </a:t>
            </a:r>
          </a:p>
          <a:p>
            <a:pPr marL="342900" indent="-342900"/>
            <a:r>
              <a:rPr lang="ru-RU" sz="1800" b="1"/>
              <a:t> в) ромашка.</a:t>
            </a:r>
          </a:p>
        </p:txBody>
      </p:sp>
      <p:sp>
        <p:nvSpPr>
          <p:cNvPr id="226313" name="Text Box 9"/>
          <p:cNvSpPr txBox="1">
            <a:spLocks noChangeArrowheads="1"/>
          </p:cNvSpPr>
          <p:nvPr/>
        </p:nvSpPr>
        <p:spPr bwMode="auto">
          <a:xfrm>
            <a:off x="179388" y="5445125"/>
            <a:ext cx="86407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ru-RU" sz="1800" b="1">
                <a:solidFill>
                  <a:srgbClr val="660033"/>
                </a:solidFill>
              </a:rPr>
              <a:t>9) С кем Незнайка отправился на луну?</a:t>
            </a:r>
          </a:p>
          <a:p>
            <a:pPr marL="342900" indent="-342900"/>
            <a:r>
              <a:rPr lang="ru-RU" sz="1600" b="1"/>
              <a:t>а</a:t>
            </a:r>
            <a:r>
              <a:rPr lang="ru-RU" sz="1800" b="1"/>
              <a:t>) С Тюбиком.</a:t>
            </a:r>
          </a:p>
          <a:p>
            <a:pPr marL="342900" indent="-342900"/>
            <a:r>
              <a:rPr lang="ru-RU" sz="1800" b="1"/>
              <a:t>б) С Пончиком. </a:t>
            </a:r>
          </a:p>
          <a:p>
            <a:pPr marL="342900" indent="-342900"/>
            <a:r>
              <a:rPr lang="ru-RU" sz="1800" b="1"/>
              <a:t>в) С Цветиком.</a:t>
            </a:r>
          </a:p>
        </p:txBody>
      </p:sp>
      <p:sp>
        <p:nvSpPr>
          <p:cNvPr id="226314" name="Text Box 10"/>
          <p:cNvSpPr txBox="1">
            <a:spLocks noChangeArrowheads="1"/>
          </p:cNvSpPr>
          <p:nvPr/>
        </p:nvSpPr>
        <p:spPr bwMode="auto">
          <a:xfrm>
            <a:off x="8101013" y="908050"/>
            <a:ext cx="792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+</a:t>
            </a:r>
          </a:p>
        </p:txBody>
      </p:sp>
      <p:sp>
        <p:nvSpPr>
          <p:cNvPr id="226315" name="Text Box 11"/>
          <p:cNvSpPr txBox="1">
            <a:spLocks noChangeArrowheads="1"/>
          </p:cNvSpPr>
          <p:nvPr/>
        </p:nvSpPr>
        <p:spPr bwMode="auto">
          <a:xfrm>
            <a:off x="3132138" y="1844675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+</a:t>
            </a:r>
          </a:p>
        </p:txBody>
      </p:sp>
      <p:sp>
        <p:nvSpPr>
          <p:cNvPr id="226316" name="Text Box 12"/>
          <p:cNvSpPr txBox="1">
            <a:spLocks noChangeArrowheads="1"/>
          </p:cNvSpPr>
          <p:nvPr/>
        </p:nvSpPr>
        <p:spPr bwMode="auto">
          <a:xfrm>
            <a:off x="1692275" y="3644900"/>
            <a:ext cx="1223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+</a:t>
            </a:r>
          </a:p>
        </p:txBody>
      </p:sp>
      <p:sp>
        <p:nvSpPr>
          <p:cNvPr id="226317" name="Text Box 13"/>
          <p:cNvSpPr txBox="1">
            <a:spLocks noChangeArrowheads="1"/>
          </p:cNvSpPr>
          <p:nvPr/>
        </p:nvSpPr>
        <p:spPr bwMode="auto">
          <a:xfrm>
            <a:off x="2051050" y="4797425"/>
            <a:ext cx="50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+</a:t>
            </a:r>
          </a:p>
        </p:txBody>
      </p:sp>
      <p:sp>
        <p:nvSpPr>
          <p:cNvPr id="226318" name="Text Box 14"/>
          <p:cNvSpPr txBox="1">
            <a:spLocks noChangeArrowheads="1"/>
          </p:cNvSpPr>
          <p:nvPr/>
        </p:nvSpPr>
        <p:spPr bwMode="auto">
          <a:xfrm>
            <a:off x="2195513" y="5949950"/>
            <a:ext cx="1008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+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63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63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63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6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6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6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6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8" grpId="0"/>
      <p:bldP spid="226309" grpId="0"/>
      <p:bldP spid="226311" grpId="0"/>
      <p:bldP spid="226312" grpId="0"/>
      <p:bldP spid="226313" grpId="0"/>
      <p:bldP spid="226314" grpId="0"/>
      <p:bldP spid="226315" grpId="0"/>
      <p:bldP spid="226316" grpId="0"/>
      <p:bldP spid="226317" grpId="0"/>
      <p:bldP spid="2263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Документы\Незнайка\0001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5572164" cy="2786082"/>
          </a:xfrm>
          <a:prstGeom prst="rect">
            <a:avLst/>
          </a:prstGeom>
          <a:noFill/>
        </p:spPr>
      </p:pic>
      <p:pic>
        <p:nvPicPr>
          <p:cNvPr id="23555" name="Picture 3" descr="D:\Документы\Незнайка\1244809027_130.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214686"/>
            <a:ext cx="5572164" cy="339875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929322" y="571480"/>
            <a:ext cx="300039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/>
              <a:t>На уроках технологии и изобразительного искусства вы можете изготовить из пластилина или разукрасить Незнайку по образцу или так, как вам захочется.</a:t>
            </a:r>
            <a:endParaRPr lang="ru-RU" sz="3200" dirty="0"/>
          </a:p>
        </p:txBody>
      </p:sp>
      <p:pic>
        <p:nvPicPr>
          <p:cNvPr id="5" name="н1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572528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4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3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3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3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785813"/>
            <a:ext cx="3929063" cy="4714875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357686" y="928670"/>
            <a:ext cx="4500594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Закончив школу,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он работал чернорабочим на бетонном заводе в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Ирпенe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 потом на кирпичном в городе Буча.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В 1927—1929 учился в Киевском художественном институте, откуда перевёлся в Московский институт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кинема-тографии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(окончил в 1932)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/>
              <a:t>Веселая фамилия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427984" y="1412776"/>
            <a:ext cx="4176713" cy="4968552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ru-RU" sz="2000" dirty="0"/>
              <a:t>Писатель соответствовал своей </a:t>
            </a:r>
            <a:r>
              <a:rPr lang="ru-RU" sz="2000" dirty="0" err="1"/>
              <a:t>фамилии.У</a:t>
            </a:r>
            <a:r>
              <a:rPr lang="ru-RU" sz="2000" dirty="0"/>
              <a:t> Носова действительно был нос и совсем не маленький, а крупный такой, заметный, и большая голова, и широкие плечи… И все это совершенно не вязалось с невысоким ростом и тихим глуховатым голосом. На первый взгляд – неказистый такой человек. Очень молчаливый, очень замкнутый</a:t>
            </a:r>
            <a:r>
              <a:rPr lang="ru-RU" sz="2000" dirty="0">
                <a:cs typeface="Times New Roman" pitchFamily="18" charset="0"/>
              </a:rPr>
              <a:t>. </a:t>
            </a:r>
            <a:r>
              <a:rPr lang="ru-RU" sz="2000" dirty="0"/>
              <a:t>Иные называли его «хмурым ворчуном». Но что они знали, эти иные? Они, наверное, и книг-то его никогда не читали!</a:t>
            </a:r>
            <a:r>
              <a:rPr lang="ru-RU" sz="2000" dirty="0">
                <a:cs typeface="Times New Roman" pitchFamily="18" charset="0"/>
              </a:rPr>
              <a:t/>
            </a:r>
            <a:br>
              <a:rPr lang="ru-RU" sz="2000" dirty="0">
                <a:cs typeface="Times New Roman" pitchFamily="18" charset="0"/>
              </a:rPr>
            </a:br>
            <a:endParaRPr lang="ru-RU" sz="2000" dirty="0"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  <p:sp>
        <p:nvSpPr>
          <p:cNvPr id="54277" name="Rectangle 5" descr="Носов2"/>
          <p:cNvSpPr>
            <a:spLocks noChangeArrowheads="1"/>
          </p:cNvSpPr>
          <p:nvPr/>
        </p:nvSpPr>
        <p:spPr bwMode="auto">
          <a:xfrm>
            <a:off x="971600" y="1340768"/>
            <a:ext cx="2895600" cy="41910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>
              <a:latin typeface="Century Schoolbook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autoUpdateAnimBg="0"/>
      <p:bldP spid="542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071563"/>
            <a:ext cx="2428875" cy="3556000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4282" y="4714884"/>
            <a:ext cx="2446632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Николай Носов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 сыном Петром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57488" y="2285992"/>
            <a:ext cx="607223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По словам самого Носова, в литературу он пришел случайно: родился сын, и нужно было рассказывать ему все новые и новые сказки, забавные рассказы для него и его приятелей-дошкольников.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86439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Н.Носов </a:t>
            </a:r>
            <a:r>
              <a:rPr lang="ru-RU" sz="2000" dirty="0"/>
              <a:t>отмечал, что многие черты своего героя он списал, наблюдая за своим маленьким сыном – Петей. Но </a:t>
            </a:r>
            <a:r>
              <a:rPr lang="ru-RU" sz="2000" dirty="0" smtClean="0"/>
              <a:t>из-под образа Незнайки </a:t>
            </a:r>
            <a:r>
              <a:rPr lang="ru-RU" sz="2000" dirty="0"/>
              <a:t>лукаво выглядывал и сам Николай Носов, любивший носить широкополые шляпы, всегда охочий до любых начинаний и склонный к фантазированию. </a:t>
            </a:r>
          </a:p>
        </p:txBody>
      </p:sp>
      <p:pic>
        <p:nvPicPr>
          <p:cNvPr id="18434" name="Picture 2" descr="D:\Документы\Незнайка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285992"/>
            <a:ext cx="2705100" cy="4048125"/>
          </a:xfrm>
          <a:prstGeom prst="rect">
            <a:avLst/>
          </a:prstGeom>
          <a:noFill/>
        </p:spPr>
      </p:pic>
      <p:pic>
        <p:nvPicPr>
          <p:cNvPr id="18435" name="Picture 3" descr="D:\Документы\Незнайка\537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7" y="2285992"/>
            <a:ext cx="2824732" cy="4190996"/>
          </a:xfrm>
          <a:prstGeom prst="rect">
            <a:avLst/>
          </a:prstGeom>
          <a:noFill/>
        </p:spPr>
      </p:pic>
      <p:pic>
        <p:nvPicPr>
          <p:cNvPr id="18436" name="Picture 4" descr="D:\Документы\Незнайка\423.jpg"/>
          <p:cNvPicPr>
            <a:picLocks noChangeAspect="1" noChangeArrowheads="1"/>
          </p:cNvPicPr>
          <p:nvPr/>
        </p:nvPicPr>
        <p:blipFill>
          <a:blip r:embed="rId4" cstate="print"/>
          <a:srcRect t="6780" r="24706"/>
          <a:stretch>
            <a:fillRect/>
          </a:stretch>
        </p:blipFill>
        <p:spPr bwMode="auto">
          <a:xfrm>
            <a:off x="2928926" y="1785926"/>
            <a:ext cx="2857520" cy="4762497"/>
          </a:xfrm>
          <a:prstGeom prst="rect">
            <a:avLst/>
          </a:prstGeom>
          <a:noFill/>
        </p:spPr>
      </p:pic>
      <p:pic>
        <p:nvPicPr>
          <p:cNvPr id="18437" name="Picture 5" descr="D:\Документы\Незнайка\84748531.jpg"/>
          <p:cNvPicPr>
            <a:picLocks noChangeAspect="1" noChangeArrowheads="1"/>
          </p:cNvPicPr>
          <p:nvPr/>
        </p:nvPicPr>
        <p:blipFill>
          <a:blip r:embed="rId5" cstate="print"/>
          <a:srcRect r="24888" b="7086"/>
          <a:stretch>
            <a:fillRect/>
          </a:stretch>
        </p:blipFill>
        <p:spPr bwMode="auto">
          <a:xfrm>
            <a:off x="2928926" y="1785926"/>
            <a:ext cx="2901978" cy="4786346"/>
          </a:xfrm>
          <a:prstGeom prst="rect">
            <a:avLst/>
          </a:prstGeom>
          <a:noFill/>
        </p:spPr>
      </p:pic>
      <p:pic>
        <p:nvPicPr>
          <p:cNvPr id="18438" name="Picture 6" descr="D:\Документы\Незнайка\neznaika.jpg"/>
          <p:cNvPicPr>
            <a:picLocks noChangeAspect="1" noChangeArrowheads="1"/>
          </p:cNvPicPr>
          <p:nvPr/>
        </p:nvPicPr>
        <p:blipFill>
          <a:blip r:embed="rId6" cstate="print"/>
          <a:srcRect l="6570" r="13341"/>
          <a:stretch>
            <a:fillRect/>
          </a:stretch>
        </p:blipFill>
        <p:spPr bwMode="auto">
          <a:xfrm>
            <a:off x="2928926" y="1785926"/>
            <a:ext cx="2857520" cy="4766254"/>
          </a:xfrm>
          <a:prstGeom prst="rect">
            <a:avLst/>
          </a:prstGeom>
          <a:noFill/>
        </p:spPr>
      </p:pic>
      <p:pic>
        <p:nvPicPr>
          <p:cNvPr id="18439" name="Picture 7" descr="D:\Документы\Незнайка\neznayka2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1785926"/>
            <a:ext cx="2459952" cy="4714908"/>
          </a:xfrm>
          <a:prstGeom prst="rect">
            <a:avLst/>
          </a:prstGeom>
          <a:noFill/>
        </p:spPr>
      </p:pic>
      <p:pic>
        <p:nvPicPr>
          <p:cNvPr id="18440" name="Picture 8" descr="D:\Документы\Незнайка\products87694max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28926" y="1785926"/>
            <a:ext cx="3420458" cy="4786346"/>
          </a:xfrm>
          <a:prstGeom prst="rect">
            <a:avLst/>
          </a:prstGeom>
          <a:noFill/>
        </p:spPr>
      </p:pic>
      <p:pic>
        <p:nvPicPr>
          <p:cNvPr id="18441" name="Picture 9" descr="D:\Документы\Незнайка\pic749smal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86050" y="1785926"/>
            <a:ext cx="3589760" cy="4786346"/>
          </a:xfrm>
          <a:prstGeom prst="rect">
            <a:avLst/>
          </a:prstGeom>
          <a:noFill/>
        </p:spPr>
      </p:pic>
      <p:pic>
        <p:nvPicPr>
          <p:cNvPr id="18442" name="Picture 10" descr="D:\Документы\Незнайка\ма.jpg"/>
          <p:cNvPicPr>
            <a:picLocks noChangeAspect="1" noChangeArrowheads="1"/>
          </p:cNvPicPr>
          <p:nvPr/>
        </p:nvPicPr>
        <p:blipFill>
          <a:blip r:embed="rId10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2786050" y="1785925"/>
            <a:ext cx="3643338" cy="4840647"/>
          </a:xfrm>
          <a:prstGeom prst="rect">
            <a:avLst/>
          </a:prstGeom>
          <a:noFill/>
        </p:spPr>
      </p:pic>
      <p:pic>
        <p:nvPicPr>
          <p:cNvPr id="18444" name="Picture 12" descr="D:\Документы\Незнайка\3917.jpg"/>
          <p:cNvPicPr>
            <a:picLocks noChangeAspect="1" noChangeArrowheads="1"/>
          </p:cNvPicPr>
          <p:nvPr/>
        </p:nvPicPr>
        <p:blipFill>
          <a:blip r:embed="rId11" cstate="print">
            <a:lum bright="20000" contrast="30000"/>
          </a:blip>
          <a:srcRect l="19238" r="19238"/>
          <a:stretch>
            <a:fillRect/>
          </a:stretch>
        </p:blipFill>
        <p:spPr bwMode="auto">
          <a:xfrm>
            <a:off x="2571736" y="1571612"/>
            <a:ext cx="4160715" cy="507207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3" presetClass="entr" presetSubtype="16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Документы\Незнайка\35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3214710" cy="22181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6072206"/>
            <a:ext cx="835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НЕЗНАЙКА – любимый герой детей всех поколений.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9" name="Picture 3" descr="D:\Документы\Незнайка\15806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85728"/>
            <a:ext cx="4258683" cy="2903002"/>
          </a:xfrm>
          <a:prstGeom prst="rect">
            <a:avLst/>
          </a:prstGeom>
          <a:noFill/>
        </p:spPr>
      </p:pic>
      <p:pic>
        <p:nvPicPr>
          <p:cNvPr id="19460" name="Picture 4" descr="D:\Документы\Незнайка\15814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000372"/>
            <a:ext cx="3810000" cy="2679700"/>
          </a:xfrm>
          <a:prstGeom prst="rect">
            <a:avLst/>
          </a:prstGeom>
          <a:noFill/>
        </p:spPr>
      </p:pic>
      <p:pic>
        <p:nvPicPr>
          <p:cNvPr id="19461" name="Picture 5" descr="D:\Документы\Незнайка\96_0.jpg"/>
          <p:cNvPicPr>
            <a:picLocks noChangeAspect="1" noChangeArrowheads="1"/>
          </p:cNvPicPr>
          <p:nvPr/>
        </p:nvPicPr>
        <p:blipFill>
          <a:blip r:embed="rId5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929190" y="3357562"/>
            <a:ext cx="3309944" cy="23500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Содержимое 3" descr="inventors-nikolay-nos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357188"/>
            <a:ext cx="4154488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429092" y="1285860"/>
            <a:ext cx="4714908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Носов дебютировал в 1938 году: был издан его первый рассказ для детей, "Затейники"</a:t>
            </a:r>
            <a:endParaRPr lang="ru-RU" sz="2400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26" y="5500702"/>
            <a:ext cx="878687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Вскоре рассказы Носова стали печататься в одном из са-мых известных в то время журналов для детей -"Мурзилке"</a:t>
            </a:r>
          </a:p>
        </p:txBody>
      </p:sp>
      <p:pic>
        <p:nvPicPr>
          <p:cNvPr id="26628" name="Picture 2" descr="D:\Документы Лена\2 класс\s320x2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068960"/>
            <a:ext cx="1581150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0"/>
            <a:ext cx="256381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85720" y="285728"/>
            <a:ext cx="6357982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Рассказы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"Живая шляпа", "Огурцы",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"Чудесные брюки", "Мишкина каша", "Огородники", "Фантазеры"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 другие были изданы в 1945 году.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pic>
        <p:nvPicPr>
          <p:cNvPr id="28675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25" y="3286125"/>
            <a:ext cx="232568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63" y="2214563"/>
            <a:ext cx="2143125" cy="3311525"/>
          </a:xfrm>
          <a:prstGeom prst="rect">
            <a:avLst/>
          </a:prstGeom>
          <a:noFill/>
          <a:ln w="9525">
            <a:solidFill>
              <a:srgbClr val="595959"/>
            </a:solidFill>
            <a:miter lim="800000"/>
            <a:headEnd/>
            <a:tailEnd/>
          </a:ln>
        </p:spPr>
      </p:pic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3" y="2286000"/>
            <a:ext cx="2428875" cy="31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Рисунок 14" descr="Club_93471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57438" y="3643313"/>
            <a:ext cx="18097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</TotalTime>
  <Words>1018</Words>
  <Application>Microsoft Office PowerPoint</Application>
  <PresentationFormat>Экран (4:3)</PresentationFormat>
  <Paragraphs>178</Paragraphs>
  <Slides>21</Slides>
  <Notes>10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Веселая фамилия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Мультфильмы, созданные по произведениям Н.Носова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 звали героев рассказа «Фантазёры»?</dc:title>
  <dc:creator>hp</dc:creator>
  <cp:lastModifiedBy>Админ</cp:lastModifiedBy>
  <cp:revision>39</cp:revision>
  <dcterms:created xsi:type="dcterms:W3CDTF">2013-11-03T05:09:51Z</dcterms:created>
  <dcterms:modified xsi:type="dcterms:W3CDTF">2013-12-18T17:46:46Z</dcterms:modified>
</cp:coreProperties>
</file>