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7" r:id="rId12"/>
    <p:sldId id="268" r:id="rId13"/>
    <p:sldId id="269" r:id="rId14"/>
    <p:sldId id="286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2" r:id="rId25"/>
    <p:sldId id="284" r:id="rId26"/>
    <p:sldId id="285" r:id="rId27"/>
    <p:sldId id="287" r:id="rId28"/>
    <p:sldId id="288" r:id="rId29"/>
    <p:sldId id="289" r:id="rId30"/>
    <p:sldId id="291" r:id="rId31"/>
    <p:sldId id="290" r:id="rId32"/>
    <p:sldId id="292" r:id="rId33"/>
    <p:sldId id="293" r:id="rId34"/>
    <p:sldId id="294" r:id="rId35"/>
    <p:sldId id="296" r:id="rId36"/>
    <p:sldId id="295" r:id="rId37"/>
    <p:sldId id="298" r:id="rId38"/>
    <p:sldId id="297" r:id="rId39"/>
    <p:sldId id="301" r:id="rId40"/>
    <p:sldId id="302" r:id="rId41"/>
    <p:sldId id="303" r:id="rId42"/>
    <p:sldId id="304" r:id="rId43"/>
    <p:sldId id="305" r:id="rId44"/>
    <p:sldId id="300" r:id="rId45"/>
    <p:sldId id="306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85" autoAdjust="0"/>
    <p:restoredTop sz="74552" autoAdjust="0"/>
  </p:normalViewPr>
  <p:slideViewPr>
    <p:cSldViewPr>
      <p:cViewPr varScale="1">
        <p:scale>
          <a:sx n="49" d="100"/>
          <a:sy n="49" d="100"/>
        </p:scale>
        <p:origin x="-102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92B64-165D-439E-B6DA-DC4282F6DCC1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6536A-4217-4FD7-8148-70F3C0A66E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18E48-5FF0-496E-ACEC-C512F0FC3FA7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2997E-5A6F-406D-BECC-C20BBEE6142F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536A-4217-4FD7-8148-70F3C0A66E8C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536A-4217-4FD7-8148-70F3C0A66E8C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536A-4217-4FD7-8148-70F3C0A66E8C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536A-4217-4FD7-8148-70F3C0A66E8C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536A-4217-4FD7-8148-70F3C0A66E8C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536A-4217-4FD7-8148-70F3C0A66E8C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536A-4217-4FD7-8148-70F3C0A66E8C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536A-4217-4FD7-8148-70F3C0A66E8C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Чтение художественной литературы Н.Носов</a:t>
            </a:r>
            <a:r>
              <a:rPr lang="ru-RU" baseline="0" dirty="0" smtClean="0"/>
              <a:t> «На горке», В. </a:t>
            </a:r>
            <a:r>
              <a:rPr lang="ru-RU" baseline="0" dirty="0" err="1" smtClean="0"/>
              <a:t>Голявкин</a:t>
            </a:r>
            <a:r>
              <a:rPr lang="ru-RU" baseline="0" dirty="0" smtClean="0"/>
              <a:t> «Про Вовкину тренировку», Е. Ильин «Олимпиец»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536A-4217-4FD7-8148-70F3C0A66E8C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18E48-5FF0-496E-ACEC-C512F0FC3FA7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536A-4217-4FD7-8148-70F3C0A66E8C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536A-4217-4FD7-8148-70F3C0A66E8C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536A-4217-4FD7-8148-70F3C0A66E8C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группе</a:t>
            </a:r>
            <a:r>
              <a:rPr lang="ru-RU" baseline="0" dirty="0" smtClean="0"/>
              <a:t> была размещена информация для родителей по сохранению и укреплению здоровья детей,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536A-4217-4FD7-8148-70F3C0A66E8C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536A-4217-4FD7-8148-70F3C0A66E8C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536A-4217-4FD7-8148-70F3C0A66E8C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536A-4217-4FD7-8148-70F3C0A66E8C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536A-4217-4FD7-8148-70F3C0A66E8C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536A-4217-4FD7-8148-70F3C0A66E8C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536A-4217-4FD7-8148-70F3C0A66E8C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536A-4217-4FD7-8148-70F3C0A66E8C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Так же я с детьми ходила в библиотеку</a:t>
            </a:r>
            <a:r>
              <a:rPr lang="ru-RU" baseline="0" dirty="0" smtClean="0"/>
              <a:t> где детей познакомили с выставкой книг о спорте и провели развивающее занятие.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536A-4217-4FD7-8148-70F3C0A66E8C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536A-4217-4FD7-8148-70F3C0A66E8C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536A-4217-4FD7-8148-70F3C0A66E8C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536A-4217-4FD7-8148-70F3C0A66E8C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Спортивный магазин</a:t>
            </a:r>
            <a:r>
              <a:rPr lang="ru-RU" baseline="0" dirty="0" smtClean="0"/>
              <a:t> и Экскурсовод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536A-4217-4FD7-8148-70F3C0A66E8C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536A-4217-4FD7-8148-70F3C0A66E8C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536A-4217-4FD7-8148-70F3C0A66E8C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536A-4217-4FD7-8148-70F3C0A66E8C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536A-4217-4FD7-8148-70F3C0A66E8C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536A-4217-4FD7-8148-70F3C0A66E8C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536A-4217-4FD7-8148-70F3C0A66E8C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536A-4217-4FD7-8148-70F3C0A66E8C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536A-4217-4FD7-8148-70F3C0A66E8C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«виды спорта», «Подбери инвентарь спортсмену»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536A-4217-4FD7-8148-70F3C0A66E8C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536A-4217-4FD7-8148-70F3C0A66E8C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536A-4217-4FD7-8148-70F3C0A66E8C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18E48-5FF0-496E-ACEC-C512F0FC3FA7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536A-4217-4FD7-8148-70F3C0A66E8C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536A-4217-4FD7-8148-70F3C0A66E8C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536A-4217-4FD7-8148-70F3C0A66E8C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6536A-4217-4FD7-8148-70F3C0A66E8C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Творческий проект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«Моя Олимпиада»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для дошкольников старшей группы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86916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Казакова Любовь Михайловна</a:t>
            </a:r>
          </a:p>
          <a:p>
            <a:r>
              <a:rPr lang="ru-RU" dirty="0" smtClean="0"/>
              <a:t>Рыкова Марина Петровна</a:t>
            </a:r>
          </a:p>
          <a:p>
            <a:r>
              <a:rPr lang="ru-RU" dirty="0" smtClean="0"/>
              <a:t>ГБДОУ №32 Калининского района </a:t>
            </a:r>
          </a:p>
          <a:p>
            <a:r>
              <a:rPr lang="ru-RU" dirty="0" smtClean="0"/>
              <a:t>г. Санкт - Петербург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Представление результатов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Создание коллективной работы «Фигуристы на льду»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Создание мини- музея «Символы и талисманы Олимпиады»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Участие в спортивном празднике «Путешествие по Олимпиаде»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131840" y="1988840"/>
            <a:ext cx="2808312" cy="25922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cs typeface="Aharoni" pitchFamily="2" charset="-79"/>
              </a:rPr>
              <a:t>Моя Олимпиада</a:t>
            </a:r>
            <a:endParaRPr lang="ru-RU" b="1" i="1" dirty="0">
              <a:cs typeface="Aharoni" pitchFamily="2" charset="-79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1268760"/>
            <a:ext cx="302433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</a:rPr>
              <a:t>ФЗОЖ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83568" y="4149080"/>
            <a:ext cx="3106688" cy="13290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sz="2000" b="1" dirty="0" smtClean="0"/>
              <a:t>Работа с родителями</a:t>
            </a:r>
            <a:endParaRPr lang="ru-RU" sz="2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64088" y="1196752"/>
            <a:ext cx="3096344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Воспитание патриотических чувств</a:t>
            </a:r>
            <a:endParaRPr lang="ru-RU" sz="2000" b="1" i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92080" y="4149080"/>
            <a:ext cx="3312368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Расширение представлений детей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1640" y="260648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Мыслительная карта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м\Desktop\АТТЕСТАЦИЯ\IMG_132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692696"/>
            <a:ext cx="5438255" cy="30243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868144" y="1700808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Рассматривание картинок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Picture 2" descr="C:\Users\м\Desktop\АТТЕСТАЦИЯ\олимпиада\IMG_195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3967" y="3356992"/>
            <a:ext cx="4641119" cy="302433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99592" y="472514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с  изображением различных видов спорта.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\Desktop\АТТЕСТАЦИЯ\олимпиада\IMG_160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260648"/>
            <a:ext cx="4704523" cy="35283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4077072"/>
            <a:ext cx="4680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Фото – коллаж «Сильные, ловкие, умелые»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7043994">
            <a:off x="5478093" y="2053424"/>
            <a:ext cx="2951173" cy="221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879161" y="5373216"/>
            <a:ext cx="5264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Книга со стихами о спорте и здоровье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\Desktop\АТТЕСТАЦИЯ\олимпиада\IMG_189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476672"/>
            <a:ext cx="5364088" cy="4023066"/>
          </a:xfrm>
          <a:prstGeom prst="rect">
            <a:avLst/>
          </a:prstGeom>
          <a:noFill/>
        </p:spPr>
      </p:pic>
      <p:pic>
        <p:nvPicPr>
          <p:cNvPr id="6147" name="Picture 3" descr="C:\Users\м\Desktop\АТТЕСТАЦИЯ\олимпиада\IMG_189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19872" y="2636912"/>
            <a:ext cx="5328592" cy="39964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м\Desktop\АТТЕСТАЦИЯ\IMG_127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404664"/>
            <a:ext cx="2607754" cy="347700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539552" y="4365104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Хоккеисты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16216" y="1988840"/>
            <a:ext cx="2160240" cy="3839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</p:spPr>
      </p:pic>
      <p:pic>
        <p:nvPicPr>
          <p:cNvPr id="6" name="Picture 4" descr="C:\Users\м\Desktop\АТТЕСТАЦИЯ\IMG_125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75856" y="1196752"/>
            <a:ext cx="2808312" cy="3744416"/>
          </a:xfrm>
          <a:prstGeom prst="rect">
            <a:avLst/>
          </a:prstGeom>
          <a:noFill/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3491880" y="544522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Биатлон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8224" y="6093296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Лыжники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\Desktop\АТТЕСТАЦИЯ\олимпиада\IMG_177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476672"/>
            <a:ext cx="3240360" cy="432048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63888" y="476672"/>
            <a:ext cx="5303527" cy="4306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347864" y="5013176"/>
            <a:ext cx="3744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Участие в спортивных соревнованиях и эстафетах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\Desktop\АТТЕСТАЦИЯ\олимпиада\IMG_168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83901" y="476672"/>
            <a:ext cx="5280587" cy="3960440"/>
          </a:xfrm>
          <a:prstGeom prst="rect">
            <a:avLst/>
          </a:prstGeom>
          <a:noFill/>
        </p:spPr>
      </p:pic>
      <p:pic>
        <p:nvPicPr>
          <p:cNvPr id="3" name="Picture 6" descr="C:\Users\м\Desktop\АТТЕСТАЦИЯ\олимпиада\IMG_164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332656"/>
            <a:ext cx="3360373" cy="252028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3140968"/>
            <a:ext cx="3312368" cy="2404806"/>
          </a:xfrm>
          <a:prstGeom prst="rect">
            <a:avLst/>
          </a:prstGeom>
          <a:ln w="25400" cap="flat" cmpd="sng" algn="ctr">
            <a:solidFill>
              <a:schemeClr val="accent1"/>
            </a:solidFill>
            <a:prstDash val="solid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4716016" y="4509120"/>
            <a:ext cx="3528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Участие в спортивных праздниках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332656"/>
            <a:ext cx="3672408" cy="4503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 descr="C:\Users\м\Desktop\АТТЕСТАЦИЯ\олимпиада\IMG_194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67944" y="1052736"/>
            <a:ext cx="5076056" cy="380704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27984" y="5229200"/>
            <a:ext cx="2736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Просмотр презентации «Возникновение Олимпийских игр»</a:t>
            </a:r>
            <a:endParaRPr lang="ru-RU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\Desktop\АТТЕСТАЦИЯ\олимпиада\IMG_16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123776">
            <a:off x="5747751" y="358182"/>
            <a:ext cx="2859782" cy="3813043"/>
          </a:xfrm>
          <a:prstGeom prst="rect">
            <a:avLst/>
          </a:prstGeom>
          <a:noFill/>
        </p:spPr>
      </p:pic>
      <p:pic>
        <p:nvPicPr>
          <p:cNvPr id="6147" name="Picture 3" descr="C:\Users\м\Desktop\АТТЕСТАЦИЯ\олимпиада\IMG_160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132027">
            <a:off x="2904807" y="199059"/>
            <a:ext cx="3226968" cy="4302624"/>
          </a:xfrm>
          <a:prstGeom prst="rect">
            <a:avLst/>
          </a:prstGeom>
          <a:noFill/>
        </p:spPr>
      </p:pic>
      <p:pic>
        <p:nvPicPr>
          <p:cNvPr id="6149" name="Picture 5" descr="C:\Users\м\Desktop\АТТЕСТАЦИЯ\олимпиада\IMG_161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110946">
            <a:off x="827584" y="1916832"/>
            <a:ext cx="3165816" cy="4221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932040" y="4869160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Создание альбома «Спортивная гордость России»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Проект «Моя Олимпиада»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348880"/>
            <a:ext cx="8219256" cy="3777283"/>
          </a:xfrm>
        </p:spPr>
        <p:txBody>
          <a:bodyPr/>
          <a:lstStyle/>
          <a:p>
            <a:r>
              <a:rPr lang="ru-RU" dirty="0" smtClean="0"/>
              <a:t>Вид проекта- творческий</a:t>
            </a:r>
          </a:p>
          <a:p>
            <a:r>
              <a:rPr lang="ru-RU" dirty="0" smtClean="0"/>
              <a:t>Продолжительность проекта- краткосрочный</a:t>
            </a:r>
          </a:p>
          <a:p>
            <a:r>
              <a:rPr lang="ru-RU" dirty="0" smtClean="0"/>
              <a:t>Участники – дети, воспитатели, родители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м\Desktop\АТТЕСТАЦИЯ\олимпиада\IMG_195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620688"/>
            <a:ext cx="4536504" cy="3402378"/>
          </a:xfrm>
          <a:prstGeom prst="rect">
            <a:avLst/>
          </a:prstGeom>
          <a:noFill/>
        </p:spPr>
      </p:pic>
      <p:pic>
        <p:nvPicPr>
          <p:cNvPr id="8195" name="Picture 3" descr="C:\Users\м\Desktop\АТТЕСТАЦИЯ\олимпиада\IMG_197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123683">
            <a:off x="6175361" y="313069"/>
            <a:ext cx="2499742" cy="333298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4221088"/>
            <a:ext cx="2880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Чтение художественной литературы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228725">
            <a:off x="6447336" y="3749564"/>
            <a:ext cx="2279204" cy="279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 descr="C:\Users\м\Desktop\АТТЕСТАЦИЯ\олимпиада\IMG_197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0434800">
            <a:off x="3926169" y="3572629"/>
            <a:ext cx="2247714" cy="2996952"/>
          </a:xfrm>
          <a:prstGeom prst="rect">
            <a:avLst/>
          </a:prstGeom>
          <a:noFill/>
        </p:spPr>
      </p:pic>
      <p:pic>
        <p:nvPicPr>
          <p:cNvPr id="8196" name="Picture 4" descr="C:\Users\м\Desktop\АТТЕСТАЦИЯ\олимпиада\IMG_1976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0646574">
            <a:off x="4909915" y="1499151"/>
            <a:ext cx="2067694" cy="2756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764704"/>
            <a:ext cx="4173454" cy="5222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 descr="C:\Users\м\Desktop\АТТЕСТАЦИЯ\олимпиада\IMG_177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5488" y="764704"/>
            <a:ext cx="3942438" cy="52565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99792" y="6237312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Участие в соревнованиях и эстафетах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DCIM\100CANON\IMG_414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960" y="404664"/>
            <a:ext cx="4716016" cy="3144011"/>
          </a:xfrm>
          <a:prstGeom prst="rect">
            <a:avLst/>
          </a:prstGeom>
          <a:noFill/>
        </p:spPr>
      </p:pic>
      <p:pic>
        <p:nvPicPr>
          <p:cNvPr id="10244" name="Picture 4" descr="C:\Users\м\Desktop\АТТЕСТАЦИЯ\IMG_152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260648"/>
            <a:ext cx="3816424" cy="5088565"/>
          </a:xfrm>
          <a:prstGeom prst="rect">
            <a:avLst/>
          </a:prstGeom>
          <a:noFill/>
        </p:spPr>
      </p:pic>
      <p:pic>
        <p:nvPicPr>
          <p:cNvPr id="10245" name="Picture 5" descr="C:\Users\м\Desktop\АТТЕСТАЦИЯ\IMG_139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99992" y="3717032"/>
            <a:ext cx="3851920" cy="28889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55576" y="530120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Коллективная работа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м\Desktop\АТТЕСТАЦИЯ\олимпиада\IMG_165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8144" y="692696"/>
            <a:ext cx="3078342" cy="4104456"/>
          </a:xfrm>
          <a:prstGeom prst="rect">
            <a:avLst/>
          </a:prstGeom>
          <a:noFill/>
        </p:spPr>
      </p:pic>
      <p:pic>
        <p:nvPicPr>
          <p:cNvPr id="11267" name="Picture 3" descr="C:\Users\м\Desktop\АТТЕСТАЦИЯ\олимпиада\IMG_164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692696"/>
            <a:ext cx="5508104" cy="413107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99792" y="4941168"/>
            <a:ext cx="5616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Разучивание спортивных  «</a:t>
            </a: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</a:rPr>
              <a:t>кричалок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» и прослушивание музыки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\Desktop\АТТЕСТАЦИЯ\IMG_152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988840"/>
            <a:ext cx="4224470" cy="3168352"/>
          </a:xfrm>
          <a:prstGeom prst="rect">
            <a:avLst/>
          </a:prstGeom>
          <a:noFill/>
        </p:spPr>
      </p:pic>
      <p:pic>
        <p:nvPicPr>
          <p:cNvPr id="1028" name="Picture 4" descr="C:\Users\м\Desktop\АТТЕСТАЦИЯ\IMG_152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4008" y="1988840"/>
            <a:ext cx="4211960" cy="315897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771800" y="5373216"/>
            <a:ext cx="58326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Информация для родителей по сохранению и укреплению здоровья детей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\Desktop\АТТЕСТАЦИЯ\IMG_146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404664"/>
            <a:ext cx="3744416" cy="2808312"/>
          </a:xfrm>
          <a:prstGeom prst="rect">
            <a:avLst/>
          </a:prstGeom>
          <a:noFill/>
        </p:spPr>
      </p:pic>
      <p:pic>
        <p:nvPicPr>
          <p:cNvPr id="4099" name="Picture 3" descr="C:\Users\м\Desktop\АТТЕСТАЦИЯ\IMG_147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07904" y="2564904"/>
            <a:ext cx="5184576" cy="38884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4005064"/>
            <a:ext cx="30963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Информация в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«Семейном календаре»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F:\DCIM\100CANON\IMG_417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5" y="620688"/>
            <a:ext cx="4752529" cy="3168352"/>
          </a:xfrm>
          <a:prstGeom prst="rect">
            <a:avLst/>
          </a:prstGeom>
          <a:noFill/>
        </p:spPr>
      </p:pic>
      <p:pic>
        <p:nvPicPr>
          <p:cNvPr id="5122" name="Picture 2" descr="C:\Users\м\Desktop\АТТЕСТАЦИЯ\IMG_137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95936" y="2852936"/>
            <a:ext cx="4896544" cy="36724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4437112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Стен- газета «Олимпийские игры»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8104" y="1844824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Мини- музей «Символы и талисманы Олимпиады»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м\Desktop\АТТЕСТАЦИЯ\олимпиада\IMG_163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260648"/>
            <a:ext cx="3651870" cy="4869160"/>
          </a:xfrm>
          <a:prstGeom prst="rect">
            <a:avLst/>
          </a:prstGeom>
          <a:noFill/>
        </p:spPr>
      </p:pic>
      <p:pic>
        <p:nvPicPr>
          <p:cNvPr id="7171" name="Picture 3" descr="C:\Users\м\Desktop\АТТЕСТАЦИЯ\олимпиада\IMG_165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4008" y="1412776"/>
            <a:ext cx="3651870" cy="4869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627784" y="404664"/>
          <a:ext cx="6236916" cy="4187350"/>
        </p:xfrm>
        <a:graphic>
          <a:graphicData uri="http://schemas.openxmlformats.org/drawingml/2006/table">
            <a:tbl>
              <a:tblPr/>
              <a:tblGrid>
                <a:gridCol w="296996"/>
                <a:gridCol w="296996"/>
                <a:gridCol w="296996"/>
                <a:gridCol w="296996"/>
                <a:gridCol w="296996"/>
                <a:gridCol w="296996"/>
                <a:gridCol w="296996"/>
                <a:gridCol w="296996"/>
                <a:gridCol w="296996"/>
                <a:gridCol w="296996"/>
                <a:gridCol w="296996"/>
                <a:gridCol w="296996"/>
                <a:gridCol w="296996"/>
                <a:gridCol w="296996"/>
                <a:gridCol w="296996"/>
                <a:gridCol w="296996"/>
                <a:gridCol w="296996"/>
                <a:gridCol w="296996"/>
                <a:gridCol w="296996"/>
                <a:gridCol w="296996"/>
                <a:gridCol w="296996"/>
              </a:tblGrid>
              <a:tr h="2339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2339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highlight>
                          <a:srgbClr val="FFFF0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2339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1893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2339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9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1893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2515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2782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2423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2160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2715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1893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2426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1893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1893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1893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1893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1893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</a:tbl>
          </a:graphicData>
        </a:graphic>
      </p:graphicFrame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692696" y="260648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Кроссворд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052736"/>
            <a:ext cx="241176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горизонтали:</a:t>
            </a:r>
          </a:p>
          <a:p>
            <a:r>
              <a:rPr lang="ru-RU" dirty="0" smtClean="0"/>
              <a:t>4. Зимний вид спорта?</a:t>
            </a:r>
          </a:p>
          <a:p>
            <a:r>
              <a:rPr lang="ru-RU" dirty="0" smtClean="0"/>
              <a:t>6.Отборочные соревнования на Олимпиаде, предшествующие финальным?</a:t>
            </a:r>
          </a:p>
          <a:p>
            <a:r>
              <a:rPr lang="ru-RU" dirty="0" smtClean="0"/>
              <a:t>8.Командный вид спорта?</a:t>
            </a:r>
          </a:p>
          <a:p>
            <a:r>
              <a:rPr lang="ru-RU" dirty="0" smtClean="0"/>
              <a:t>11. Что фиксируют на финише?</a:t>
            </a:r>
          </a:p>
          <a:p>
            <a:r>
              <a:rPr lang="ru-RU" dirty="0" smtClean="0"/>
              <a:t>12. Столица зимних Олимпийских игр, предшествовавших Сочинским?</a:t>
            </a:r>
          </a:p>
          <a:p>
            <a:r>
              <a:rPr lang="ru-RU" dirty="0" smtClean="0"/>
              <a:t>13.Место куда приглашают спортсменов для награждения?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55776" y="4797152"/>
            <a:ext cx="65882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вертикали:</a:t>
            </a:r>
          </a:p>
          <a:p>
            <a:r>
              <a:rPr lang="ru-RU" dirty="0" smtClean="0"/>
              <a:t>1. К чему стремиться каждый спортсмен? 2. Спортивный инвентарь фигуриста? 3. Хоккеист сборной России, играющий в СКА? 5.Событие предшествующее началу Олимпийских игр? 7.То, из чего зарождается огонь? 9. Один из символов Олимпийских игр? 10. Награда победителю? 14. Символом чего являются пять переплетенных колец на Олимпийском флаге?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1517" y="404664"/>
          <a:ext cx="8574933" cy="6282138"/>
        </p:xfrm>
        <a:graphic>
          <a:graphicData uri="http://schemas.openxmlformats.org/drawingml/2006/table">
            <a:tbl>
              <a:tblPr/>
              <a:tblGrid>
                <a:gridCol w="410167"/>
                <a:gridCol w="410167"/>
                <a:gridCol w="410167"/>
                <a:gridCol w="410167"/>
                <a:gridCol w="410167"/>
                <a:gridCol w="410167"/>
                <a:gridCol w="410167"/>
                <a:gridCol w="410167"/>
                <a:gridCol w="422168"/>
                <a:gridCol w="359592"/>
                <a:gridCol w="410167"/>
                <a:gridCol w="410167"/>
                <a:gridCol w="410167"/>
                <a:gridCol w="410167"/>
                <a:gridCol w="410167"/>
                <a:gridCol w="410167"/>
                <a:gridCol w="410167"/>
                <a:gridCol w="410167"/>
                <a:gridCol w="410167"/>
                <a:gridCol w="410167"/>
                <a:gridCol w="410167"/>
              </a:tblGrid>
              <a:tr h="3243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800" b="1" i="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i="0" dirty="0" err="1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900" b="1" i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900" i="1" baseline="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i="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1800" b="1" i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3243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 </a:t>
                      </a:r>
                      <a:r>
                        <a:rPr lang="ru-RU" sz="1800" b="1" i="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3243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 </a:t>
                      </a:r>
                      <a:r>
                        <a:rPr lang="ru-RU" sz="1800" b="1" i="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3108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ь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3243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latin typeface="Calibri"/>
                          <a:ea typeface="Calibri"/>
                          <a:cs typeface="Times New Roman"/>
                        </a:rPr>
                        <a:t>д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 </a:t>
                      </a:r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1800" b="1" i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endParaRPr lang="ru-RU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ф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ru-RU" sz="18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ц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я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3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1800" b="1" i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 </a:t>
                      </a:r>
                      <a:r>
                        <a:rPr lang="ru-RU" sz="1800" b="1" i="0" dirty="0" err="1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3108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/>
                        </a:rPr>
                        <a:t>к</a:t>
                      </a: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Ь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3488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ч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4233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latin typeface="Calibri"/>
                          <a:ea typeface="Calibri"/>
                          <a:cs typeface="Times New Roman"/>
                        </a:rPr>
                        <a:t>ы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335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з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latin typeface="Calibri"/>
                          <a:ea typeface="Calibri"/>
                          <a:cs typeface="Times New Roman"/>
                        </a:rPr>
                        <a:t>ь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3108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latin typeface="Calibri"/>
                          <a:ea typeface="Calibri"/>
                          <a:cs typeface="Times New Roman"/>
                        </a:rPr>
                        <a:t>д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3764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3108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336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latin typeface="Calibri"/>
                          <a:ea typeface="Calibri"/>
                          <a:cs typeface="Times New Roman"/>
                        </a:rPr>
                        <a:t>ь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3108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3108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3108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ж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3108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2625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61" marR="54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Актуальность темы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Проблема ухудшения здоровья подрастающего поколения приобретает все большую актуальность.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    Из-за образа современной жизни у большинства взрослых слабый мотивационный аспект двигательной активности и низкий уровень представлений о здоровом образе жизни, традициях большого спорта и Олимпийском движении.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м\Desktop\АТТЕСТАЦИЯ\олимпиада\IMG_195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980728"/>
            <a:ext cx="4836029" cy="3627022"/>
          </a:xfrm>
          <a:prstGeom prst="rect">
            <a:avLst/>
          </a:prstGeom>
          <a:noFill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8024" y="2420888"/>
            <a:ext cx="4051714" cy="404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м\Desktop\АТТЕСТАЦИЯ\IMG_148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2132856"/>
            <a:ext cx="5088565" cy="3816424"/>
          </a:xfrm>
          <a:prstGeom prst="rect">
            <a:avLst/>
          </a:prstGeom>
          <a:noFill/>
        </p:spPr>
      </p:pic>
      <p:pic>
        <p:nvPicPr>
          <p:cNvPr id="9218" name="Picture 2" descr="C:\Users\м\Desktop\АТТЕСТАЦИЯ\IMG_148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07904" y="260648"/>
            <a:ext cx="5148064" cy="38610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96136" y="4725144"/>
            <a:ext cx="280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Экскурсия в библиотеку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м\Desktop\АТТЕСТАЦИЯ\олимпиада\IMG_188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1916832"/>
            <a:ext cx="5616624" cy="42124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03648" y="404664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Сюжетно- ролевые игры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м\Desktop\АТТЕСТАЦИЯ\IMG_149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260648"/>
            <a:ext cx="5364088" cy="4023066"/>
          </a:xfrm>
          <a:prstGeom prst="rect">
            <a:avLst/>
          </a:prstGeom>
          <a:noFill/>
        </p:spPr>
      </p:pic>
      <p:pic>
        <p:nvPicPr>
          <p:cNvPr id="11267" name="Picture 3" descr="C:\Users\м\Desktop\АТТЕСТАЦИЯ\IMG_149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3928" y="2996952"/>
            <a:ext cx="4860032" cy="36450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12160" y="2204864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«Массажист»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4797152"/>
            <a:ext cx="32403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</a:rPr>
              <a:t>«Спортивный  врач»</a:t>
            </a:r>
            <a:endParaRPr lang="ru-RU" sz="2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м\Desktop\АТТЕСТАЦИЯ\IMG_150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332656"/>
            <a:ext cx="4572000" cy="3429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4365104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«Тренер»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1916832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«Спортивный   судья»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Picture 2" descr="C:\Users\м\Desktop\АТТЕСТАЦИЯ\IMG_151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3356992"/>
            <a:ext cx="4224469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4653136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«Спортивный магазин»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 descr="C:\Users\м\Desktop\АТТЕСТАЦИЯ\IMG_15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356992"/>
            <a:ext cx="4176464" cy="3132348"/>
          </a:xfrm>
          <a:prstGeom prst="rect">
            <a:avLst/>
          </a:prstGeom>
          <a:noFill/>
        </p:spPr>
      </p:pic>
      <p:pic>
        <p:nvPicPr>
          <p:cNvPr id="5" name="Picture 2" descr="C:\Users\м\Desktop\АТТЕСТАЦИЯ\IMG_137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260648"/>
            <a:ext cx="4896544" cy="367240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580112" y="213285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«Экскурсовод»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м\Desktop\АТТЕСТАЦИЯ\IMG_153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260648"/>
            <a:ext cx="3111810" cy="4149080"/>
          </a:xfrm>
          <a:prstGeom prst="rect">
            <a:avLst/>
          </a:prstGeom>
          <a:noFill/>
        </p:spPr>
      </p:pic>
      <p:pic>
        <p:nvPicPr>
          <p:cNvPr id="13315" name="Picture 3" descr="C:\Users\м\Desktop\АТТЕСТАЦИЯ\IMG_153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79912" y="2348880"/>
            <a:ext cx="5004048" cy="375303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4869160"/>
            <a:ext cx="3600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</a:rPr>
              <a:t>«Спортивный журналист»</a:t>
            </a:r>
            <a:endParaRPr lang="ru-RU" sz="2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7984" y="1700808"/>
            <a:ext cx="3960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tx2">
                    <a:lumMod val="50000"/>
                  </a:schemeClr>
                </a:solidFill>
              </a:rPr>
              <a:t>«Фотокорреспондент»</a:t>
            </a:r>
            <a:endParaRPr lang="ru-RU" sz="3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м\Desktop\АТТЕСТАЦИЯ\IMG_156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700808"/>
            <a:ext cx="4499992" cy="3374994"/>
          </a:xfrm>
          <a:prstGeom prst="rect">
            <a:avLst/>
          </a:prstGeom>
          <a:noFill/>
        </p:spPr>
      </p:pic>
      <p:pic>
        <p:nvPicPr>
          <p:cNvPr id="16388" name="Picture 4" descr="F:\DCIM\100CANON\IMG_414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75856" y="2708920"/>
            <a:ext cx="5400600" cy="3600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79712" y="476672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Художественное творчество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DCIM\100CANON\IMG_41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32656"/>
            <a:ext cx="4247964" cy="2831976"/>
          </a:xfrm>
          <a:prstGeom prst="rect">
            <a:avLst/>
          </a:prstGeom>
          <a:noFill/>
        </p:spPr>
      </p:pic>
      <p:pic>
        <p:nvPicPr>
          <p:cNvPr id="17411" name="Picture 3" descr="F:\DCIM\100CANON\IMG_412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332656"/>
            <a:ext cx="5076056" cy="3384037"/>
          </a:xfrm>
          <a:prstGeom prst="rect">
            <a:avLst/>
          </a:prstGeom>
          <a:noFill/>
        </p:spPr>
      </p:pic>
      <p:pic>
        <p:nvPicPr>
          <p:cNvPr id="17412" name="Picture 4" descr="F:\DCIM\100CANON\IMG_412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55976" y="3573016"/>
            <a:ext cx="4427984" cy="2951989"/>
          </a:xfrm>
          <a:prstGeom prst="rect">
            <a:avLst/>
          </a:prstGeom>
          <a:noFill/>
        </p:spPr>
      </p:pic>
      <p:pic>
        <p:nvPicPr>
          <p:cNvPr id="17413" name="Picture 5" descr="F:\DCIM\100CANON\IMG_412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5536" y="3573015"/>
            <a:ext cx="4567435" cy="3044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DCIM\100CANON\IMG_41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332656"/>
            <a:ext cx="4603440" cy="3068960"/>
          </a:xfrm>
          <a:prstGeom prst="rect">
            <a:avLst/>
          </a:prstGeom>
          <a:noFill/>
        </p:spPr>
      </p:pic>
      <p:pic>
        <p:nvPicPr>
          <p:cNvPr id="2051" name="Picture 3" descr="F:\DCIM\100CANON\IMG_410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3968" y="3501008"/>
            <a:ext cx="4427984" cy="2951989"/>
          </a:xfrm>
          <a:prstGeom prst="rect">
            <a:avLst/>
          </a:prstGeom>
          <a:noFill/>
        </p:spPr>
      </p:pic>
      <p:pic>
        <p:nvPicPr>
          <p:cNvPr id="2052" name="Picture 4" descr="F:\DCIM\100CANON\IMG_411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7544" y="3717032"/>
            <a:ext cx="3491880" cy="2327920"/>
          </a:xfrm>
          <a:prstGeom prst="rect">
            <a:avLst/>
          </a:prstGeom>
          <a:noFill/>
        </p:spPr>
      </p:pic>
      <p:pic>
        <p:nvPicPr>
          <p:cNvPr id="2053" name="Picture 5" descr="F:\DCIM\100CANON\IMG_412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76056" y="692696"/>
            <a:ext cx="3599892" cy="2399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Цель проекта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132856"/>
            <a:ext cx="8147248" cy="3993307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Создание у детей мотивации заниматься спортом, ознакомление с достижениями страны и формирование чувства гордости за людей, ставших славой России.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:\DCIM\100CANON\IMG_413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95936" y="260648"/>
            <a:ext cx="4896036" cy="3264024"/>
          </a:xfrm>
          <a:prstGeom prst="rect">
            <a:avLst/>
          </a:prstGeom>
          <a:noFill/>
        </p:spPr>
      </p:pic>
      <p:pic>
        <p:nvPicPr>
          <p:cNvPr id="3074" name="Picture 2" descr="F:\DCIM\100CANON\IMG_416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2348880"/>
            <a:ext cx="5508611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F:\DCIM\100CANON\IMG_42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79912" y="3140968"/>
            <a:ext cx="4896544" cy="3264363"/>
          </a:xfrm>
          <a:prstGeom prst="rect">
            <a:avLst/>
          </a:prstGeom>
          <a:noFill/>
        </p:spPr>
      </p:pic>
      <p:pic>
        <p:nvPicPr>
          <p:cNvPr id="5123" name="Picture 3" descr="F:\DCIM\100CANON\IMG_420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1052736"/>
            <a:ext cx="4680011" cy="312000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4221088"/>
            <a:ext cx="30963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«Найди Олимпийские талисманы»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2276872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«Что лишнее?»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5696" y="188640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Дидактические игры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F:\DCIM\100CANON\IMG_42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080" y="692696"/>
            <a:ext cx="3528392" cy="2352261"/>
          </a:xfrm>
          <a:prstGeom prst="rect">
            <a:avLst/>
          </a:prstGeom>
          <a:noFill/>
        </p:spPr>
      </p:pic>
      <p:pic>
        <p:nvPicPr>
          <p:cNvPr id="6147" name="Picture 3" descr="F:\DCIM\100CANON\IMG_421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3968" y="3356992"/>
            <a:ext cx="4572000" cy="3048000"/>
          </a:xfrm>
          <a:prstGeom prst="rect">
            <a:avLst/>
          </a:prstGeom>
          <a:noFill/>
        </p:spPr>
      </p:pic>
      <p:pic>
        <p:nvPicPr>
          <p:cNvPr id="6146" name="Picture 2" descr="F:\DCIM\100CANON\IMG_421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536" y="404664"/>
            <a:ext cx="4680012" cy="312000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4221088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«Собери картинку»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F:\DCIM\100CANON\IMG_420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3928" y="3356992"/>
            <a:ext cx="4752528" cy="3168352"/>
          </a:xfrm>
          <a:prstGeom prst="rect">
            <a:avLst/>
          </a:prstGeom>
          <a:noFill/>
        </p:spPr>
      </p:pic>
      <p:pic>
        <p:nvPicPr>
          <p:cNvPr id="7170" name="Picture 2" descr="F:\DCIM\100CANON\IMG_421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548680"/>
            <a:ext cx="4968552" cy="33123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4293096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«Подбери инвентарь спортсмену»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0152" y="2132856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«Виды спорта»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DCIM\100CANON\IMG_418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332656"/>
            <a:ext cx="5616624" cy="37444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4221088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«Дойди до медали»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099" name="Picture 3" descr="F:\DCIM\100CANON\IMG_420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07904" y="3140968"/>
            <a:ext cx="5004048" cy="33360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12160" y="1988840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«Самый  внимательный»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1124744"/>
            <a:ext cx="7995106" cy="492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Задачи проекта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Познакомить с историей Олимпийского движения, с традициями и талисманами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Формировать представление детей о зимних видах спорта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Расширять кругозор детей в вопросах спортивной жизни страны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Воспитывать нравственные качества (честность, волю к победе, взаимовыручку)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Привлечь родителей к участию в проекте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Ожидаемый результат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Повышение уровня знаний детей об истории Олимпийского движения,  о зимних видах спорта, символах и талисманах Олимпиады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Пополнение словарного запаса детей спортивной терминологией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Формирование интереса к занятиям спортом, спортивным состязаниям, подвижным играм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Повышение активности родителей в укреплении здоровья детей и их физическом совершенствовании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Погружение в проблему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204864"/>
            <a:ext cx="8219256" cy="3921299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Что такое Олимпиада?      Где возникла?</a:t>
            </a:r>
          </a:p>
          <a:p>
            <a:pPr algn="ctr">
              <a:lnSpc>
                <a:spcPct val="160000"/>
              </a:lnSpc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Все ли спортсмены могут принимать участие в Олимпийских играх?</a:t>
            </a:r>
          </a:p>
          <a:p>
            <a:pPr algn="ctr">
              <a:lnSpc>
                <a:spcPct val="160000"/>
              </a:lnSpc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Что нужно делать, чтобы стать Олимпийцем?</a:t>
            </a:r>
          </a:p>
          <a:p>
            <a:pPr algn="ctr">
              <a:lnSpc>
                <a:spcPct val="160000"/>
              </a:lnSpc>
              <a:buNone/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112474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Этапы проекта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80920" cy="4453955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Организационный (подготовительный)</a:t>
            </a:r>
          </a:p>
          <a:p>
            <a:pPr algn="ctr">
              <a:buNone/>
            </a:pP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Разработка идеи, постановка задач, погружение в проблему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Планирование основных этапов и структуры проекта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Изучение методической литературы по теме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Выявление уровня знаний детей по теме Олимпийские игры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Подбор информационно- наглядного и технического материала для проекта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Подбор книг для знакомства детей с зимними видами спорта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32656"/>
            <a:ext cx="8219256" cy="5865515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3800" b="1" dirty="0" smtClean="0">
                <a:solidFill>
                  <a:schemeClr val="bg1"/>
                </a:solidFill>
              </a:rPr>
              <a:t>Продуктивный этап</a:t>
            </a:r>
          </a:p>
          <a:p>
            <a:pPr algn="ctr">
              <a:buNone/>
            </a:pP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Выявление уровня знаний детей по теме Олимпийские игры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Беседы с детьми о зимних видах спорта и зимних забавах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Беседы о ценности здоровья и важности здорового образа жизни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Знакомство детей с известными спортсменами и чемпионами наше страны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Чтение художественной литературы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Творческая деятельность детей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Разучивание стихов на спортивную тематик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Создание макета стадиона из бросового материала и др. конструктивная деятельность детей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Знакомство со спортивными профессиями, создание альбома «Спортивные профессии»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Создание фото- коллажа «Сильные, ловкие, умелые»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Создание альбома рисунков «Зимние Олимпийские игры»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Участие в спортивных  соревнованиях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Создание газеты «Олимпийские игры»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894</Words>
  <Application>Microsoft Office PowerPoint</Application>
  <PresentationFormat>Экран (4:3)</PresentationFormat>
  <Paragraphs>264</Paragraphs>
  <Slides>45</Slides>
  <Notes>44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Творческий проект «Моя Олимпиада» для дошкольников старшей группы   </vt:lpstr>
      <vt:lpstr>Проект «Моя Олимпиада»</vt:lpstr>
      <vt:lpstr>Актуальность темы</vt:lpstr>
      <vt:lpstr>Цель проекта</vt:lpstr>
      <vt:lpstr>Задачи проекта</vt:lpstr>
      <vt:lpstr>Ожидаемый результат</vt:lpstr>
      <vt:lpstr>Погружение в проблему</vt:lpstr>
      <vt:lpstr>Этапы проекта</vt:lpstr>
      <vt:lpstr>Слайд 9</vt:lpstr>
      <vt:lpstr>Представление результатов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проект «Моя Олимпиада» для дошкольников старшей группы  Мастер- класс</dc:title>
  <dc:creator>м</dc:creator>
  <cp:lastModifiedBy>м</cp:lastModifiedBy>
  <cp:revision>80</cp:revision>
  <dcterms:created xsi:type="dcterms:W3CDTF">2014-03-05T17:42:20Z</dcterms:created>
  <dcterms:modified xsi:type="dcterms:W3CDTF">2014-05-26T16:19:07Z</dcterms:modified>
</cp:coreProperties>
</file>