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DBA939-F046-4F14-9322-084EED6B72F2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5F678E-983F-4754-A774-2E007185B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500198"/>
          </a:xfrm>
        </p:spPr>
        <p:txBody>
          <a:bodyPr/>
          <a:lstStyle/>
          <a:p>
            <a:pPr algn="ctr"/>
            <a:r>
              <a:rPr lang="ru-RU" dirty="0" smtClean="0"/>
              <a:t>Дружба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85992"/>
            <a:ext cx="7643866" cy="414340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Литературное  чтение </a:t>
            </a:r>
          </a:p>
          <a:p>
            <a:r>
              <a:rPr lang="ru-RU" b="1" dirty="0" smtClean="0"/>
              <a:t>4 класс</a:t>
            </a:r>
          </a:p>
          <a:p>
            <a:r>
              <a:rPr lang="ru-RU" b="1" dirty="0" smtClean="0"/>
              <a:t>(система Л.В. </a:t>
            </a:r>
            <a:r>
              <a:rPr lang="ru-RU" b="1" dirty="0" err="1" smtClean="0"/>
              <a:t>Занкова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  </a:t>
            </a:r>
          </a:p>
          <a:p>
            <a:pPr marL="137160"/>
            <a:r>
              <a:rPr lang="ru-RU" dirty="0" smtClean="0"/>
              <a:t>                                                                                    </a:t>
            </a:r>
          </a:p>
          <a:p>
            <a:pPr marL="137160"/>
            <a:r>
              <a:rPr lang="ru-RU" dirty="0" smtClean="0"/>
              <a:t>                                                                                           Презентация </a:t>
            </a:r>
          </a:p>
          <a:p>
            <a:pPr marL="137160"/>
            <a:r>
              <a:rPr lang="ru-RU" dirty="0" smtClean="0"/>
              <a:t>                                                              </a:t>
            </a:r>
            <a:r>
              <a:rPr lang="ru-RU" dirty="0" err="1" smtClean="0"/>
              <a:t>Палазовой</a:t>
            </a:r>
            <a:r>
              <a:rPr lang="ru-RU" dirty="0" smtClean="0"/>
              <a:t> Жанны Фёдоровны, </a:t>
            </a:r>
          </a:p>
          <a:p>
            <a:pPr marL="137160"/>
            <a:r>
              <a:rPr lang="ru-RU" dirty="0" smtClean="0"/>
              <a:t>                                                                    учителя начальных классов </a:t>
            </a:r>
          </a:p>
          <a:p>
            <a:pPr marL="137160"/>
            <a:r>
              <a:rPr lang="ru-RU" dirty="0" smtClean="0"/>
              <a:t>                                                                                МАОУ «СОШ № 12 </a:t>
            </a:r>
          </a:p>
          <a:p>
            <a:pPr marL="137160"/>
            <a:r>
              <a:rPr lang="ru-RU" dirty="0" smtClean="0"/>
              <a:t>                                                                      с углубленным изучением</a:t>
            </a:r>
          </a:p>
          <a:p>
            <a:pPr marL="137160"/>
            <a:r>
              <a:rPr lang="ru-RU" dirty="0" smtClean="0"/>
              <a:t>                                                                           отдельных предметов»</a:t>
            </a:r>
          </a:p>
          <a:p>
            <a:pPr marL="137160"/>
            <a:r>
              <a:rPr lang="ru-RU" dirty="0" smtClean="0"/>
              <a:t>                                                                                         города Губкин</a:t>
            </a:r>
          </a:p>
          <a:p>
            <a:pPr marL="137160"/>
            <a:r>
              <a:rPr lang="ru-RU" dirty="0" smtClean="0"/>
              <a:t>                                                                            Белгородской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79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использованных ресурсов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Литературное чтение</a:t>
            </a:r>
            <a:r>
              <a:rPr lang="ru-RU" dirty="0" smtClean="0"/>
              <a:t>. 3-4 </a:t>
            </a:r>
            <a:r>
              <a:rPr lang="ru-RU" dirty="0"/>
              <a:t>классы: поурочное планирование по системе </a:t>
            </a:r>
            <a:r>
              <a:rPr lang="ru-RU" dirty="0" err="1"/>
              <a:t>Л.В.Занкова</a:t>
            </a:r>
            <a:r>
              <a:rPr lang="ru-RU" dirty="0"/>
              <a:t>, электронное пособие – издательство «Учитель», 2010.</a:t>
            </a:r>
          </a:p>
          <a:p>
            <a:r>
              <a:rPr lang="ru-RU" dirty="0"/>
              <a:t>Свиридова В.Ю., </a:t>
            </a:r>
            <a:r>
              <a:rPr lang="ru-RU" dirty="0" err="1"/>
              <a:t>Чуракова</a:t>
            </a:r>
            <a:r>
              <a:rPr lang="ru-RU" dirty="0"/>
              <a:t> Н.А. Литературное чтение : Учебник для 4 класса : В 2 частях. – Самара : Издательство «Учебная литература» : Издательский дом «Федоров», 2004. </a:t>
            </a:r>
            <a:endParaRPr lang="ru-RU" dirty="0" smtClean="0"/>
          </a:p>
          <a:p>
            <a:r>
              <a:rPr lang="en-US" dirty="0"/>
              <a:t>http://sjogodni.org.ua/_</a:t>
            </a:r>
            <a:r>
              <a:rPr lang="en-US" dirty="0" smtClean="0"/>
              <a:t>pu/17/21148.jpg</a:t>
            </a:r>
            <a:endParaRPr lang="ru-RU" dirty="0" smtClean="0"/>
          </a:p>
          <a:p>
            <a:r>
              <a:rPr lang="en-US" dirty="0"/>
              <a:t>http://dob.1september.ru/2007/19/44.jpg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www.memo.fr/Media/Platon.jpg</a:t>
            </a:r>
            <a:endParaRPr lang="ru-RU" dirty="0" smtClean="0"/>
          </a:p>
          <a:p>
            <a:r>
              <a:rPr lang="en-US" dirty="0"/>
              <a:t>http://www.pansion-mil.ru/9966/img/7100/Image_Big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b="1" dirty="0"/>
              <a:t>http://old.college.ru/biology/course/content/scientist/images/aristotel.jpg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6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lnSpc>
                <a:spcPct val="106000"/>
              </a:lnSpc>
              <a:spcAft>
                <a:spcPts val="0"/>
              </a:spcAft>
            </a:pPr>
            <a:r>
              <a:rPr lang="ru-RU" sz="4400" i="1" dirty="0">
                <a:effectLst/>
                <a:latin typeface="Times New Roman"/>
                <a:ea typeface="Calibri"/>
                <a:cs typeface="Times New Roman"/>
              </a:rPr>
              <a:t>Аристотель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47864" y="1600200"/>
            <a:ext cx="5256584" cy="4525963"/>
          </a:xfrm>
        </p:spPr>
        <p:txBody>
          <a:bodyPr>
            <a:normAutofit/>
          </a:bodyPr>
          <a:lstStyle/>
          <a:p>
            <a:pPr marL="1303020" indent="0">
              <a:lnSpc>
                <a:spcPct val="106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Дружба – самое необходимое для жизни, так как никто не пожелает себе жизни без друзей, даже если бы он имел все остальные блага.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3816424" cy="47085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5" t="5685" r="50000" b="7045"/>
          <a:stretch/>
        </p:blipFill>
        <p:spPr bwMode="auto">
          <a:xfrm>
            <a:off x="539552" y="1553096"/>
            <a:ext cx="3456384" cy="47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04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28600">
              <a:lnSpc>
                <a:spcPct val="110000"/>
              </a:lnSpc>
              <a:spcAft>
                <a:spcPts val="0"/>
              </a:spcAft>
            </a:pPr>
            <a:r>
              <a:rPr lang="ru-RU" sz="4400" i="1" dirty="0">
                <a:effectLst/>
                <a:latin typeface="Times New Roman"/>
                <a:ea typeface="Calibri"/>
                <a:cs typeface="Times New Roman"/>
              </a:rPr>
              <a:t>Платон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800" dirty="0">
                <a:ea typeface="Calibri"/>
              </a:rPr>
              <a:t>Дружба – это единодушие относительно прекрасного и справедливого.  Дружба – это соучастие в благих делах и испытаниях.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00400" cy="459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87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343150">
              <a:lnSpc>
                <a:spcPct val="110000"/>
              </a:lnSpc>
              <a:spcAft>
                <a:spcPts val="0"/>
              </a:spcAft>
            </a:pPr>
            <a:r>
              <a:rPr lang="ru-RU" sz="4400" i="1" dirty="0">
                <a:effectLst/>
                <a:latin typeface="Times New Roman"/>
                <a:ea typeface="Calibri"/>
                <a:cs typeface="Times New Roman"/>
              </a:rPr>
              <a:t>А. С. Пушкин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sz="2800" dirty="0">
                <a:ea typeface="Calibri"/>
              </a:rPr>
              <a:t>Друзья мои, прекрасен наш союз...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08" t="5068" r="20874" b="-621"/>
          <a:stretch/>
        </p:blipFill>
        <p:spPr bwMode="auto">
          <a:xfrm>
            <a:off x="323528" y="1224157"/>
            <a:ext cx="4176464" cy="49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effectLst/>
                <a:latin typeface="Times New Roman"/>
                <a:ea typeface="Calibri"/>
              </a:rPr>
              <a:t>Пословицы</a:t>
            </a:r>
            <a:r>
              <a:rPr lang="ru-RU" sz="44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4400" dirty="0">
                <a:effectLst/>
                <a:latin typeface="Times New Roman"/>
                <a:ea typeface="Calibri"/>
              </a:rPr>
              <a:t>и </a:t>
            </a:r>
            <a:r>
              <a:rPr lang="ru-RU" sz="4400" i="1" dirty="0" err="1" smtClean="0">
                <a:effectLst/>
                <a:latin typeface="Times New Roman"/>
                <a:ea typeface="Calibri"/>
              </a:rPr>
              <a:t>поговорок</a:t>
            </a:r>
            <a:r>
              <a:rPr lang="ru-RU" sz="4400" dirty="0" err="1" smtClean="0">
                <a:effectLst/>
                <a:latin typeface="Times New Roman"/>
                <a:ea typeface="Calibri"/>
              </a:rPr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Нет </a:t>
            </a:r>
            <a:r>
              <a:rPr lang="ru-RU" dirty="0">
                <a:ea typeface="Calibri"/>
                <a:cs typeface="Times New Roman"/>
              </a:rPr>
              <a:t>друга – ищи, ... </a:t>
            </a:r>
            <a:endParaRPr lang="ru-RU" dirty="0" smtClean="0"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i="1" dirty="0" smtClean="0">
                <a:ea typeface="Calibri"/>
                <a:cs typeface="Times New Roman"/>
              </a:rPr>
              <a:t> а </a:t>
            </a:r>
            <a:r>
              <a:rPr lang="ru-RU" i="1" dirty="0">
                <a:ea typeface="Calibri"/>
                <a:cs typeface="Times New Roman"/>
              </a:rPr>
              <a:t>нашел – </a:t>
            </a:r>
            <a:r>
              <a:rPr lang="ru-RU" i="1" dirty="0" smtClean="0">
                <a:ea typeface="Calibri"/>
                <a:cs typeface="Times New Roman"/>
              </a:rPr>
              <a:t>береги.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  Один </a:t>
            </a:r>
            <a:r>
              <a:rPr lang="ru-RU" dirty="0">
                <a:ea typeface="Calibri"/>
                <a:cs typeface="Times New Roman"/>
              </a:rPr>
              <a:t>за всех, ... </a:t>
            </a:r>
            <a:endParaRPr lang="ru-RU" dirty="0" smtClean="0"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 </a:t>
            </a:r>
            <a:r>
              <a:rPr lang="ru-RU" i="1" dirty="0" smtClean="0">
                <a:ea typeface="Calibri"/>
                <a:cs typeface="Times New Roman"/>
              </a:rPr>
              <a:t>все </a:t>
            </a:r>
            <a:r>
              <a:rPr lang="ru-RU" i="1" dirty="0">
                <a:ea typeface="Calibri"/>
                <a:cs typeface="Times New Roman"/>
              </a:rPr>
              <a:t>за </a:t>
            </a:r>
            <a:r>
              <a:rPr lang="ru-RU" i="1" dirty="0" smtClean="0">
                <a:ea typeface="Calibri"/>
                <a:cs typeface="Times New Roman"/>
              </a:rPr>
              <a:t>одного.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Человек </a:t>
            </a:r>
            <a:r>
              <a:rPr lang="ru-RU" dirty="0">
                <a:ea typeface="Calibri"/>
                <a:cs typeface="Times New Roman"/>
              </a:rPr>
              <a:t>без друзей, ... </a:t>
            </a:r>
            <a:endParaRPr lang="ru-RU" dirty="0" smtClean="0"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 </a:t>
            </a:r>
            <a:r>
              <a:rPr lang="ru-RU" i="1" dirty="0" smtClean="0">
                <a:ea typeface="Calibri"/>
                <a:cs typeface="Times New Roman"/>
              </a:rPr>
              <a:t>что </a:t>
            </a:r>
            <a:r>
              <a:rPr lang="ru-RU" i="1" dirty="0">
                <a:ea typeface="Calibri"/>
                <a:cs typeface="Times New Roman"/>
              </a:rPr>
              <a:t>дерево без </a:t>
            </a:r>
            <a:r>
              <a:rPr lang="ru-RU" i="1" dirty="0" smtClean="0">
                <a:ea typeface="Calibri"/>
                <a:cs typeface="Times New Roman"/>
              </a:rPr>
              <a:t>корней.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38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  <a:latin typeface="Times New Roman"/>
                <a:ea typeface="Calibri"/>
              </a:rPr>
              <a:t>Владимир Высоцкий </a:t>
            </a:r>
            <a:br>
              <a:rPr lang="ru-RU" sz="4400" dirty="0" smtClean="0">
                <a:effectLst/>
                <a:latin typeface="Times New Roman"/>
                <a:ea typeface="Calibri"/>
              </a:rPr>
            </a:br>
            <a:r>
              <a:rPr lang="ru-RU" sz="44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4400" dirty="0">
                <a:effectLst/>
                <a:latin typeface="Times New Roman"/>
                <a:ea typeface="Calibri"/>
              </a:rPr>
              <a:t>Песня о друге».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4525963"/>
          </a:xfrm>
        </p:spPr>
        <p:txBody>
          <a:bodyPr/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dirty="0">
                <a:ea typeface="Calibri"/>
                <a:cs typeface="Times New Roman"/>
              </a:rPr>
              <a:t>Если друг оказался </a:t>
            </a:r>
            <a:r>
              <a:rPr lang="ru-RU" sz="2800" dirty="0" smtClean="0">
                <a:ea typeface="Calibri"/>
                <a:cs typeface="Times New Roman"/>
              </a:rPr>
              <a:t>вдруг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Aft>
                <a:spcPts val="300"/>
              </a:spcAft>
              <a:buNone/>
            </a:pPr>
            <a:r>
              <a:rPr lang="ru-RU" sz="2800" dirty="0" smtClean="0">
                <a:ea typeface="Calibri"/>
                <a:cs typeface="Times New Roman"/>
              </a:rPr>
              <a:t>И не друг, и не враг, а так...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9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effectLst/>
                <a:latin typeface="Times New Roman"/>
                <a:ea typeface="Calibri"/>
              </a:rPr>
              <a:t>Валентин </a:t>
            </a:r>
            <a:r>
              <a:rPr lang="ru-RU" sz="4400" i="1" dirty="0">
                <a:effectLst/>
                <a:latin typeface="Times New Roman"/>
                <a:ea typeface="Calibri"/>
              </a:rPr>
              <a:t>Дмитриевич Берестов</a:t>
            </a:r>
            <a:r>
              <a:rPr lang="ru-RU" sz="4400" dirty="0">
                <a:effectLst/>
                <a:latin typeface="Times New Roman"/>
                <a:ea typeface="Calibri"/>
              </a:rPr>
              <a:t> </a:t>
            </a:r>
            <a:r>
              <a:rPr lang="ru-RU" sz="4400" i="1" dirty="0">
                <a:effectLst/>
                <a:latin typeface="Times New Roman"/>
                <a:ea typeface="Calibri"/>
              </a:rPr>
              <a:t>(1928–1998).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5069160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800" i="1" dirty="0" smtClean="0"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Начал писать стихи для детей только после рождения дочери, хотя поэтические способности у него обнаружились очень рано. В 8 лет он написал дразнилки на своих одноклассников, за что они его сильно побили. Но Берестов </a:t>
            </a:r>
            <a:r>
              <a:rPr lang="ru-RU" sz="2800" dirty="0" smtClean="0">
                <a:ea typeface="Calibri"/>
                <a:cs typeface="Times New Roman"/>
              </a:rPr>
              <a:t>не переставал </a:t>
            </a:r>
            <a:r>
              <a:rPr lang="ru-RU" sz="2800" dirty="0" err="1">
                <a:ea typeface="Calibri"/>
                <a:cs typeface="Times New Roman"/>
              </a:rPr>
              <a:t>сочинительствовать</a:t>
            </a:r>
            <a:r>
              <a:rPr lang="ru-RU" sz="2800" dirty="0">
                <a:ea typeface="Calibri"/>
                <a:cs typeface="Times New Roman"/>
              </a:rPr>
              <a:t>, только теперь он записывал стихи в тетрадь и прятал ее в тайнике. Особую роль в литературной биографии </a:t>
            </a:r>
            <a:r>
              <a:rPr lang="ru-RU" sz="2800" dirty="0" err="1">
                <a:ea typeface="Calibri"/>
                <a:cs typeface="Times New Roman"/>
              </a:rPr>
              <a:t>Берестова</a:t>
            </a:r>
            <a:r>
              <a:rPr lang="ru-RU" sz="2800" dirty="0">
                <a:ea typeface="Calibri"/>
                <a:cs typeface="Times New Roman"/>
              </a:rPr>
              <a:t> сыграл Чуковский, которому 14-летний поэт решил показать заветную тетрадь. Об этой встрече есть стихотворение, с ним мы познакомимся при чтении второй части учебника.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1125"/>
            <a:ext cx="3501579" cy="490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17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gradFill>
                  <a:gsLst>
                    <a:gs pos="0">
                      <a:srgbClr val="31B6FD">
                        <a:tint val="73000"/>
                        <a:satMod val="145000"/>
                      </a:srgbClr>
                    </a:gs>
                    <a:gs pos="73000">
                      <a:srgbClr val="31B6FD">
                        <a:tint val="73000"/>
                        <a:satMod val="145000"/>
                      </a:srgbClr>
                    </a:gs>
                    <a:gs pos="100000">
                      <a:srgbClr val="31B6F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/>
                <a:latin typeface="Times New Roman"/>
                <a:ea typeface="Calibri"/>
              </a:rPr>
              <a:t>Сравните черты лирического героя всех стихотворений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«</a:t>
            </a:r>
            <a:r>
              <a:rPr lang="ru-RU" dirty="0" err="1">
                <a:ea typeface="Calibri"/>
                <a:cs typeface="Times New Roman"/>
              </a:rPr>
              <a:t>Драконил</a:t>
            </a:r>
            <a:r>
              <a:rPr lang="ru-RU" dirty="0">
                <a:ea typeface="Calibri"/>
                <a:cs typeface="Times New Roman"/>
              </a:rPr>
              <a:t>» </a:t>
            </a:r>
            <a:r>
              <a:rPr lang="ru-RU" dirty="0" smtClean="0">
                <a:ea typeface="Calibri"/>
                <a:cs typeface="Times New Roman"/>
              </a:rPr>
              <a:t>–</a:t>
            </a: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умеет </a:t>
            </a:r>
            <a:r>
              <a:rPr lang="ru-RU" dirty="0">
                <a:ea typeface="Calibri"/>
                <a:cs typeface="Times New Roman"/>
              </a:rPr>
              <a:t>прощать.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«Разлука» –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любит </a:t>
            </a:r>
            <a:r>
              <a:rPr lang="ru-RU" dirty="0">
                <a:ea typeface="Calibri"/>
                <a:cs typeface="Times New Roman"/>
              </a:rPr>
              <a:t>играть.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«Фантики» –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главным </a:t>
            </a:r>
            <a:r>
              <a:rPr lang="ru-RU" dirty="0">
                <a:ea typeface="Calibri"/>
                <a:cs typeface="Times New Roman"/>
              </a:rPr>
              <a:t>считает общение.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«Девочка» – </a:t>
            </a:r>
            <a:endParaRPr lang="ru-RU" dirty="0" smtClean="0"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    ценит </a:t>
            </a:r>
            <a:r>
              <a:rPr lang="ru-RU" dirty="0">
                <a:ea typeface="Calibri"/>
                <a:cs typeface="Times New Roman"/>
              </a:rPr>
              <a:t>храбрость, увлеченность, выдумку.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83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>
                <a:effectLst/>
                <a:latin typeface="Times New Roman"/>
                <a:ea typeface="Calibri"/>
              </a:rPr>
              <a:t>Л. </a:t>
            </a:r>
            <a:r>
              <a:rPr lang="ru-RU" sz="4400" i="1" dirty="0" smtClean="0">
                <a:effectLst/>
                <a:latin typeface="Times New Roman"/>
                <a:ea typeface="Calibri"/>
              </a:rPr>
              <a:t>Измайлов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Что же такое дружба, каждый знает?</a:t>
            </a:r>
          </a:p>
          <a:p>
            <a:pPr marL="137160" indent="0">
              <a:buNone/>
            </a:pPr>
            <a:r>
              <a:rPr lang="ru-RU" dirty="0" smtClean="0"/>
              <a:t>Может </a:t>
            </a:r>
            <a:r>
              <a:rPr lang="ru-RU" dirty="0"/>
              <a:t>быть, и спрашивать смешно.</a:t>
            </a:r>
          </a:p>
          <a:p>
            <a:pPr marL="137160" indent="0">
              <a:buNone/>
            </a:pPr>
            <a:r>
              <a:rPr lang="ru-RU" dirty="0" smtClean="0"/>
              <a:t>Ну  </a:t>
            </a:r>
            <a:r>
              <a:rPr lang="ru-RU" dirty="0"/>
              <a:t>а все же, что обозначает</a:t>
            </a:r>
          </a:p>
          <a:p>
            <a:pPr marL="137160" indent="0">
              <a:buNone/>
            </a:pPr>
            <a:r>
              <a:rPr lang="ru-RU" dirty="0" smtClean="0"/>
              <a:t>Это </a:t>
            </a:r>
            <a:r>
              <a:rPr lang="ru-RU" dirty="0"/>
              <a:t>слово? Значит что оно?</a:t>
            </a:r>
          </a:p>
          <a:p>
            <a:pPr marL="137160" indent="0">
              <a:buNone/>
            </a:pPr>
            <a:r>
              <a:rPr lang="ru-RU" dirty="0" smtClean="0"/>
              <a:t>Дружба </a:t>
            </a:r>
            <a:r>
              <a:rPr lang="ru-RU" dirty="0"/>
              <a:t>в радости и дружба в горе.</a:t>
            </a:r>
          </a:p>
          <a:p>
            <a:pPr marL="137160" indent="0">
              <a:buNone/>
            </a:pPr>
            <a:r>
              <a:rPr lang="ru-RU" dirty="0" smtClean="0"/>
              <a:t>Друг </a:t>
            </a:r>
            <a:r>
              <a:rPr lang="ru-RU" dirty="0"/>
              <a:t>последнее всегда </a:t>
            </a:r>
            <a:r>
              <a:rPr lang="ru-RU" dirty="0" smtClean="0"/>
              <a:t>отдаст.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Друг </a:t>
            </a:r>
            <a:r>
              <a:rPr lang="ru-RU" dirty="0"/>
              <a:t>не тот, кто льстит, а тот, кто спорит,</a:t>
            </a:r>
          </a:p>
          <a:p>
            <a:pPr marL="137160" indent="0">
              <a:buNone/>
            </a:pPr>
            <a:r>
              <a:rPr lang="ru-RU" dirty="0" smtClean="0"/>
              <a:t>Тот</a:t>
            </a:r>
            <a:r>
              <a:rPr lang="ru-RU" dirty="0"/>
              <a:t>, кто не обманет, не продаст.</a:t>
            </a:r>
          </a:p>
          <a:p>
            <a:pPr marL="137160" indent="0">
              <a:buNone/>
            </a:pPr>
            <a:r>
              <a:rPr lang="ru-RU" dirty="0" smtClean="0"/>
              <a:t>Дружба </a:t>
            </a:r>
            <a:r>
              <a:rPr lang="ru-RU" dirty="0"/>
              <a:t>никогда границ не знает,</a:t>
            </a:r>
          </a:p>
          <a:p>
            <a:pPr marL="137160" indent="0">
              <a:buNone/>
            </a:pPr>
            <a:r>
              <a:rPr lang="ru-RU" dirty="0" smtClean="0"/>
              <a:t>Нет </a:t>
            </a:r>
            <a:r>
              <a:rPr lang="ru-RU" dirty="0"/>
              <a:t>преград для дружбы никаких.</a:t>
            </a:r>
          </a:p>
          <a:p>
            <a:pPr marL="137160" indent="0">
              <a:buNone/>
            </a:pPr>
            <a:r>
              <a:rPr lang="ru-RU" dirty="0" smtClean="0"/>
              <a:t>Дружба </a:t>
            </a:r>
            <a:r>
              <a:rPr lang="ru-RU" dirty="0"/>
              <a:t>на земле объединяет</a:t>
            </a:r>
          </a:p>
          <a:p>
            <a:pPr marL="137160" indent="0">
              <a:buNone/>
            </a:pPr>
            <a:r>
              <a:rPr lang="ru-RU" dirty="0" smtClean="0"/>
              <a:t>Всех </a:t>
            </a:r>
            <a:r>
              <a:rPr lang="ru-RU" dirty="0"/>
              <a:t>детей – и белых, и цветных.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40094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29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465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Дружба</vt:lpstr>
      <vt:lpstr>Аристотель </vt:lpstr>
      <vt:lpstr>Платон </vt:lpstr>
      <vt:lpstr>А. С. Пушкин </vt:lpstr>
      <vt:lpstr>Пословицы и поговороки</vt:lpstr>
      <vt:lpstr>Владимир Высоцкий  «Песня о друге». </vt:lpstr>
      <vt:lpstr>Валентин Дмитриевич Берестов (1928–1998).</vt:lpstr>
      <vt:lpstr>Сравните черты лирического героя всех стихотворений</vt:lpstr>
      <vt:lpstr>Л. Измайлов</vt:lpstr>
      <vt:lpstr>Список использованных ресурсов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ADMIN</dc:creator>
  <cp:lastModifiedBy>ADMIN</cp:lastModifiedBy>
  <cp:revision>8</cp:revision>
  <dcterms:created xsi:type="dcterms:W3CDTF">2012-11-12T07:21:05Z</dcterms:created>
  <dcterms:modified xsi:type="dcterms:W3CDTF">2013-12-16T12:46:20Z</dcterms:modified>
</cp:coreProperties>
</file>