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2952750"/>
          </a:xfrm>
          <a:ln>
            <a:noFill/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«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Экологическое образование в повышении интеллектуального потенциала ребенка-дошкольника»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3860800"/>
            <a:ext cx="5651500" cy="21605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комбинированного вида 2 категории  детский сад № 5</a:t>
            </a: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 flipV="1">
            <a:off x="323850" y="3613150"/>
            <a:ext cx="2592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Georgia" pitchFamily="18" charset="0"/>
              </a:rPr>
              <a:t>«Умелые руки не знают скуки»</a:t>
            </a:r>
            <a:endParaRPr lang="ru-RU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4" name="Picture 5" descr="1246807088_2134012"/>
          <p:cNvPicPr>
            <a:picLocks noChangeAspect="1" noChangeArrowheads="1"/>
          </p:cNvPicPr>
          <p:nvPr/>
        </p:nvPicPr>
        <p:blipFill>
          <a:blip r:embed="rId2" cstate="print"/>
          <a:srcRect l="6403" t="14639"/>
          <a:stretch>
            <a:fillRect/>
          </a:stretch>
        </p:blipFill>
        <p:spPr bwMode="auto">
          <a:xfrm rot="-660000">
            <a:off x="223838" y="3695700"/>
            <a:ext cx="3289300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Мои достижения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Создание проекта «Экология души»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Оформление стенда «Времена года»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Проведение природоохранных акций, проектов, сказок, экологических недель и т.д.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Методическое объединение «Роль эколога в ДОУ» 2009г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Показ открытого занятия «Наши яркие цветы» 2009г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Участие в конкурсе «Воспитатель года»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Перспективы </a:t>
            </a:r>
          </a:p>
        </p:txBody>
      </p:sp>
      <p:sp>
        <p:nvSpPr>
          <p:cNvPr id="6" name="Волна 5"/>
          <p:cNvSpPr/>
          <p:nvPr/>
        </p:nvSpPr>
        <p:spPr>
          <a:xfrm>
            <a:off x="539750" y="1773238"/>
            <a:ext cx="3168650" cy="1511300"/>
          </a:xfrm>
          <a:prstGeom prst="wave">
            <a:avLst>
              <a:gd name="adj1" fmla="val 12500"/>
              <a:gd name="adj2" fmla="val -12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Организация </a:t>
            </a:r>
          </a:p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экологического театра «Радуга»</a:t>
            </a:r>
          </a:p>
        </p:txBody>
      </p:sp>
      <p:sp>
        <p:nvSpPr>
          <p:cNvPr id="7" name="Волна 6"/>
          <p:cNvSpPr/>
          <p:nvPr/>
        </p:nvSpPr>
        <p:spPr>
          <a:xfrm>
            <a:off x="2555875" y="3357563"/>
            <a:ext cx="3455988" cy="1511300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Создание семейного клуба</a:t>
            </a:r>
          </a:p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«Любители природы»</a:t>
            </a:r>
          </a:p>
        </p:txBody>
      </p:sp>
      <p:sp>
        <p:nvSpPr>
          <p:cNvPr id="8" name="Волна 7"/>
          <p:cNvSpPr/>
          <p:nvPr/>
        </p:nvSpPr>
        <p:spPr>
          <a:xfrm>
            <a:off x="5148263" y="4868863"/>
            <a:ext cx="3455987" cy="15621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Освещение результатов работы </a:t>
            </a:r>
          </a:p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 средствах </a:t>
            </a:r>
          </a:p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массовой информации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561662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8800" dirty="0" smtClean="0">
                <a:solidFill>
                  <a:srgbClr val="FF0000"/>
                </a:solidFill>
                <a:latin typeface="Georgia" pitchFamily="18" charset="0"/>
              </a:rPr>
              <a:t>Спасибо за внимание !</a:t>
            </a:r>
            <a:endParaRPr lang="ru-RU" sz="88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3300"/>
                </a:solidFill>
                <a:latin typeface="Georgia" pitchFamily="18" charset="0"/>
              </a:rPr>
              <a:t>Актуальность работы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В настоящее время в области экологии просматриваются новые тенденции и проблемы, свидетельствующие о необходимости выхода экологического воспитания на качественно новый уровень. Если в недавнем прошлом наблюдалось бурное проникновение экологической проблематики в отечественную педагогическую науку и практику, во все звенья образовательного процесса, то в настоящее время такая активность заметно снижается. Все более очевидным становится противоречие между теми требованиями, которые предъявляет к человеку эпоха экологических катастроф, и реальным уровнем экологической воспитанности подрастающего поколения. Низкая эффективность предпринимаемых усилий приводит к необходимости повышение уровня экологической воспитанности дошкольников.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3300"/>
                </a:solidFill>
                <a:latin typeface="Georgia" pitchFamily="18" charset="0"/>
              </a:rPr>
              <a:t>Цель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6642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воспитание экологически грамотного, социально активного дошкольника, ответственного за состояние окружающей среды, бережно относящегося к богатствам природы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9700" name="Picture 6" descr="P43017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89041"/>
            <a:ext cx="4608512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3300"/>
                </a:solidFill>
                <a:latin typeface="Georgia" pitchFamily="18" charset="0"/>
              </a:rPr>
              <a:t>Задачи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Проанализировать отечественную литературу по проблеме экологического воспитания дошкольников.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Обосновать необходимость развивающей работы по экологическому воспитанию старших дошкольников.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Разработать развивающую программу для повышения уровня экологического образования старших дошкольников.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Выявить эффективность проделанной работы.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3300"/>
                </a:solidFill>
                <a:latin typeface="Georgia" pitchFamily="18" charset="0"/>
              </a:rPr>
              <a:t>Работаем по основным принципам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Системности.</a:t>
            </a:r>
          </a:p>
          <a:p>
            <a:pPr marL="609600" indent="-609600" eaLnBrk="1" hangingPunct="1"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Возрастной адресованности.</a:t>
            </a:r>
          </a:p>
          <a:p>
            <a:pPr marL="609600" indent="-609600" eaLnBrk="1" hangingPunct="1"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Интеграции.</a:t>
            </a:r>
          </a:p>
          <a:p>
            <a:pPr marL="609600" indent="-609600" eaLnBrk="1" hangingPunct="1"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Преемственности взаимодействия с ребёнком в условиях дошкольного учреждения и семье.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3300"/>
                </a:solidFill>
                <a:latin typeface="Georgia" pitchFamily="18" charset="0"/>
              </a:rPr>
              <a:t>Содержание работы по экологическому воспитанию старших дошкольников</a:t>
            </a:r>
            <a:endParaRPr lang="ru-RU" sz="3200" smtClean="0">
              <a:latin typeface="Georgia" pitchFamily="18" charset="0"/>
            </a:endParaRPr>
          </a:p>
        </p:txBody>
      </p:sp>
      <p:sp>
        <p:nvSpPr>
          <p:cNvPr id="32771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557338"/>
            <a:ext cx="4040188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Непосредственно образовательная деятельность.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Экскурсия в природу.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Трудовая деятельность в уголке природы, на участке и на огороде.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Чтение литературы, рассматривание демонстрационного материала, заучивание стихов, пословиц, поговорок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другое.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2773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557338"/>
            <a:ext cx="4041775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Дидактические, сюжетно-ролевые, подвижные игры.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Проведение музыкальных и спортивных развлечений.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Оформление выставки детских работ.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Наблюдение за животным и растительным миром, за трудом взрослых.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Экспериментирование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32775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5300663"/>
            <a:ext cx="3240088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Экологическая культура   </a:t>
            </a:r>
            <a:br>
              <a:rPr lang="ru-RU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           дошкольника</a:t>
            </a:r>
          </a:p>
        </p:txBody>
      </p:sp>
      <p:grpSp>
        <p:nvGrpSpPr>
          <p:cNvPr id="2" name="Group 5"/>
          <p:cNvGrpSpPr>
            <a:grpSpLocks noGrp="1" noChangeAspect="1"/>
          </p:cNvGrpSpPr>
          <p:nvPr>
            <p:ph idx="1"/>
          </p:nvPr>
        </p:nvGrpSpPr>
        <p:grpSpPr bwMode="auto">
          <a:xfrm>
            <a:off x="468313" y="1125538"/>
            <a:ext cx="8229600" cy="5256212"/>
            <a:chOff x="2269" y="2836"/>
            <a:chExt cx="7202" cy="4320"/>
          </a:xfrm>
        </p:grpSpPr>
        <p:sp>
          <p:nvSpPr>
            <p:cNvPr id="33797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269" y="2836"/>
              <a:ext cx="720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6645" y="3925"/>
              <a:ext cx="2826" cy="1216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flatTx/>
            </a:bodyPr>
            <a:lstStyle/>
            <a:p>
              <a:pPr algn="ctr">
                <a:defRPr/>
              </a:pPr>
              <a:r>
                <a:rPr lang="ru-RU" sz="2800" b="1" dirty="0">
                  <a:solidFill>
                    <a:srgbClr val="FF0000"/>
                  </a:solidFill>
                  <a:latin typeface="Monotype Corsiva" pitchFamily="66" charset="0"/>
                  <a:cs typeface="Times New Roman" pitchFamily="18" charset="0"/>
                </a:rPr>
                <a:t>Умения </a:t>
              </a:r>
              <a:endParaRPr lang="ru-RU" sz="2800" b="1" dirty="0">
                <a:solidFill>
                  <a:srgbClr val="FF0000"/>
                </a:solidFill>
                <a:latin typeface="Monotype Corsiva" pitchFamily="66" charset="0"/>
              </a:endParaRPr>
            </a:p>
            <a:p>
              <a:pPr algn="ctr" eaLnBrk="0" hangingPunct="0">
                <a:defRPr/>
              </a:pPr>
              <a:r>
                <a:rPr lang="ru-RU" sz="2800" dirty="0">
                  <a:solidFill>
                    <a:schemeClr val="accent2">
                      <a:lumMod val="50000"/>
                    </a:schemeClr>
                  </a:solidFill>
                  <a:latin typeface="Monotype Corsiva" pitchFamily="66" charset="0"/>
                  <a:cs typeface="Times New Roman" pitchFamily="18" charset="0"/>
                </a:rPr>
                <a:t>на основе полученных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endParaRPr>
            </a:p>
            <a:p>
              <a:pPr algn="ctr" eaLnBrk="0" hangingPunct="0">
                <a:defRPr/>
              </a:pPr>
              <a:r>
                <a:rPr lang="ru-RU" sz="2800" dirty="0">
                  <a:solidFill>
                    <a:schemeClr val="accent2">
                      <a:lumMod val="50000"/>
                    </a:schemeClr>
                  </a:solidFill>
                  <a:latin typeface="Monotype Corsiva" pitchFamily="66" charset="0"/>
                  <a:cs typeface="Times New Roman" pitchFamily="18" charset="0"/>
                </a:rPr>
                <a:t> данных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endParaRPr>
            </a:p>
            <a:p>
              <a:pPr eaLnBrk="0" hangingPunct="0">
                <a:defRPr/>
              </a:pPr>
              <a:endParaRPr lang="ru-RU" sz="2800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269" y="3862"/>
              <a:ext cx="2824" cy="134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flatTx/>
            </a:bodyPr>
            <a:lstStyle/>
            <a:p>
              <a:pPr algn="ctr">
                <a:defRPr/>
              </a:pPr>
              <a:r>
                <a:rPr lang="ru-RU" sz="2800" b="1" dirty="0">
                  <a:solidFill>
                    <a:srgbClr val="FF0000"/>
                  </a:solidFill>
                  <a:latin typeface="Monotype Corsiva" pitchFamily="66" charset="0"/>
                  <a:cs typeface="Times New Roman" pitchFamily="18" charset="0"/>
                </a:rPr>
                <a:t>Знания</a:t>
              </a:r>
              <a:r>
                <a:rPr lang="ru-RU" sz="2800" b="1" dirty="0">
                  <a:solidFill>
                    <a:srgbClr val="C00000"/>
                  </a:solidFill>
                  <a:latin typeface="Monotype Corsiva" pitchFamily="66" charset="0"/>
                  <a:cs typeface="Times New Roman" pitchFamily="18" charset="0"/>
                </a:rPr>
                <a:t> </a:t>
              </a:r>
              <a:r>
                <a:rPr lang="ru-RU" sz="2800" dirty="0">
                  <a:solidFill>
                    <a:schemeClr val="accent2">
                      <a:lumMod val="50000"/>
                    </a:schemeClr>
                  </a:solidFill>
                  <a:latin typeface="Monotype Corsiva" pitchFamily="66" charset="0"/>
                  <a:cs typeface="Times New Roman" pitchFamily="18" charset="0"/>
                </a:rPr>
                <a:t>о природе,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endParaRPr>
            </a:p>
            <a:p>
              <a:pPr algn="ctr" eaLnBrk="0" hangingPunct="0">
                <a:defRPr/>
              </a:pPr>
              <a:r>
                <a:rPr lang="ru-RU" sz="2800" dirty="0">
                  <a:solidFill>
                    <a:schemeClr val="accent2">
                      <a:lumMod val="50000"/>
                    </a:schemeClr>
                  </a:solidFill>
                  <a:latin typeface="Monotype Corsiva" pitchFamily="66" charset="0"/>
                  <a:cs typeface="Times New Roman" pitchFamily="18" charset="0"/>
                </a:rPr>
                <a:t> их экологическая направленность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endParaRPr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>
              <a:off x="5051" y="3092"/>
              <a:ext cx="1512" cy="2690"/>
            </a:xfrm>
            <a:prstGeom prst="downArrow">
              <a:avLst>
                <a:gd name="adj1" fmla="val 27778"/>
                <a:gd name="adj2" fmla="val 5594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1" name="AutoShape 7"/>
            <p:cNvSpPr>
              <a:spLocks noChangeArrowheads="1"/>
            </p:cNvSpPr>
            <p:nvPr/>
          </p:nvSpPr>
          <p:spPr bwMode="auto">
            <a:xfrm>
              <a:off x="4528" y="3156"/>
              <a:ext cx="706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2" name="AutoShape 6"/>
            <p:cNvSpPr>
              <a:spLocks noChangeArrowheads="1"/>
            </p:cNvSpPr>
            <p:nvPr/>
          </p:nvSpPr>
          <p:spPr bwMode="auto">
            <a:xfrm>
              <a:off x="6504" y="3156"/>
              <a:ext cx="709" cy="833"/>
            </a:xfrm>
            <a:prstGeom prst="downArrow">
              <a:avLst>
                <a:gd name="adj1" fmla="val 50000"/>
                <a:gd name="adj2" fmla="val 24999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286000" y="4365625"/>
            <a:ext cx="4572000" cy="1938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Навыки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Использование знаний и умений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в повседневной жизни, в поведении,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в разнообразной деятельности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(игры, труд, быт)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3300"/>
                </a:solidFill>
                <a:latin typeface="Georgia" pitchFamily="18" charset="0"/>
              </a:rPr>
              <a:t>Ожидаемые результаты</a:t>
            </a:r>
            <a:endParaRPr lang="ru-RU" smtClean="0">
              <a:latin typeface="Georgia" pitchFamily="18" charset="0"/>
            </a:endParaRPr>
          </a:p>
        </p:txBody>
      </p:sp>
      <p:sp>
        <p:nvSpPr>
          <p:cNvPr id="34819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557338"/>
            <a:ext cx="4040188" cy="4568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Воспитанники должны знать: </a:t>
            </a:r>
            <a:endParaRPr lang="ru-RU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Основы экологической культуры.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Некоторые особенности природы своего края.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Основные признаки времен года.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Значение природы для человека.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Группы растений и животных.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Некоторые охраняемые растения и животные своего края, страны.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Правила поведения в природе.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Особенности труда людей наиболее распространенных профессий.</a:t>
            </a:r>
          </a:p>
          <a:p>
            <a:pPr eaLnBrk="1" hangingPunct="1"/>
            <a:endParaRPr lang="ru-RU" smtClean="0"/>
          </a:p>
        </p:txBody>
      </p:sp>
      <p:sp>
        <p:nvSpPr>
          <p:cNvPr id="34821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2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557338"/>
            <a:ext cx="4041775" cy="50403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Воспитанники должны уметь</a:t>
            </a:r>
            <a:r>
              <a:rPr lang="ru-RU" sz="1600" b="1" smtClean="0">
                <a:solidFill>
                  <a:srgbClr val="FF0000"/>
                </a:solidFill>
              </a:rPr>
              <a:t>: </a:t>
            </a:r>
            <a:endParaRPr lang="ru-RU" sz="16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Различать объекты природы и объекты, не относящиеся к природе.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Выполнять правила личной гигиены.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Различать изученные растения, животных.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Вести наблюдения в природе под руководством воспитателя 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Подкармливать птиц в простейших кормушках.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Ухаживать за комнатными растениями и домашними животными.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7030A0"/>
                </a:solidFill>
                <a:latin typeface="Monotype Corsiva" pitchFamily="66" charset="0"/>
              </a:rPr>
              <a:t>Проводить поисково-исследовательскую деятельность под руководством педагога</a:t>
            </a:r>
          </a:p>
          <a:p>
            <a:pPr eaLnBrk="1" hangingPunct="1"/>
            <a:endParaRPr lang="ru-RU" sz="2000" smtClean="0">
              <a:latin typeface="Monotype Corsiva" pitchFamily="66" charset="0"/>
            </a:endParaRPr>
          </a:p>
        </p:txBody>
      </p:sp>
      <p:pic>
        <p:nvPicPr>
          <p:cNvPr id="34823" name="Picture 20" descr="P40603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5373688"/>
            <a:ext cx="3024187" cy="1484312"/>
          </a:xfrm>
          <a:prstGeom prst="rect">
            <a:avLst/>
          </a:prstGeom>
          <a:solidFill>
            <a:srgbClr val="CCFFFF">
              <a:alpha val="79999"/>
            </a:srgbClr>
          </a:solidFill>
          <a:ln w="19050">
            <a:solidFill>
              <a:srgbClr val="CCFFFF"/>
            </a:solidFill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Работа с родителями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113" y="1484313"/>
            <a:ext cx="295116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(</a:t>
            </a:r>
            <a:endParaRPr lang="ru-RU" dirty="0">
              <a:solidFill>
                <a:schemeClr val="accent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755650" y="1484313"/>
            <a:ext cx="2663825" cy="136842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Экологическое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просвещение 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(пропаганда)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5219700" y="1484313"/>
            <a:ext cx="2501900" cy="134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Организация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совместной  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деятельности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с детьми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179388" y="3068638"/>
            <a:ext cx="2232025" cy="1296987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Родительские</a:t>
            </a:r>
          </a:p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собрания,</a:t>
            </a:r>
          </a:p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консультации</a:t>
            </a:r>
          </a:p>
        </p:txBody>
      </p:sp>
      <p:sp>
        <p:nvSpPr>
          <p:cNvPr id="11" name="Табличка 10"/>
          <p:cNvSpPr/>
          <p:nvPr/>
        </p:nvSpPr>
        <p:spPr>
          <a:xfrm>
            <a:off x="2484438" y="3068638"/>
            <a:ext cx="2232025" cy="1296987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Информационные </a:t>
            </a:r>
          </a:p>
          <a:p>
            <a:pPr>
              <a:defRPr/>
            </a:pPr>
            <a:r>
              <a:rPr lang="ru-RU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стенды, выпуски</a:t>
            </a:r>
          </a:p>
          <a:p>
            <a:pPr>
              <a:defRPr/>
            </a:pPr>
            <a:r>
              <a:rPr lang="ru-RU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экологических газе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2484438" y="4652963"/>
            <a:ext cx="2159000" cy="1152525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Семейные гостиные,</a:t>
            </a:r>
          </a:p>
          <a:p>
            <a:pPr>
              <a:defRPr/>
            </a:pP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участие в конкурсах, </a:t>
            </a:r>
          </a:p>
          <a:p>
            <a:pPr>
              <a:defRPr/>
            </a:pP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викторинах</a:t>
            </a:r>
          </a:p>
        </p:txBody>
      </p:sp>
      <p:sp>
        <p:nvSpPr>
          <p:cNvPr id="13" name="Табличка 12"/>
          <p:cNvSpPr/>
          <p:nvPr/>
        </p:nvSpPr>
        <p:spPr>
          <a:xfrm>
            <a:off x="0" y="4652963"/>
            <a:ext cx="2411413" cy="1152525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Фоторепортажи,</a:t>
            </a:r>
          </a:p>
          <a:p>
            <a:pPr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домашнее видео</a:t>
            </a: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5148263" y="2924175"/>
            <a:ext cx="1511300" cy="138112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Наблюдение,</a:t>
            </a:r>
          </a:p>
          <a:p>
            <a:pPr>
              <a:defRPr/>
            </a:pP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опыты, </a:t>
            </a:r>
          </a:p>
          <a:p>
            <a:pPr>
              <a:defRPr/>
            </a:pPr>
            <a:r>
              <a:rPr lang="ru-R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экскурсии</a:t>
            </a: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7092950" y="2852738"/>
            <a:ext cx="1706563" cy="138112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Уход </a:t>
            </a:r>
          </a:p>
          <a:p>
            <a:pPr>
              <a:defRPr/>
            </a:pPr>
            <a:r>
              <a:rPr lang="ru-RU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за растениями </a:t>
            </a:r>
          </a:p>
          <a:p>
            <a:pPr>
              <a:defRPr/>
            </a:pPr>
            <a:r>
              <a:rPr lang="ru-RU" sz="1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 животными</a:t>
            </a: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4787900" y="4508500"/>
            <a:ext cx="1728788" cy="123666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Чтение </a:t>
            </a:r>
          </a:p>
          <a:p>
            <a:pPr>
              <a:defRPr/>
            </a:pPr>
            <a:r>
              <a:rPr lang="ru-RU" sz="1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художественной </a:t>
            </a:r>
          </a:p>
          <a:p>
            <a:pPr>
              <a:defRPr/>
            </a:pPr>
            <a:r>
              <a:rPr lang="ru-RU" sz="1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литературы, </a:t>
            </a:r>
          </a:p>
          <a:p>
            <a:pPr>
              <a:defRPr/>
            </a:pPr>
            <a:r>
              <a:rPr lang="ru-RU" sz="1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видеофильмы</a:t>
            </a: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6732588" y="4437063"/>
            <a:ext cx="1849437" cy="116522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Опытническая </a:t>
            </a:r>
          </a:p>
          <a:p>
            <a:pPr>
              <a:defRPr/>
            </a:pPr>
            <a:r>
              <a:rPr lang="ru-RU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деятельность</a:t>
            </a: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5867400" y="5661025"/>
            <a:ext cx="1873250" cy="11969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Продуктивная</a:t>
            </a:r>
          </a:p>
          <a:p>
            <a:pPr>
              <a:defRPr/>
            </a:pPr>
            <a:r>
              <a:rPr lang="ru-RU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деятельность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Презентация1</vt:lpstr>
      <vt:lpstr>«Экологическое образование в повышении интеллектуального потенциала ребенка-дошкольника»</vt:lpstr>
      <vt:lpstr>Актуальность работы</vt:lpstr>
      <vt:lpstr>Цель</vt:lpstr>
      <vt:lpstr>Задачи</vt:lpstr>
      <vt:lpstr>Работаем по основным принципам</vt:lpstr>
      <vt:lpstr>Содержание работы по экологическому воспитанию старших дошкольников</vt:lpstr>
      <vt:lpstr>Экологическая культура               дошкольника</vt:lpstr>
      <vt:lpstr>Ожидаемые результаты</vt:lpstr>
      <vt:lpstr>Работа с родителями </vt:lpstr>
      <vt:lpstr>Мои достижения</vt:lpstr>
      <vt:lpstr>Перспективы 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«Экологическое образование в повышении интеллектуального потенциала ребенка-дошкольника»</dc:title>
  <dc:creator>-xXx-</dc:creator>
  <cp:lastModifiedBy>-xXx-</cp:lastModifiedBy>
  <cp:revision>1</cp:revision>
  <dcterms:created xsi:type="dcterms:W3CDTF">2013-02-23T12:55:36Z</dcterms:created>
  <dcterms:modified xsi:type="dcterms:W3CDTF">2013-02-23T13:04:12Z</dcterms:modified>
</cp:coreProperties>
</file>