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7" r:id="rId10"/>
    <p:sldId id="261" r:id="rId11"/>
    <p:sldId id="262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823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62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3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23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727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53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262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95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910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75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08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61D72-AE02-4AD1-BC86-53C8DDB408CC}" type="datetimeFigureOut">
              <a:rPr lang="ru-RU" smtClean="0"/>
              <a:t>20.12.2013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201BFA-DE5B-4D9B-BA03-FF351833E5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39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smisl-zhizni.ru/pritchi/97-gordosti-i-smirenii/1038-sut-smireniya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692696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Гордыня не всегда может явно проявляться, она может быть скрытой под разными масками, например: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9858731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29400"/>
          </a:xfrm>
          <a:solidFill>
            <a:srgbClr val="0070C0"/>
          </a:solidFill>
        </p:spPr>
        <p:txBody>
          <a:bodyPr>
            <a:normAutofit/>
          </a:bodyPr>
          <a:lstStyle/>
          <a:p>
            <a:endParaRPr lang="ru-RU" sz="8000" b="1" dirty="0" smtClean="0"/>
          </a:p>
          <a:p>
            <a:r>
              <a:rPr lang="ru-RU" sz="8000" b="1" dirty="0" smtClean="0"/>
              <a:t>Как же побороть в себе гордыню? 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4238305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/>
              <a:t>Да просто  надо  начать </a:t>
            </a:r>
            <a:r>
              <a:rPr lang="ru-RU" sz="5400" b="1" i="1" dirty="0" smtClean="0">
                <a:solidFill>
                  <a:srgbClr val="C00000"/>
                </a:solidFill>
              </a:rPr>
              <a:t>принимать людей такими, как они есть</a:t>
            </a:r>
            <a:r>
              <a:rPr lang="ru-RU" sz="5400" b="1" dirty="0" smtClean="0"/>
              <a:t>. </a:t>
            </a:r>
            <a:r>
              <a:rPr lang="ru-RU" sz="5400" b="1" i="1" dirty="0" smtClean="0">
                <a:solidFill>
                  <a:srgbClr val="C00000"/>
                </a:solidFill>
              </a:rPr>
              <a:t>Без</a:t>
            </a:r>
            <a:r>
              <a:rPr lang="ru-RU" sz="5400" b="1" dirty="0" smtClean="0"/>
              <a:t> </a:t>
            </a:r>
            <a:r>
              <a:rPr lang="ru-RU" sz="5400" b="1" i="1" u="sng" dirty="0" smtClean="0">
                <a:solidFill>
                  <a:srgbClr val="0070C0"/>
                </a:solidFill>
              </a:rPr>
              <a:t>осуждения, презрения, раздражения</a:t>
            </a:r>
            <a:r>
              <a:rPr lang="ru-RU" sz="5400" b="1" dirty="0" smtClean="0"/>
              <a:t>. Примите это как данность.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752311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1446987" y="3680301"/>
          <a:ext cx="6250026" cy="365760"/>
        </p:xfrm>
        <a:graphic>
          <a:graphicData uri="http://schemas.openxmlformats.org/drawingml/2006/table">
            <a:tbl>
              <a:tblPr/>
              <a:tblGrid>
                <a:gridCol w="6148426"/>
                <a:gridCol w="101600"/>
              </a:tblGrid>
              <a:tr h="0">
                <a:tc>
                  <a:txBody>
                    <a:bodyPr/>
                    <a:lstStyle/>
                    <a:p>
                      <a:r>
                        <a:rPr lang="ru-RU" b="0" u="none" strike="noStrike">
                          <a:solidFill>
                            <a:srgbClr val="48366A"/>
                          </a:solidFill>
                          <a:effectLst/>
                          <a:latin typeface="Times New Roman"/>
                          <a:hlinkClick r:id="rId2"/>
                        </a:rPr>
                        <a:t>Суть смирения</a:t>
                      </a:r>
                      <a:endParaRPr lang="ru-RU" b="0">
                        <a:solidFill>
                          <a:srgbClr val="48366A"/>
                        </a:solidFill>
                        <a:effectLst/>
                        <a:latin typeface="Times New Roman"/>
                      </a:endParaRPr>
                    </a:p>
                  </a:txBody>
                  <a:tcPr marL="38100" marR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effectLst/>
                      </a:endParaRPr>
                    </a:p>
                  </a:txBody>
                  <a:tcPr marL="38100" marR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51" name="Picture 3" descr="Печат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086100"/>
            <a:ext cx="152400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47800" y="1170191"/>
            <a:ext cx="2997615" cy="383181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48366A"/>
                </a:solidFill>
                <a:effectLst/>
                <a:latin typeface="Arial" pitchFamily="34" charset="0"/>
                <a:cs typeface="Arial" pitchFamily="34" charset="0"/>
              </a:rPr>
              <a:t>1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48366A"/>
                </a:solidFill>
                <a:effectLst/>
                <a:latin typeface="Arial" pitchFamily="34" charset="0"/>
                <a:cs typeface="Arial" pitchFamily="34" charset="0"/>
              </a:rPr>
              <a:t>2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48366A"/>
                </a:solidFill>
                <a:effectLst/>
                <a:latin typeface="Arial" pitchFamily="34" charset="0"/>
                <a:cs typeface="Arial" pitchFamily="34" charset="0"/>
              </a:rPr>
              <a:t>3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48366A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48366A"/>
                </a:solidFill>
                <a:effectLst/>
                <a:latin typeface="Arial" pitchFamily="34" charset="0"/>
                <a:cs typeface="Arial" pitchFamily="34" charset="0"/>
              </a:rPr>
              <a:t>5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ahoma" pitchFamily="34" charset="0"/>
              <a:cs typeface="Tahoma" pitchFamily="34" charset="0"/>
            </a:endParaRPr>
          </a:p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cs typeface="Tahoma" pitchFamily="34" charset="0"/>
              </a:rPr>
              <a:t> </a:t>
            </a:r>
            <a:r>
              <a:rPr kumimoji="0" lang="ru-RU" altLang="ru-RU" sz="15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cs typeface="Tahoma" pitchFamily="34" charset="0"/>
              </a:rPr>
              <a:t> </a:t>
            </a:r>
            <a:r>
              <a:rPr kumimoji="0" lang="ru-RU" altLang="ru-RU" sz="9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ahoma" pitchFamily="34" charset="0"/>
                <a:cs typeface="Tahoma" pitchFamily="34" charset="0"/>
              </a:rPr>
              <a:t>                                                                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3" name="Picture 5" descr="Притча: суть смирен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482" y="-13345"/>
            <a:ext cx="3874393" cy="3874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77926" y="1916832"/>
            <a:ext cx="524254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Один подвижник так объяснял суть </a:t>
            </a:r>
            <a:r>
              <a:rPr lang="ru-RU" sz="3600" b="1" i="1" dirty="0">
                <a:solidFill>
                  <a:srgbClr val="00B050"/>
                </a:solidFill>
              </a:rPr>
              <a:t>смирения</a:t>
            </a:r>
            <a:r>
              <a:rPr lang="ru-RU" sz="3600" b="1" dirty="0"/>
              <a:t>:</a:t>
            </a:r>
          </a:p>
          <a:p>
            <a:r>
              <a:rPr lang="ru-RU" sz="3600" b="1" dirty="0"/>
              <a:t>- Все люди жаждут величия, а Бог просит нас стать маленькими. Чтобы пройти в дверь, ведущую в Царствие Небесное, надо встать на колени.</a:t>
            </a:r>
          </a:p>
        </p:txBody>
      </p:sp>
    </p:spTree>
    <p:extLst>
      <p:ext uri="{BB962C8B-B14F-4D97-AF65-F5344CB8AC3E}">
        <p14:creationId xmlns:p14="http://schemas.microsoft.com/office/powerpoint/2010/main" val="341420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4525963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r>
              <a:rPr lang="ru-RU" sz="4800" b="1" dirty="0" smtClean="0"/>
              <a:t>1) нежелание прислушиваться к людям. Человек может думать, что ему не нужно чужое мнение, так как он сам лучше всех все знает.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588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08712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endParaRPr lang="ru-RU" sz="4400" b="1" dirty="0" smtClean="0"/>
          </a:p>
          <a:p>
            <a:endParaRPr lang="ru-RU" sz="4400" b="1" dirty="0"/>
          </a:p>
          <a:p>
            <a:r>
              <a:rPr lang="ru-RU" sz="4400" b="1" dirty="0" smtClean="0"/>
              <a:t>2) излишне высокая самооценка. Человек считает, что он безупречен и меняться ему ни к чему.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801202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3) чрезмерная аккуратность, проявляющаяся в презрении к тем людям, которые не склонны к чистоте. Это вовсе не призыв полюбить неаккуратность. Просто, если вы осуждаете таких людей, то это и есть проявление гордыни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975522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4) ложная скромность. Это когда у человека предвзятое отношение к хвастовству других. Когда кто-то начинает говорить о своих успехах, такой человек думает: “Ну и что? У меня тоже много достижений, но я же не кричу об этом на каждом углу!” Скрытый подтекст: “Я то вон какой скромный, не то что этот хвастунишка, значит я лучше”. Это явное чувство превосходства, а значит гордыня.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297401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396536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5.НЕЖЕЛАНИЕ УСТУПИТ В СПОРЕ,  В ИГРЕ, СТРЕМЛЕНИЕ ВСЕГДА И ВЕЗДЕ БЫТЬ ЛУЧШИМ И ПЕРВЫМ.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47221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6.НЕУМЕНИЕ СОЧУВСТВОВАТЬ ДРУГОМУ, ДУШЕВНОЕ РАВНОДУШИЕ.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8148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7. ЛОЖНЫЙ СТЫД.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14075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1" y="0"/>
            <a:ext cx="9150351" cy="686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15834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278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2013-12-20T15:23:30Z</dcterms:created>
  <dcterms:modified xsi:type="dcterms:W3CDTF">2013-12-20T17:02:16Z</dcterms:modified>
</cp:coreProperties>
</file>