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92" r:id="rId4"/>
    <p:sldId id="290" r:id="rId5"/>
    <p:sldId id="297" r:id="rId6"/>
    <p:sldId id="295" r:id="rId7"/>
    <p:sldId id="289" r:id="rId8"/>
    <p:sldId id="277" r:id="rId9"/>
    <p:sldId id="294" r:id="rId10"/>
    <p:sldId id="293" r:id="rId11"/>
    <p:sldId id="273" r:id="rId12"/>
    <p:sldId id="265" r:id="rId13"/>
    <p:sldId id="260" r:id="rId14"/>
    <p:sldId id="301" r:id="rId15"/>
    <p:sldId id="299" r:id="rId16"/>
    <p:sldId id="262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CC00"/>
    <a:srgbClr val="FF66CC"/>
    <a:srgbClr val="6CA5D8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>
        <p:scale>
          <a:sx n="80" d="100"/>
          <a:sy n="80" d="100"/>
        </p:scale>
        <p:origin x="-86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25034F90-B812-45AC-B46B-A2CE87D32C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www.themegallery.com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C6913-0C55-438B-80FA-18B41331D2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6C02C-D542-40F6-88AA-6C50C5BB1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770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99E6A3E1-FDDB-47CC-A410-ED1AABF7F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85373-F8AF-4159-B3D3-D160679D3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0D88F-9EF1-4404-831B-D64434C73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71897-BF14-4062-BF5A-EA3E3AB64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2240-CD9F-4A77-AD2B-95BB64ED9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90676-EC7C-4645-9FE8-C308E2D41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F223C-FF0A-45B5-A8DF-E9609DE83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2A5B3-45C3-4EE3-A50D-E79D34926E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68CD4-0C10-4BED-B2AE-304E33CCA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p:oleObj spid="_x0000_s1075" name="Image" r:id="rId15" imgW="13003175" imgH="1523272" progId="">
              <p:embed/>
            </p:oleObj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2DD6681D-4EC4-4822-9119-13B919CD59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57158" y="142852"/>
            <a:ext cx="8501122" cy="1107996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Излучинское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муниципальное бюджетное дошкольное образовательное учреждение детский сад комбинированного вида «Сказка»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846658"/>
            <a:ext cx="9144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ПРОГРАММА ДЛЯ ДЕТЕЙ С ПРИЗНАКАМИ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ОДАРЕННОСТИ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2012-2016 г.г.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4357694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«ЗВЕЗДНАЯ ТРОПИНКА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lang="ru-RU" sz="32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14422"/>
            <a:ext cx="9001156" cy="57150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Учебный план работы с одаренными детьми 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спортивному направлению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6" name="Group 68"/>
          <p:cNvGraphicFramePr>
            <a:graphicFrameLocks noGrp="1"/>
          </p:cNvGraphicFramePr>
          <p:nvPr>
            <p:ph type="tbl" idx="1"/>
          </p:nvPr>
        </p:nvGraphicFramePr>
        <p:xfrm>
          <a:off x="457200" y="2428867"/>
          <a:ext cx="8043890" cy="2938272"/>
        </p:xfrm>
        <a:graphic>
          <a:graphicData uri="http://schemas.openxmlformats.org/drawingml/2006/table">
            <a:tbl>
              <a:tblPr/>
              <a:tblGrid>
                <a:gridCol w="3199924"/>
                <a:gridCol w="1321082"/>
                <a:gridCol w="1157034"/>
                <a:gridCol w="2365850"/>
              </a:tblGrid>
              <a:tr h="56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ВИД ДЕЯТЕЛЬНОСТИ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занятий в месяц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занятий в год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503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Кузьмина С.Н.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Лагвилава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Н.А.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</a:tr>
              <a:tr h="479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ФИЗКУЛЬТУРА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Кузьмина С.Н.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Лагвилава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Н.А.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60" name="Group 68"/>
          <p:cNvGraphicFramePr>
            <a:graphicFrameLocks noGrp="1"/>
          </p:cNvGraphicFramePr>
          <p:nvPr>
            <p:ph idx="1"/>
          </p:nvPr>
        </p:nvGraphicFramePr>
        <p:xfrm>
          <a:off x="214283" y="1575145"/>
          <a:ext cx="8715434" cy="4977402"/>
        </p:xfrm>
        <a:graphic>
          <a:graphicData uri="http://schemas.openxmlformats.org/drawingml/2006/table">
            <a:tbl>
              <a:tblPr/>
              <a:tblGrid>
                <a:gridCol w="2737079"/>
                <a:gridCol w="1368539"/>
                <a:gridCol w="1224482"/>
                <a:gridCol w="1224482"/>
                <a:gridCol w="2160852"/>
              </a:tblGrid>
              <a:tr h="87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КРУЖКИ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занятий в неделю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занятий в месяц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занятий в год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Руководитель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794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Фольклорный кружок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«Ладушки»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Рыжих С.В.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</a:tr>
              <a:tr h="9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Игра на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муз.инструментах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«До-ре-ми»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Амерханова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Г.Ф.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938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Театральная студия «Волшебный сундучок»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Потемкина Т.В.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</a:tr>
              <a:tr h="685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Вокальный кружок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Подковыркина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Л.А.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67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Вокальная студия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«Веселые нотки»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Панченко Т.В.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" name="Заголовок 65"/>
          <p:cNvSpPr>
            <a:spLocks noGrp="1"/>
          </p:cNvSpPr>
          <p:nvPr>
            <p:ph type="title"/>
          </p:nvPr>
        </p:nvSpPr>
        <p:spPr>
          <a:xfrm>
            <a:off x="-214346" y="785794"/>
            <a:ext cx="9787006" cy="5715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Учебный план работы с одаренными детьми по музыкальному направлению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357158" y="1357298"/>
            <a:ext cx="5880100" cy="4495800"/>
          </a:xfrm>
          <a:prstGeom prst="rightArrow">
            <a:avLst>
              <a:gd name="adj1" fmla="val 0"/>
              <a:gd name="adj2" fmla="val 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642910" y="1071546"/>
            <a:ext cx="7643866" cy="135732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Для решения поставленных задач предлагается 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гибкий график 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непосредствен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образовательной  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деятельности с детьми с признаками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одаренности от 4 до 7 лет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714348" y="2643182"/>
            <a:ext cx="7572428" cy="121444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Примерная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схема планирования деятельности по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направлениям 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714348" y="4071942"/>
            <a:ext cx="7643866" cy="250033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4000504"/>
            <a:ext cx="8358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Отражать работу с детьми с признаками одаренности</a:t>
            </a:r>
          </a:p>
          <a:p>
            <a:pPr lvl="0" algn="just"/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обходимо в планах воспитательно-</a:t>
            </a:r>
          </a:p>
          <a:p>
            <a:pPr lvl="0"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образовательной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работы, где будет зафиксировано: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1. Список детей с признаками одаренности по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направлениям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2. Проведенная работа за месяц  по направлениям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(тема,   цель, задачи и результат)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3. Работа с родителями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3786182" y="3643314"/>
            <a:ext cx="2500330" cy="278608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6643702" y="1071546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-142908" y="1643050"/>
            <a:ext cx="264320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eaLnBrk="0" hangingPunct="0">
              <a:buAutoNum type="arabicPeriod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начале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года педагог- психолог проводит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тест для детей, где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выявляет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признаки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одаренности</a:t>
            </a:r>
          </a:p>
          <a:p>
            <a:pPr marL="342900" indent="-342900" algn="ctr" eaLnBrk="0" hangingPunct="0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( по методике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«Карта одаренности»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А. И. Савенкова)</a:t>
            </a:r>
          </a:p>
          <a:p>
            <a:pPr marL="342900" indent="-342900" algn="ctr" eaLnBrk="0" hangingPunct="0"/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0" hangingPunct="0"/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 rot="19165873">
            <a:off x="2396092" y="1900084"/>
            <a:ext cx="1876935" cy="209064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2000232" y="0"/>
            <a:ext cx="4714908" cy="1928826"/>
            <a:chOff x="1997" y="1314"/>
            <a:chExt cx="1889" cy="1009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2500298" y="428604"/>
            <a:ext cx="414340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7030A0"/>
                </a:solidFill>
              </a:rPr>
              <a:t>Работу с детьми с признаками одаренности проводят все педагоги ДОУ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357290" y="3929066"/>
            <a:ext cx="2571768" cy="278608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142844" y="150017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gray">
          <a:xfrm>
            <a:off x="2357422" y="1571612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C00000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28728" y="3929067"/>
            <a:ext cx="250033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2. Педагоги составляют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перспективный план по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направлениям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осуществляют индивидуальный маршрут,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согласно  методического комплекта предлагаемого к  данной Программе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Freeform 9"/>
          <p:cNvSpPr>
            <a:spLocks/>
          </p:cNvSpPr>
          <p:nvPr/>
        </p:nvSpPr>
        <p:spPr bwMode="gray">
          <a:xfrm flipH="1">
            <a:off x="5929322" y="142873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7030A0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715140" y="1357298"/>
            <a:ext cx="207170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</a:rPr>
              <a:t>5. Итоговое </a:t>
            </a:r>
            <a:r>
              <a:rPr lang="ru-RU" sz="1600" b="1" dirty="0">
                <a:solidFill>
                  <a:srgbClr val="00B0F0"/>
                </a:solidFill>
              </a:rPr>
              <a:t>мероприятие по каждому </a:t>
            </a:r>
            <a:r>
              <a:rPr lang="ru-RU" sz="1600" b="1" dirty="0" smtClean="0">
                <a:solidFill>
                  <a:srgbClr val="00B0F0"/>
                </a:solidFill>
              </a:rPr>
              <a:t>направлению </a:t>
            </a:r>
            <a:r>
              <a:rPr lang="ru-RU" sz="1600" b="1" dirty="0">
                <a:solidFill>
                  <a:srgbClr val="00B0F0"/>
                </a:solidFill>
              </a:rPr>
              <a:t>проводится  </a:t>
            </a:r>
            <a:endParaRPr lang="ru-RU" sz="16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F0"/>
                </a:solidFill>
              </a:rPr>
              <a:t>2 </a:t>
            </a:r>
            <a:r>
              <a:rPr lang="ru-RU" sz="1600" b="1" dirty="0">
                <a:solidFill>
                  <a:srgbClr val="00B0F0"/>
                </a:solidFill>
              </a:rPr>
              <a:t>раза в год во вторую половину </a:t>
            </a:r>
            <a:r>
              <a:rPr lang="ru-RU" sz="1600" b="1" dirty="0" smtClean="0">
                <a:solidFill>
                  <a:srgbClr val="00B0F0"/>
                </a:solidFill>
              </a:rPr>
              <a:t>дня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0496" y="3500438"/>
            <a:ext cx="22145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3. Индивидуальную </a:t>
            </a:r>
            <a:r>
              <a:rPr lang="ru-RU" sz="1600" b="1" dirty="0">
                <a:solidFill>
                  <a:srgbClr val="C00000"/>
                </a:solidFill>
              </a:rPr>
              <a:t>работу с детьми с признаками одаренности педагоги планируют  не менее чем 1 раз в </a:t>
            </a:r>
            <a:r>
              <a:rPr lang="ru-RU" sz="1600" b="1" dirty="0" smtClean="0">
                <a:solidFill>
                  <a:srgbClr val="C00000"/>
                </a:solidFill>
              </a:rPr>
              <a:t>неделю по каждому направлению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1" name="Freeform 9"/>
          <p:cNvSpPr>
            <a:spLocks/>
          </p:cNvSpPr>
          <p:nvPr/>
        </p:nvSpPr>
        <p:spPr bwMode="gray">
          <a:xfrm rot="2900159" flipH="1">
            <a:off x="3499825" y="2094796"/>
            <a:ext cx="1786745" cy="213894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6143636" y="3786190"/>
            <a:ext cx="2500330" cy="278608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33" name="Freeform 9"/>
          <p:cNvSpPr>
            <a:spLocks/>
          </p:cNvSpPr>
          <p:nvPr/>
        </p:nvSpPr>
        <p:spPr bwMode="gray">
          <a:xfrm rot="2065005" flipH="1">
            <a:off x="4819893" y="1820148"/>
            <a:ext cx="2092254" cy="228352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C00000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15074" y="3571876"/>
            <a:ext cx="24288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4</a:t>
            </a:r>
            <a:r>
              <a:rPr lang="ru-RU" sz="1600" b="1" dirty="0" smtClean="0">
                <a:solidFill>
                  <a:srgbClr val="00B050"/>
                </a:solidFill>
              </a:rPr>
              <a:t>. В работе с родителями для определения уровня проявления способностей ребенка </a:t>
            </a:r>
            <a:r>
              <a:rPr lang="ru-RU" sz="1600" b="1" dirty="0" smtClean="0">
                <a:solidFill>
                  <a:srgbClr val="00B050"/>
                </a:solidFill>
              </a:rPr>
              <a:t>применя</a:t>
            </a:r>
            <a:r>
              <a:rPr lang="ru-RU" sz="1600" b="1" dirty="0" smtClean="0">
                <a:solidFill>
                  <a:srgbClr val="00B050"/>
                </a:solidFill>
              </a:rPr>
              <a:t>ется </a:t>
            </a:r>
            <a:r>
              <a:rPr lang="ru-RU" sz="1600" b="1" dirty="0" smtClean="0">
                <a:solidFill>
                  <a:srgbClr val="00B050"/>
                </a:solidFill>
              </a:rPr>
              <a:t>анкета 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err="1" smtClean="0">
                <a:solidFill>
                  <a:srgbClr val="00B050"/>
                </a:solidFill>
              </a:rPr>
              <a:t>Сизанова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</a:rPr>
              <a:t>А.Н.</a:t>
            </a:r>
          </a:p>
          <a:p>
            <a:pPr algn="ctr"/>
            <a:endParaRPr lang="ru-RU" sz="1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714348" y="3357561"/>
          <a:ext cx="7858180" cy="2083377"/>
        </p:xfrm>
        <a:graphic>
          <a:graphicData uri="http://schemas.openxmlformats.org/drawingml/2006/table">
            <a:tbl>
              <a:tblPr/>
              <a:tblGrid>
                <a:gridCol w="520504"/>
                <a:gridCol w="3990252"/>
                <a:gridCol w="557623"/>
                <a:gridCol w="557623"/>
                <a:gridCol w="557623"/>
                <a:gridCol w="558466"/>
                <a:gridCol w="557623"/>
                <a:gridCol w="558466"/>
              </a:tblGrid>
              <a:tr h="232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4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5 лет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5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6 лет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6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7 лет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    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н.г.     к.г.        н.г.      к.г.  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н.г. 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к.г.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384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1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своих рисунках и картинках изображает большое разнообразие предметов, ситуаций,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людей 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 нет однообразия в сюжетах рисунков)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нет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2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Умеет смешивать цвета, подбирать соответствующие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предмету….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14414" y="-285775"/>
            <a:ext cx="7143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ИНДИВИДУАЛЬНЫЙ МАРШРУТ РАЗВИТИЯ ОДАРЕННОГО РЕБЕНКА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выявленному направлению…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Ф.И.О. ребенка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Группа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________________________________Воспитатели:____________________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28728" y="5000636"/>
            <a:ext cx="50720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   проявляет часто, четко выражено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 проявляет редко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   частично или при помощи педагога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AutoShape 3"/>
          <p:cNvSpPr>
            <a:spLocks noChangeArrowheads="1"/>
          </p:cNvSpPr>
          <p:nvPr/>
        </p:nvSpPr>
        <p:spPr bwMode="gray">
          <a:xfrm>
            <a:off x="3571868" y="1785926"/>
            <a:ext cx="1714512" cy="13716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gray">
          <a:xfrm>
            <a:off x="1071538" y="857232"/>
            <a:ext cx="6929486" cy="85725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РАБОТА </a:t>
            </a:r>
            <a:r>
              <a:rPr lang="ru-RU" sz="2400" b="1" dirty="0" smtClean="0">
                <a:solidFill>
                  <a:srgbClr val="C00000"/>
                </a:solidFill>
              </a:rPr>
              <a:t>С РОДИТЕЛЯМИ С ДЕТЬМИ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 ПРИЗНАКАМИ </a:t>
            </a:r>
            <a:r>
              <a:rPr lang="ru-RU" sz="2400" b="1" dirty="0" smtClean="0">
                <a:solidFill>
                  <a:srgbClr val="C00000"/>
                </a:solidFill>
              </a:rPr>
              <a:t>ОДАРЕННОСТИ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 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428596" y="3071810"/>
            <a:ext cx="2369344" cy="3574217"/>
            <a:chOff x="576" y="2475"/>
            <a:chExt cx="995" cy="1305"/>
          </a:xfrm>
        </p:grpSpPr>
        <p:grpSp>
          <p:nvGrpSpPr>
            <p:cNvPr id="36" name="Group 7"/>
            <p:cNvGrpSpPr>
              <a:grpSpLocks/>
            </p:cNvGrpSpPr>
            <p:nvPr/>
          </p:nvGrpSpPr>
          <p:grpSpPr bwMode="auto">
            <a:xfrm>
              <a:off x="576" y="2475"/>
              <a:ext cx="936" cy="964"/>
              <a:chOff x="624" y="1584"/>
              <a:chExt cx="1248" cy="1310"/>
            </a:xfrm>
          </p:grpSpPr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0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9" name="Text Box 11"/>
              <p:cNvSpPr txBox="1">
                <a:spLocks noChangeArrowheads="1"/>
              </p:cNvSpPr>
              <p:nvPr/>
            </p:nvSpPr>
            <p:spPr bwMode="gray">
              <a:xfrm>
                <a:off x="624" y="1657"/>
                <a:ext cx="1240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1200" b="1" dirty="0" smtClean="0"/>
                  <a:t>повышать педагогическую </a:t>
                </a:r>
              </a:p>
              <a:p>
                <a:pPr algn="ctr" eaLnBrk="0" hangingPunct="0"/>
                <a:r>
                  <a:rPr lang="ru-RU" sz="1200" b="1" dirty="0" smtClean="0"/>
                  <a:t>культуру </a:t>
                </a:r>
              </a:p>
              <a:p>
                <a:pPr algn="ctr" eaLnBrk="0" hangingPunct="0"/>
                <a:r>
                  <a:rPr lang="ru-RU" sz="1200" b="1" dirty="0" smtClean="0"/>
                  <a:t>родителей</a:t>
                </a:r>
                <a:r>
                  <a:rPr lang="ru-RU" sz="1200" b="1" dirty="0" smtClean="0"/>
                  <a:t>, то есть </a:t>
                </a:r>
                <a:r>
                  <a:rPr lang="ru-RU" sz="1200" b="1" dirty="0" smtClean="0"/>
                  <a:t>сообщать </a:t>
                </a:r>
                <a:r>
                  <a:rPr lang="ru-RU" sz="1200" b="1" dirty="0" smtClean="0"/>
                  <a:t>им </a:t>
                </a:r>
                <a:r>
                  <a:rPr lang="ru-RU" sz="1200" b="1" dirty="0" smtClean="0"/>
                  <a:t>психолого-педагогические знания, </a:t>
                </a:r>
              </a:p>
              <a:p>
                <a:pPr algn="ctr" eaLnBrk="0" hangingPunct="0"/>
                <a:r>
                  <a:rPr lang="ru-RU" sz="1200" b="1" dirty="0" smtClean="0"/>
                  <a:t>формировать </a:t>
                </a:r>
                <a:r>
                  <a:rPr lang="ru-RU" sz="1200" b="1" dirty="0" smtClean="0"/>
                  <a:t>у них </a:t>
                </a:r>
                <a:r>
                  <a:rPr lang="ru-RU" sz="1200" b="1" dirty="0" smtClean="0"/>
                  <a:t>эффективные умения </a:t>
                </a:r>
                <a:r>
                  <a:rPr lang="ru-RU" sz="1200" b="1" dirty="0" smtClean="0"/>
                  <a:t>и </a:t>
                </a:r>
                <a:r>
                  <a:rPr lang="ru-RU" sz="1200" b="1" dirty="0" smtClean="0"/>
                  <a:t>навыки </a:t>
                </a:r>
                <a:r>
                  <a:rPr lang="ru-RU" sz="1200" b="1" dirty="0" smtClean="0"/>
                  <a:t>по развитию, воспитанию и обучению подрастающего </a:t>
                </a:r>
                <a:r>
                  <a:rPr lang="ru-RU" sz="1200" b="1" dirty="0" smtClean="0"/>
                  <a:t>поколения</a:t>
                </a:r>
                <a:endParaRPr lang="ru-RU" sz="1200" b="1" dirty="0" smtClean="0"/>
              </a:p>
              <a:p>
                <a:pPr algn="ctr" eaLnBrk="0" hangingPunct="0"/>
                <a:endPara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7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Group 6"/>
          <p:cNvGrpSpPr>
            <a:grpSpLocks/>
          </p:cNvGrpSpPr>
          <p:nvPr/>
        </p:nvGrpSpPr>
        <p:grpSpPr bwMode="auto">
          <a:xfrm>
            <a:off x="3357554" y="3000372"/>
            <a:ext cx="2369344" cy="3574217"/>
            <a:chOff x="576" y="2475"/>
            <a:chExt cx="995" cy="1305"/>
          </a:xfrm>
        </p:grpSpPr>
        <p:grpSp>
          <p:nvGrpSpPr>
            <p:cNvPr id="43" name="Group 7"/>
            <p:cNvGrpSpPr>
              <a:grpSpLocks/>
            </p:cNvGrpSpPr>
            <p:nvPr/>
          </p:nvGrpSpPr>
          <p:grpSpPr bwMode="auto">
            <a:xfrm>
              <a:off x="576" y="2475"/>
              <a:ext cx="936" cy="1057"/>
              <a:chOff x="624" y="1584"/>
              <a:chExt cx="1248" cy="1436"/>
            </a:xfrm>
          </p:grpSpPr>
          <p:grpSp>
            <p:nvGrpSpPr>
              <p:cNvPr id="45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7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gray">
              <a:xfrm>
                <a:off x="624" y="1692"/>
                <a:ext cx="1240" cy="1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1200" b="1" dirty="0" smtClean="0"/>
                  <a:t>обогащать воспитательные </a:t>
                </a:r>
              </a:p>
              <a:p>
                <a:pPr algn="ctr" eaLnBrk="0" hangingPunct="0"/>
                <a:r>
                  <a:rPr lang="ru-RU" sz="1200" b="1" dirty="0" smtClean="0"/>
                  <a:t>умения </a:t>
                </a:r>
                <a:r>
                  <a:rPr lang="ru-RU" sz="1200" b="1" dirty="0" smtClean="0"/>
                  <a:t>родителей</a:t>
                </a:r>
                <a:r>
                  <a:rPr lang="ru-RU" sz="1200" b="1" dirty="0" smtClean="0"/>
                  <a:t>, поддерживать </a:t>
                </a:r>
                <a:r>
                  <a:rPr lang="ru-RU" sz="1200" b="1" dirty="0" smtClean="0"/>
                  <a:t>их </a:t>
                </a:r>
                <a:r>
                  <a:rPr lang="ru-RU" sz="1200" b="1" dirty="0" smtClean="0"/>
                  <a:t>уверенность </a:t>
                </a:r>
                <a:r>
                  <a:rPr lang="ru-RU" sz="1200" b="1" dirty="0" smtClean="0"/>
                  <a:t>в собственных педагогических возможностях, </a:t>
                </a:r>
                <a:r>
                  <a:rPr lang="ru-RU" sz="1200" b="1" dirty="0" smtClean="0"/>
                  <a:t>распространять положительный опыт </a:t>
                </a:r>
                <a:r>
                  <a:rPr lang="ru-RU" sz="1200" b="1" dirty="0" smtClean="0"/>
                  <a:t>воспитания в </a:t>
                </a:r>
                <a:r>
                  <a:rPr lang="ru-RU" sz="1200" b="1" dirty="0" smtClean="0"/>
                  <a:t>семье</a:t>
                </a:r>
                <a:endParaRPr lang="ru-RU" sz="1200" b="1" dirty="0" smtClean="0"/>
              </a:p>
              <a:p>
                <a:pPr algn="ctr" eaLnBrk="0" hangingPunct="0"/>
                <a:endParaRPr lang="ru-RU" sz="1200" dirty="0" smtClean="0"/>
              </a:p>
              <a:p>
                <a:pPr algn="ctr" eaLnBrk="0" hangingPunct="0"/>
                <a:endParaRPr lang="ru-RU" sz="1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0" hangingPunct="0"/>
                <a:endPara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44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Group 6"/>
          <p:cNvGrpSpPr>
            <a:grpSpLocks/>
          </p:cNvGrpSpPr>
          <p:nvPr/>
        </p:nvGrpSpPr>
        <p:grpSpPr bwMode="auto">
          <a:xfrm>
            <a:off x="6500826" y="2997633"/>
            <a:ext cx="2369344" cy="3574217"/>
            <a:chOff x="576" y="2475"/>
            <a:chExt cx="995" cy="1305"/>
          </a:xfrm>
        </p:grpSpPr>
        <p:grpSp>
          <p:nvGrpSpPr>
            <p:cNvPr id="50" name="Group 7"/>
            <p:cNvGrpSpPr>
              <a:grpSpLocks/>
            </p:cNvGrpSpPr>
            <p:nvPr/>
          </p:nvGrpSpPr>
          <p:grpSpPr bwMode="auto">
            <a:xfrm>
              <a:off x="576" y="2475"/>
              <a:ext cx="936" cy="954"/>
              <a:chOff x="624" y="1584"/>
              <a:chExt cx="1248" cy="1296"/>
            </a:xfrm>
          </p:grpSpPr>
          <p:grpSp>
            <p:nvGrpSpPr>
              <p:cNvPr id="52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5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gray">
              <a:xfrm>
                <a:off x="824" y="1833"/>
                <a:ext cx="920" cy="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1200" b="1" dirty="0" smtClean="0"/>
                  <a:t>использовать многообразие </a:t>
                </a:r>
                <a:r>
                  <a:rPr lang="ru-RU" sz="1200" b="1" dirty="0" smtClean="0"/>
                  <a:t>традиционных и нетрадиционных форм общения педагогов с </a:t>
                </a:r>
                <a:r>
                  <a:rPr lang="ru-RU" sz="1200" b="1" dirty="0" smtClean="0"/>
                  <a:t>родителями</a:t>
                </a:r>
                <a:endParaRPr lang="en-US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51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56" name="AutoShape 3"/>
          <p:cNvSpPr>
            <a:spLocks noChangeArrowheads="1"/>
          </p:cNvSpPr>
          <p:nvPr/>
        </p:nvSpPr>
        <p:spPr bwMode="gray">
          <a:xfrm rot="1494398">
            <a:off x="1066314" y="1725979"/>
            <a:ext cx="1714512" cy="1371600"/>
          </a:xfrm>
          <a:prstGeom prst="upArrow">
            <a:avLst>
              <a:gd name="adj1" fmla="val 57824"/>
              <a:gd name="adj2" fmla="val 4833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gray">
          <a:xfrm rot="20013503">
            <a:off x="6073582" y="1738718"/>
            <a:ext cx="1714512" cy="13716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>
          <a:xfrm>
            <a:off x="152400" y="285729"/>
            <a:ext cx="8777318" cy="50006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0" hangingPunct="0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Ожидаемые окончательные результаты ПРОГРАММЫ</a:t>
            </a:r>
            <a:endParaRPr lang="en-US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4348" y="2928935"/>
            <a:ext cx="7858180" cy="785817"/>
          </a:xfrm>
        </p:spPr>
        <p:txBody>
          <a:bodyPr/>
          <a:lstStyle/>
          <a:p>
            <a:r>
              <a:rPr lang="en-US" dirty="0"/>
              <a:t>Company Logo</a:t>
            </a:r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214282" y="928670"/>
            <a:ext cx="8786874" cy="6203049"/>
            <a:chOff x="1299" y="136"/>
            <a:chExt cx="3263" cy="4133"/>
          </a:xfrm>
        </p:grpSpPr>
        <p:sp>
          <p:nvSpPr>
            <p:cNvPr id="73732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3" name="AutoShape 5"/>
            <p:cNvSpPr>
              <a:spLocks noChangeArrowheads="1"/>
            </p:cNvSpPr>
            <p:nvPr/>
          </p:nvSpPr>
          <p:spPr bwMode="gray">
            <a:xfrm>
              <a:off x="1299" y="2183"/>
              <a:ext cx="3263" cy="7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4" name="AutoShape 6"/>
            <p:cNvSpPr>
              <a:spLocks noChangeArrowheads="1"/>
            </p:cNvSpPr>
            <p:nvPr/>
          </p:nvSpPr>
          <p:spPr bwMode="gray">
            <a:xfrm>
              <a:off x="1299" y="1178"/>
              <a:ext cx="3263" cy="9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gray">
            <a:xfrm>
              <a:off x="1441" y="2641"/>
              <a:ext cx="306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3744" name="AutoShape 16"/>
            <p:cNvSpPr>
              <a:spLocks noChangeArrowheads="1"/>
            </p:cNvSpPr>
            <p:nvPr/>
          </p:nvSpPr>
          <p:spPr bwMode="gray">
            <a:xfrm>
              <a:off x="1299" y="136"/>
              <a:ext cx="3263" cy="905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6" name="Text Box 18"/>
            <p:cNvSpPr txBox="1">
              <a:spLocks noChangeArrowheads="1"/>
            </p:cNvSpPr>
            <p:nvPr/>
          </p:nvSpPr>
          <p:spPr bwMode="gray">
            <a:xfrm>
              <a:off x="1397" y="373"/>
              <a:ext cx="311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sz="2400" b="1" dirty="0">
                <a:solidFill>
                  <a:srgbClr val="66FFFF"/>
                </a:solidFill>
              </a:endParaRPr>
            </a:p>
          </p:txBody>
        </p:sp>
        <p:sp>
          <p:nvSpPr>
            <p:cNvPr id="73747" name="AutoShape 19"/>
            <p:cNvSpPr>
              <a:spLocks noChangeArrowheads="1"/>
            </p:cNvSpPr>
            <p:nvPr/>
          </p:nvSpPr>
          <p:spPr bwMode="gray">
            <a:xfrm>
              <a:off x="1299" y="2992"/>
              <a:ext cx="3263" cy="952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8" name="Text Box 20"/>
            <p:cNvSpPr txBox="1">
              <a:spLocks noChangeArrowheads="1"/>
            </p:cNvSpPr>
            <p:nvPr/>
          </p:nvSpPr>
          <p:spPr bwMode="gray">
            <a:xfrm>
              <a:off x="1352" y="3039"/>
              <a:ext cx="3183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chemeClr val="bg1"/>
                  </a:solidFill>
                </a:rPr>
                <a:t>  *  Активное участие в  фестивалях, конкурсах  детского  художественного творчества, </a:t>
              </a:r>
            </a:p>
            <a:p>
              <a:pPr algn="just"/>
              <a:r>
                <a:rPr lang="ru-RU" sz="1600" dirty="0" smtClean="0">
                  <a:solidFill>
                    <a:schemeClr val="bg1"/>
                  </a:solidFill>
                </a:rPr>
                <a:t>     в состязаниях, </a:t>
              </a:r>
              <a:r>
                <a:rPr lang="ru-RU" sz="1600" dirty="0" smtClean="0">
                  <a:solidFill>
                    <a:schemeClr val="bg1"/>
                  </a:solidFill>
                </a:rPr>
                <a:t>соревнованиях разного уровня</a:t>
              </a:r>
              <a:endParaRPr lang="ru-RU" sz="1600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ru-RU" sz="1600" dirty="0" smtClean="0">
                  <a:solidFill>
                    <a:schemeClr val="bg1"/>
                  </a:solidFill>
                </a:rPr>
                <a:t>  *  Совершенствование  системы работы с одаренными детьми</a:t>
              </a:r>
            </a:p>
            <a:p>
              <a:pPr algn="just"/>
              <a:r>
                <a:rPr lang="ru-RU" sz="1600" dirty="0" smtClean="0">
                  <a:solidFill>
                    <a:schemeClr val="bg1"/>
                  </a:solidFill>
                </a:rPr>
                <a:t>  *  Обновление материально – технической  базы в ДОУ для организации  работы </a:t>
              </a:r>
            </a:p>
            <a:p>
              <a:pPr algn="just"/>
              <a:r>
                <a:rPr lang="ru-RU" sz="1600" dirty="0" smtClean="0">
                  <a:solidFill>
                    <a:schemeClr val="bg1"/>
                  </a:solidFill>
                </a:rPr>
                <a:t>     с одаренными детьми</a:t>
              </a:r>
            </a:p>
            <a:p>
              <a:endParaRPr lang="ru-RU" sz="1600" dirty="0" smtClean="0">
                <a:solidFill>
                  <a:schemeClr val="bg1"/>
                </a:solidFill>
              </a:endParaRPr>
            </a:p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1000109"/>
            <a:ext cx="800105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92D050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Высокий уровень подготовки педагогов, способных решать  задачи  по  организации работы с одаренными  детьми на всех возрастных этапах в ИМБДОУ, по направлениям деятельности: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интеллектуальное, художественно- изобразительное, литературное и артистическое, спортивное, музыкальное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158" y="2786058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600" dirty="0" smtClean="0">
                <a:solidFill>
                  <a:schemeClr val="bg1"/>
                </a:solidFill>
              </a:rPr>
              <a:t>   *  Обобщение  передового опыта работы по проблеме «Одаренный ребенок»</a:t>
            </a:r>
          </a:p>
          <a:p>
            <a:pPr algn="just" eaLnBrk="0" hangingPunct="0"/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596" y="3071810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 *  Адаптация вариантов современных   технологий на условия ИМБДОУ  ДСКВ «Сказка</a:t>
            </a:r>
            <a:r>
              <a:rPr lang="ru-RU" sz="1600" dirty="0" smtClean="0">
                <a:solidFill>
                  <a:schemeClr val="bg1"/>
                </a:solidFill>
              </a:rPr>
              <a:t>»,  </a:t>
            </a:r>
            <a:r>
              <a:rPr lang="ru-RU" sz="1600" dirty="0" smtClean="0">
                <a:solidFill>
                  <a:schemeClr val="bg1"/>
                </a:solidFill>
              </a:rPr>
              <a:t>отбор наиболее эффективных технологий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00034" y="3857628"/>
            <a:ext cx="835824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*   Увеличение количества  одаренных детей, выпускников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* Обеспечение поступления детей в учреждения дополнительного образования,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культуры и спорта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642878" y="2071678"/>
            <a:ext cx="807252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6600" b="1" kern="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ЖЕЛАЕМ ТВОРЧЕСКИХ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kern="0" dirty="0" smtClean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УСПЕХОВ </a:t>
            </a: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6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4294967295"/>
          </p:nvPr>
        </p:nvSpPr>
        <p:spPr>
          <a:xfrm>
            <a:off x="5286380" y="285728"/>
            <a:ext cx="3633814" cy="35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    ИМБДОУ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ДСКВ «Сказка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»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90600"/>
            <a:ext cx="8472518" cy="5248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Необходимость 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разработки программы развития одаренных детей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ОБУСЛОВЛЕНА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спросом со стороны родителей, стремящихся к разностороннему развитию детей  и не имеющих возможности получить такого рода услугу в общеобразовательных учреждениях из-за наличия типовых стандартных программ и переполненности 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групп</a:t>
            </a:r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35798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ПРОГРАММА разработана в соответствии с 	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нормативно-правовыми документами</a:t>
            </a:r>
          </a:p>
          <a:p>
            <a:pPr algn="ctr">
              <a:buNone/>
            </a:pPr>
            <a:endParaRPr lang="ru-RU" sz="1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Федеральный уровень: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Закон Российской Федерации от 10.07.1992года № 3266-1  « Об образовании»</a:t>
            </a:r>
          </a:p>
          <a:p>
            <a:pPr algn="just">
              <a:buNone/>
            </a:pP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Национальная образовательная инициатива «Наша новая школа» от 21 января 2010 года </a:t>
            </a:r>
          </a:p>
          <a:p>
            <a:pPr algn="just">
              <a:buNone/>
            </a:pP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Постановление Правительства Российской Федерации от 21 марта 2007 г. № 172 «О  Федеральной целевой программе «Дети России»</a:t>
            </a:r>
          </a:p>
          <a:p>
            <a:pPr algn="just">
              <a:buNone/>
            </a:pPr>
            <a:endParaRPr lang="ru-RU" sz="8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Региональный уровень: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Постановление Правительства Ханты-Мансийского автономного округа – Югры от 9 октября 2010 г. № 247-п «О целевой программе Ханты-Мансийского автономного округа – Югры «Дети Югры» на 2011 – 2013 годы</a:t>
            </a:r>
          </a:p>
          <a:p>
            <a:pPr lvl="0" algn="just">
              <a:buNone/>
            </a:pPr>
            <a:endParaRPr lang="ru-RU" sz="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Муниципальный уровень:</a:t>
            </a:r>
          </a:p>
          <a:p>
            <a:pPr lvl="0" algn="just">
              <a:buNone/>
            </a:pP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Постановление администрации Нижневартовского района от 24.01.2011 № 85 «Об   утверждении долгосрочной целевой программы «Новая школа Югры» в Нижневартовском районе на 2011-2013 годы</a:t>
            </a:r>
          </a:p>
          <a:p>
            <a:pPr lvl="0" algn="just">
              <a:buNone/>
            </a:pP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600" dirty="0" smtClean="0"/>
          </a:p>
          <a:p>
            <a:pPr algn="just">
              <a:buNone/>
            </a:pPr>
            <a:endParaRPr lang="ru-RU" sz="16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</a:t>
            </a:r>
            <a:r>
              <a:rPr lang="ru-RU" sz="1600" dirty="0"/>
              <a:t>   </a:t>
            </a:r>
            <a:r>
              <a:rPr lang="ru-RU" dirty="0"/>
              <a:t>                                                                    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02458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Главная </a:t>
            </a:r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ПРОГРАММЫ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«Звездная тропинка»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создание условий для развития потенциальных возможностей и способностей одаренных детей в ИМБДОУ ДСКВ  "Сказка" и  участие семьи в вопросах  поддержки одаренного </a:t>
            </a: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ребенка</a:t>
            </a: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Обязательным условием для реализации программы является ее корректировка в зависимости от результата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 изменяющихся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условий в системе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lang="ru-RU" sz="3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39115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ПРОГРАММЫ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4279" y="1142979"/>
            <a:ext cx="2606280" cy="2561748"/>
            <a:chOff x="576" y="2476"/>
            <a:chExt cx="995" cy="1304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gray">
              <a:xfrm>
                <a:off x="664" y="1910"/>
                <a:ext cx="1160" cy="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/>
                  <a:t>    1.</a:t>
                </a:r>
                <a:r>
                  <a:rPr lang="ru-RU" sz="1200" dirty="0" smtClean="0"/>
                  <a:t> </a:t>
                </a:r>
                <a:r>
                  <a:rPr lang="ru-RU" sz="1200" b="1" dirty="0" smtClean="0"/>
                  <a:t>Обеспечить </a:t>
                </a:r>
              </a:p>
              <a:p>
                <a:pPr algn="ctr"/>
                <a:r>
                  <a:rPr lang="ru-RU" sz="1200" b="1" dirty="0" smtClean="0"/>
                  <a:t>условия для работы </a:t>
                </a:r>
              </a:p>
              <a:p>
                <a:pPr algn="ctr"/>
                <a:r>
                  <a:rPr lang="ru-RU" sz="1200" b="1" dirty="0" smtClean="0"/>
                  <a:t>с детьми с признаками одаренности</a:t>
                </a:r>
              </a:p>
              <a:p>
                <a:pPr algn="ctr" eaLnBrk="0" hangingPunct="0"/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8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643042" y="2571744"/>
            <a:ext cx="2684861" cy="2559786"/>
            <a:chOff x="546" y="2477"/>
            <a:chExt cx="1025" cy="1303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546" y="2477"/>
              <a:ext cx="990" cy="969"/>
              <a:chOff x="584" y="1584"/>
              <a:chExt cx="1320" cy="1316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gray">
              <a:xfrm>
                <a:off x="584" y="1800"/>
                <a:ext cx="1320" cy="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 algn="ctr" eaLnBrk="0" hangingPunct="0"/>
                <a:r>
                  <a:rPr lang="ru-RU" sz="1200" b="1" dirty="0" smtClean="0"/>
                  <a:t>2. Обеспечить 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механизм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выявления видов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одаренности</a:t>
                </a:r>
                <a:r>
                  <a:rPr lang="ru-RU" sz="1200" b="1" dirty="0" smtClean="0"/>
                  <a:t>,  </a:t>
                </a:r>
                <a:endParaRPr lang="ru-RU" sz="1200" b="1" dirty="0" smtClean="0"/>
              </a:p>
              <a:p>
                <a:pPr marL="457200" indent="-457200" algn="ctr" eaLnBrk="0" hangingPunct="0"/>
                <a:r>
                  <a:rPr lang="ru-RU" sz="1200" b="1" dirty="0" smtClean="0"/>
                  <a:t>раскрытия творческих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способностей </a:t>
                </a:r>
                <a:endParaRPr lang="ru-RU" sz="1200" b="1" dirty="0" smtClean="0"/>
              </a:p>
              <a:p>
                <a:pPr algn="ctr" eaLnBrk="0" hangingPunct="0"/>
                <a:endParaRPr 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357158" y="4296251"/>
            <a:ext cx="2606280" cy="2561749"/>
            <a:chOff x="576" y="2476"/>
            <a:chExt cx="995" cy="1304"/>
          </a:xfrm>
        </p:grpSpPr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gray">
              <a:xfrm>
                <a:off x="624" y="1638"/>
                <a:ext cx="1240" cy="1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 algn="ctr" eaLnBrk="0" hangingPunct="0"/>
                <a:r>
                  <a:rPr lang="ru-RU" sz="1200" b="1" dirty="0" smtClean="0"/>
                  <a:t>5. Обеспечить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р</a:t>
                </a:r>
                <a:r>
                  <a:rPr lang="ru-RU" sz="1200" b="1" dirty="0" smtClean="0"/>
                  <a:t>еализацию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п</a:t>
                </a:r>
                <a:r>
                  <a:rPr lang="ru-RU" sz="1200" b="1" dirty="0" smtClean="0"/>
                  <a:t>ерспективного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п</a:t>
                </a:r>
                <a:r>
                  <a:rPr lang="ru-RU" sz="1200" b="1" dirty="0" smtClean="0"/>
                  <a:t>ланирования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одаренных </a:t>
                </a:r>
                <a:r>
                  <a:rPr lang="ru-RU" sz="1200" b="1" dirty="0" smtClean="0"/>
                  <a:t>детей, </a:t>
                </a:r>
                <a:endParaRPr lang="ru-RU" sz="1200" b="1" dirty="0" smtClean="0"/>
              </a:p>
              <a:p>
                <a:pPr marL="457200" indent="-457200" algn="ctr" eaLnBrk="0" hangingPunct="0"/>
                <a:r>
                  <a:rPr lang="ru-RU" sz="1200" b="1" dirty="0" smtClean="0"/>
                  <a:t>занимающихся по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программам, технологиям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повышенной сложности</a:t>
                </a:r>
                <a:endParaRPr lang="ru-RU" sz="1200" b="1" dirty="0" smtClean="0"/>
              </a:p>
            </p:txBody>
          </p:sp>
        </p:grpSp>
        <p:sp>
          <p:nvSpPr>
            <p:cNvPr id="23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3786182" y="4296251"/>
            <a:ext cx="2606280" cy="2561749"/>
            <a:chOff x="576" y="2476"/>
            <a:chExt cx="995" cy="1304"/>
          </a:xfrm>
        </p:grpSpPr>
        <p:grpSp>
          <p:nvGrpSpPr>
            <p:cNvPr id="29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31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33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Freeform 10"/>
                <p:cNvSpPr>
                  <a:spLocks/>
                </p:cNvSpPr>
                <p:nvPr/>
              </p:nvSpPr>
              <p:spPr bwMode="gray">
                <a:xfrm>
                  <a:off x="2208" y="1949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" name="Text Box 11"/>
              <p:cNvSpPr txBox="1">
                <a:spLocks noChangeArrowheads="1"/>
              </p:cNvSpPr>
              <p:nvPr/>
            </p:nvSpPr>
            <p:spPr bwMode="gray">
              <a:xfrm>
                <a:off x="624" y="1801"/>
                <a:ext cx="124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 algn="ctr" eaLnBrk="0" hangingPunct="0"/>
                <a:r>
                  <a:rPr lang="ru-RU" sz="1200" b="1" dirty="0" smtClean="0"/>
                  <a:t>6. Разработать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и</a:t>
                </a:r>
                <a:r>
                  <a:rPr lang="ru-RU" sz="1200" b="1" dirty="0" smtClean="0"/>
                  <a:t>ндивидуальные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маршруты  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оценки </a:t>
                </a:r>
                <a:r>
                  <a:rPr lang="ru-RU" sz="1200" b="1" dirty="0" smtClean="0"/>
                  <a:t>качества  </a:t>
                </a:r>
                <a:r>
                  <a:rPr lang="ru-RU" sz="1200" b="1" dirty="0" smtClean="0"/>
                  <a:t>и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результативности работы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с </a:t>
                </a:r>
                <a:r>
                  <a:rPr lang="ru-RU" sz="1200" b="1" dirty="0" smtClean="0"/>
                  <a:t>одаренными </a:t>
                </a:r>
                <a:r>
                  <a:rPr lang="ru-RU" sz="1200" b="1" dirty="0" smtClean="0"/>
                  <a:t>детьми</a:t>
                </a:r>
                <a:endParaRPr lang="ru-RU" sz="1200" b="1" dirty="0" smtClean="0"/>
              </a:p>
            </p:txBody>
          </p:sp>
        </p:grpSp>
        <p:sp>
          <p:nvSpPr>
            <p:cNvPr id="30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6459139" y="4071942"/>
            <a:ext cx="2684861" cy="2561749"/>
            <a:chOff x="546" y="2476"/>
            <a:chExt cx="1025" cy="1304"/>
          </a:xfrm>
        </p:grpSpPr>
        <p:grpSp>
          <p:nvGrpSpPr>
            <p:cNvPr id="36" name="Group 7"/>
            <p:cNvGrpSpPr>
              <a:grpSpLocks/>
            </p:cNvGrpSpPr>
            <p:nvPr/>
          </p:nvGrpSpPr>
          <p:grpSpPr bwMode="auto">
            <a:xfrm>
              <a:off x="546" y="2476"/>
              <a:ext cx="990" cy="954"/>
              <a:chOff x="584" y="1584"/>
              <a:chExt cx="1320" cy="1296"/>
            </a:xfrm>
          </p:grpSpPr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40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9" name="Text Box 11"/>
              <p:cNvSpPr txBox="1">
                <a:spLocks noChangeArrowheads="1"/>
              </p:cNvSpPr>
              <p:nvPr/>
            </p:nvSpPr>
            <p:spPr bwMode="gray">
              <a:xfrm>
                <a:off x="584" y="1801"/>
                <a:ext cx="132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 algn="ctr" eaLnBrk="0" hangingPunct="0"/>
                <a:r>
                  <a:rPr lang="ru-RU" sz="1200" b="1" dirty="0" smtClean="0"/>
                  <a:t>7. Активизировать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просвещение </a:t>
                </a:r>
                <a:r>
                  <a:rPr lang="ru-RU" sz="1200" b="1" dirty="0" smtClean="0"/>
                  <a:t>родителей </a:t>
                </a:r>
                <a:endParaRPr lang="ru-RU" sz="1200" b="1" dirty="0" smtClean="0"/>
              </a:p>
              <a:p>
                <a:pPr marL="457200" indent="-457200" algn="ctr" eaLnBrk="0" hangingPunct="0"/>
                <a:r>
                  <a:rPr lang="ru-RU" sz="1200" b="1" dirty="0" smtClean="0"/>
                  <a:t>п</a:t>
                </a:r>
                <a:r>
                  <a:rPr lang="ru-RU" sz="1200" b="1" dirty="0" smtClean="0"/>
                  <a:t>о вопросам 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ознакомления с видами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одаренности детей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дошкольного </a:t>
                </a:r>
                <a:r>
                  <a:rPr lang="ru-RU" sz="1200" b="1" dirty="0" smtClean="0"/>
                  <a:t>возраста</a:t>
                </a:r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7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Group 6"/>
          <p:cNvGrpSpPr>
            <a:grpSpLocks/>
          </p:cNvGrpSpPr>
          <p:nvPr/>
        </p:nvGrpSpPr>
        <p:grpSpPr bwMode="auto">
          <a:xfrm>
            <a:off x="3929058" y="1785926"/>
            <a:ext cx="2606280" cy="2563714"/>
            <a:chOff x="576" y="2475"/>
            <a:chExt cx="995" cy="1305"/>
          </a:xfrm>
        </p:grpSpPr>
        <p:grpSp>
          <p:nvGrpSpPr>
            <p:cNvPr id="43" name="Group 7"/>
            <p:cNvGrpSpPr>
              <a:grpSpLocks/>
            </p:cNvGrpSpPr>
            <p:nvPr/>
          </p:nvGrpSpPr>
          <p:grpSpPr bwMode="auto">
            <a:xfrm>
              <a:off x="603" y="2475"/>
              <a:ext cx="936" cy="953"/>
              <a:chOff x="660" y="1584"/>
              <a:chExt cx="1248" cy="1296"/>
            </a:xfrm>
          </p:grpSpPr>
          <p:grpSp>
            <p:nvGrpSpPr>
              <p:cNvPr id="45" name="Group 8"/>
              <p:cNvGrpSpPr>
                <a:grpSpLocks/>
              </p:cNvGrpSpPr>
              <p:nvPr/>
            </p:nvGrpSpPr>
            <p:grpSpPr bwMode="auto">
              <a:xfrm>
                <a:off x="660" y="1584"/>
                <a:ext cx="1248" cy="1296"/>
                <a:chOff x="2065" y="1920"/>
                <a:chExt cx="1680" cy="1680"/>
              </a:xfrm>
            </p:grpSpPr>
            <p:sp>
              <p:nvSpPr>
                <p:cNvPr id="47" name="Oval 9"/>
                <p:cNvSpPr>
                  <a:spLocks noChangeArrowheads="1"/>
                </p:cNvSpPr>
                <p:nvPr/>
              </p:nvSpPr>
              <p:spPr bwMode="gray">
                <a:xfrm>
                  <a:off x="2065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gray">
              <a:xfrm>
                <a:off x="664" y="1803"/>
                <a:ext cx="1240" cy="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 algn="ctr" eaLnBrk="0" hangingPunct="0"/>
                <a:r>
                  <a:rPr lang="ru-RU" sz="1200" b="1" dirty="0" smtClean="0"/>
                  <a:t>3. Определить  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м</a:t>
                </a:r>
                <a:r>
                  <a:rPr lang="ru-RU" sz="1200" b="1" dirty="0" smtClean="0"/>
                  <a:t>етоды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педагогической и 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психологической 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работы </a:t>
                </a:r>
                <a:r>
                  <a:rPr lang="ru-RU" sz="1200" b="1" dirty="0" smtClean="0"/>
                  <a:t>с </a:t>
                </a:r>
                <a:r>
                  <a:rPr lang="ru-RU" sz="1200" b="1" dirty="0" smtClean="0"/>
                  <a:t>одаренными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детьми</a:t>
                </a:r>
                <a:endParaRPr lang="ru-RU" sz="1200" b="1" dirty="0" smtClean="0"/>
              </a:p>
              <a:p>
                <a:pPr algn="ctr" eaLnBrk="0" hangingPunct="0"/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44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Group 6"/>
          <p:cNvGrpSpPr>
            <a:grpSpLocks/>
          </p:cNvGrpSpPr>
          <p:nvPr/>
        </p:nvGrpSpPr>
        <p:grpSpPr bwMode="auto">
          <a:xfrm>
            <a:off x="6500823" y="1500178"/>
            <a:ext cx="2606280" cy="2428161"/>
            <a:chOff x="546" y="2476"/>
            <a:chExt cx="995" cy="1236"/>
          </a:xfrm>
        </p:grpSpPr>
        <p:grpSp>
          <p:nvGrpSpPr>
            <p:cNvPr id="50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82"/>
              <a:chOff x="624" y="1584"/>
              <a:chExt cx="1248" cy="1334"/>
            </a:xfrm>
          </p:grpSpPr>
          <p:grpSp>
            <p:nvGrpSpPr>
              <p:cNvPr id="52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5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gray">
              <a:xfrm>
                <a:off x="624" y="1584"/>
                <a:ext cx="1240" cy="1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 algn="ctr" eaLnBrk="0" hangingPunct="0"/>
                <a:r>
                  <a:rPr lang="ru-RU" sz="1200" b="1" dirty="0" smtClean="0"/>
                  <a:t>4. Обеспечить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повышение </a:t>
                </a:r>
                <a:r>
                  <a:rPr lang="ru-RU" sz="1200" b="1" dirty="0" smtClean="0"/>
                  <a:t>уровня </a:t>
                </a:r>
                <a:endParaRPr lang="ru-RU" sz="1200" b="1" dirty="0" smtClean="0"/>
              </a:p>
              <a:p>
                <a:pPr marL="457200" indent="-457200" algn="ctr" eaLnBrk="0" hangingPunct="0"/>
                <a:r>
                  <a:rPr lang="ru-RU" sz="1200" b="1" dirty="0" smtClean="0"/>
                  <a:t>п</a:t>
                </a:r>
                <a:r>
                  <a:rPr lang="ru-RU" sz="1200" b="1" dirty="0" smtClean="0"/>
                  <a:t>одготовки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п</a:t>
                </a:r>
                <a:r>
                  <a:rPr lang="ru-RU" sz="1200" b="1" dirty="0" smtClean="0"/>
                  <a:t>едагогических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кадров </a:t>
                </a:r>
                <a:r>
                  <a:rPr lang="ru-RU" sz="1200" b="1" dirty="0" smtClean="0"/>
                  <a:t>и </a:t>
                </a:r>
                <a:endParaRPr lang="ru-RU" sz="1200" b="1" dirty="0" smtClean="0"/>
              </a:p>
              <a:p>
                <a:pPr marL="457200" indent="-457200" algn="ctr" eaLnBrk="0" hangingPunct="0"/>
                <a:r>
                  <a:rPr lang="ru-RU" sz="1200" b="1" dirty="0" smtClean="0"/>
                  <a:t>п</a:t>
                </a:r>
                <a:r>
                  <a:rPr lang="ru-RU" sz="1200" b="1" dirty="0" smtClean="0"/>
                  <a:t>сихологической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службы </a:t>
                </a:r>
                <a:r>
                  <a:rPr lang="ru-RU" sz="1200" b="1" dirty="0" smtClean="0"/>
                  <a:t>в </a:t>
                </a:r>
                <a:r>
                  <a:rPr lang="ru-RU" sz="1200" b="1" dirty="0" smtClean="0"/>
                  <a:t>вопросах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организации  работы</a:t>
                </a:r>
              </a:p>
              <a:p>
                <a:pPr marL="457200" indent="-457200" algn="ctr" eaLnBrk="0" hangingPunct="0"/>
                <a:r>
                  <a:rPr lang="ru-RU" sz="1200" b="1" dirty="0" smtClean="0"/>
                  <a:t>с </a:t>
                </a:r>
                <a:r>
                  <a:rPr lang="ru-RU" sz="1200" b="1" dirty="0" smtClean="0"/>
                  <a:t>одаренными </a:t>
                </a:r>
                <a:r>
                  <a:rPr lang="ru-RU" sz="1200" b="1" dirty="0" smtClean="0"/>
                  <a:t>детьми</a:t>
                </a:r>
                <a:endParaRPr lang="ru-RU" sz="1200" b="1" dirty="0" smtClean="0"/>
              </a:p>
            </p:txBody>
          </p:sp>
        </p:grpSp>
        <p:sp>
          <p:nvSpPr>
            <p:cNvPr id="51" name="Oval 12"/>
            <p:cNvSpPr>
              <a:spLocks noChangeArrowheads="1"/>
            </p:cNvSpPr>
            <p:nvPr/>
          </p:nvSpPr>
          <p:spPr bwMode="gray">
            <a:xfrm>
              <a:off x="546" y="3436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501122" cy="1428760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Этапы реализации программы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«Одаренный ребенок»: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15370" cy="4214842"/>
          </a:xfrm>
        </p:spPr>
        <p:txBody>
          <a:bodyPr/>
          <a:lstStyle/>
          <a:p>
            <a:pPr algn="just"/>
            <a:r>
              <a:rPr lang="ru-RU" sz="250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Сентябрь 2012 г. - май 2013 г. - </a:t>
            </a:r>
            <a:r>
              <a:rPr lang="ru-RU" sz="25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организационно- установочный </a:t>
            </a:r>
            <a:r>
              <a:rPr lang="ru-RU" sz="250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этап (ознакомление коллектива с нормативными основами  программы,  задачами,  обеспечение  методического оснащения программы)</a:t>
            </a:r>
          </a:p>
          <a:p>
            <a:pPr algn="just"/>
            <a:endParaRPr lang="ru-RU" sz="1200" dirty="0" smtClean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2013 -  2015 учебные годы - </a:t>
            </a:r>
            <a:r>
              <a:rPr lang="ru-RU" sz="25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 реализации</a:t>
            </a:r>
          </a:p>
          <a:p>
            <a:pPr algn="just"/>
            <a:endParaRPr lang="ru-RU" sz="12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2015 - 2016 учебный год - </a:t>
            </a:r>
            <a:r>
              <a:rPr lang="ru-RU" sz="25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аналитико</a:t>
            </a:r>
            <a:r>
              <a:rPr lang="ru-RU" sz="25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 коррекционный этап</a:t>
            </a:r>
          </a:p>
          <a:p>
            <a:pPr algn="just">
              <a:buNone/>
            </a:pPr>
            <a:endParaRPr lang="ru-RU" sz="20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15436" cy="538164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Построение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предусматривает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развитие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каждого вида одаренности как у группы в целом, так и у каждого ребенка 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отдельности</a:t>
            </a:r>
          </a:p>
          <a:p>
            <a:pPr algn="just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этого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учебной неделе выделяется день работы с детьми с признаками одаренности, в который,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специалисты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(психолог, воспитатель,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музыкальный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работник, руководитель по физическому воспитанию) работают с мини-группами,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сформированными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соответствии с видом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одаренности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образовательную деятельность работы с  одаренными детьми введены следующие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направления:</a:t>
            </a:r>
            <a:r>
              <a:rPr lang="ru-RU" dirty="0"/>
              <a:t/>
            </a:r>
            <a:br>
              <a:rPr lang="ru-RU" dirty="0"/>
            </a:br>
            <a:r>
              <a:rPr lang="en-US" dirty="0" err="1" smtClean="0"/>
              <a:t>ontents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90195" name="Group 83"/>
          <p:cNvGrpSpPr>
            <a:grpSpLocks/>
          </p:cNvGrpSpPr>
          <p:nvPr/>
        </p:nvGrpSpPr>
        <p:grpSpPr bwMode="auto">
          <a:xfrm>
            <a:off x="714348" y="1428736"/>
            <a:ext cx="7712711" cy="1281378"/>
            <a:chOff x="1324" y="1898"/>
            <a:chExt cx="2975" cy="289"/>
          </a:xfrm>
        </p:grpSpPr>
        <p:sp>
          <p:nvSpPr>
            <p:cNvPr id="90196" name="AutoShape 8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98" name="Text Box 86"/>
            <p:cNvSpPr txBox="1">
              <a:spLocks noChangeArrowheads="1"/>
            </p:cNvSpPr>
            <p:nvPr/>
          </p:nvSpPr>
          <p:spPr bwMode="gray">
            <a:xfrm>
              <a:off x="1599" y="1919"/>
              <a:ext cx="2700" cy="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sz="2000" b="1" dirty="0" smtClean="0">
                  <a:solidFill>
                    <a:srgbClr val="C00000"/>
                  </a:solidFill>
                </a:rPr>
                <a:t>Интеллектуальное  </a:t>
              </a:r>
            </a:p>
            <a:p>
              <a:pPr lvl="0" algn="ctr" eaLnBrk="0" hangingPunct="0"/>
              <a:r>
                <a:rPr lang="ru-RU" sz="2000" b="1" dirty="0" smtClean="0">
                  <a:solidFill>
                    <a:srgbClr val="C00000"/>
                  </a:solidFill>
                </a:rPr>
                <a:t>(</a:t>
              </a:r>
              <a:r>
                <a:rPr lang="ru-RU" sz="2000" b="1" dirty="0">
                  <a:solidFill>
                    <a:srgbClr val="C00000"/>
                  </a:solidFill>
                </a:rPr>
                <a:t>авторы: А. А. Смоленцева,  3. В. Михайлова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,</a:t>
              </a:r>
            </a:p>
            <a:p>
              <a:pPr lvl="0" algn="ctr" eaLnBrk="0" hangingPunct="0"/>
              <a:r>
                <a:rPr lang="ru-RU" sz="2000" b="1" dirty="0" smtClean="0">
                  <a:solidFill>
                    <a:srgbClr val="C00000"/>
                  </a:solidFill>
                </a:rPr>
                <a:t> </a:t>
              </a:r>
              <a:r>
                <a:rPr lang="ru-RU" sz="2000" b="1" dirty="0">
                  <a:solidFill>
                    <a:srgbClr val="C00000"/>
                  </a:solidFill>
                </a:rPr>
                <a:t>Е. А. Носова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)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90199" name="Text Box 87"/>
            <p:cNvSpPr txBox="1">
              <a:spLocks noChangeArrowheads="1"/>
            </p:cNvSpPr>
            <p:nvPr/>
          </p:nvSpPr>
          <p:spPr bwMode="gray">
            <a:xfrm>
              <a:off x="1324" y="1898"/>
              <a:ext cx="248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ru-RU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0200" name="Group 88"/>
          <p:cNvGrpSpPr>
            <a:grpSpLocks/>
          </p:cNvGrpSpPr>
          <p:nvPr/>
        </p:nvGrpSpPr>
        <p:grpSpPr bwMode="auto">
          <a:xfrm>
            <a:off x="1214414" y="2643009"/>
            <a:ext cx="7143800" cy="1086817"/>
            <a:chOff x="1140" y="1914"/>
            <a:chExt cx="3071" cy="488"/>
          </a:xfrm>
        </p:grpSpPr>
        <p:sp>
          <p:nvSpPr>
            <p:cNvPr id="90201" name="AutoShape 89"/>
            <p:cNvSpPr>
              <a:spLocks noChangeArrowheads="1"/>
            </p:cNvSpPr>
            <p:nvPr/>
          </p:nvSpPr>
          <p:spPr bwMode="gray">
            <a:xfrm>
              <a:off x="1140" y="1914"/>
              <a:ext cx="3071" cy="4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203" name="Text Box 91"/>
            <p:cNvSpPr txBox="1">
              <a:spLocks noChangeArrowheads="1"/>
            </p:cNvSpPr>
            <p:nvPr/>
          </p:nvSpPr>
          <p:spPr bwMode="gray">
            <a:xfrm>
              <a:off x="1201" y="1946"/>
              <a:ext cx="2948" cy="4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ru-RU" sz="2000" b="1" dirty="0" smtClean="0">
                  <a:solidFill>
                    <a:srgbClr val="7030A0"/>
                  </a:solidFill>
                </a:rPr>
                <a:t>Художественно-изобразительное </a:t>
              </a:r>
            </a:p>
            <a:p>
              <a:pPr lvl="0" algn="ctr" eaLnBrk="0" hangingPunct="0"/>
              <a:r>
                <a:rPr lang="ru-RU" sz="2000" b="1" dirty="0" smtClean="0">
                  <a:solidFill>
                    <a:srgbClr val="7030A0"/>
                  </a:solidFill>
                </a:rPr>
                <a:t>(</a:t>
              </a:r>
              <a:r>
                <a:rPr lang="ru-RU" sz="2000" b="1" dirty="0">
                  <a:solidFill>
                    <a:srgbClr val="7030A0"/>
                  </a:solidFill>
                </a:rPr>
                <a:t>авторы: Н. А. Курочкина,    И. А. </a:t>
              </a:r>
              <a:r>
                <a:rPr lang="ru-RU" sz="2000" b="1" dirty="0" smtClean="0">
                  <a:solidFill>
                    <a:srgbClr val="7030A0"/>
                  </a:solidFill>
                </a:rPr>
                <a:t>Лыкова, </a:t>
              </a:r>
            </a:p>
            <a:p>
              <a:pPr lvl="0" algn="ctr" eaLnBrk="0" hangingPunct="0"/>
              <a:r>
                <a:rPr lang="ru-RU" sz="2000" b="1" dirty="0" smtClean="0">
                  <a:solidFill>
                    <a:srgbClr val="7030A0"/>
                  </a:solidFill>
                </a:rPr>
                <a:t>Т.Н. Яковлева)</a:t>
              </a:r>
              <a:endParaRPr lang="ru-RU" sz="2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90205" name="Group 93"/>
          <p:cNvGrpSpPr>
            <a:grpSpLocks/>
          </p:cNvGrpSpPr>
          <p:nvPr/>
        </p:nvGrpSpPr>
        <p:grpSpPr bwMode="auto">
          <a:xfrm>
            <a:off x="928662" y="3786190"/>
            <a:ext cx="7500990" cy="1023945"/>
            <a:chOff x="846" y="1899"/>
            <a:chExt cx="3426" cy="510"/>
          </a:xfrm>
        </p:grpSpPr>
        <p:sp>
          <p:nvSpPr>
            <p:cNvPr id="90206" name="AutoShape 94"/>
            <p:cNvSpPr>
              <a:spLocks noChangeArrowheads="1"/>
            </p:cNvSpPr>
            <p:nvPr/>
          </p:nvSpPr>
          <p:spPr bwMode="gray">
            <a:xfrm>
              <a:off x="1009" y="1899"/>
              <a:ext cx="3263" cy="51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208" name="Text Box 96"/>
            <p:cNvSpPr txBox="1">
              <a:spLocks noChangeArrowheads="1"/>
            </p:cNvSpPr>
            <p:nvPr/>
          </p:nvSpPr>
          <p:spPr bwMode="gray">
            <a:xfrm>
              <a:off x="846" y="1934"/>
              <a:ext cx="2994" cy="1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210" name="Group 98"/>
          <p:cNvGrpSpPr>
            <a:grpSpLocks/>
          </p:cNvGrpSpPr>
          <p:nvPr/>
        </p:nvGrpSpPr>
        <p:grpSpPr bwMode="auto">
          <a:xfrm>
            <a:off x="1357290" y="4857760"/>
            <a:ext cx="7072362" cy="1000132"/>
            <a:chOff x="1364" y="1941"/>
            <a:chExt cx="2908" cy="225"/>
          </a:xfrm>
        </p:grpSpPr>
        <p:sp>
          <p:nvSpPr>
            <p:cNvPr id="90211" name="AutoShape 99"/>
            <p:cNvSpPr>
              <a:spLocks noChangeArrowheads="1"/>
            </p:cNvSpPr>
            <p:nvPr/>
          </p:nvSpPr>
          <p:spPr bwMode="gray">
            <a:xfrm>
              <a:off x="1364" y="1941"/>
              <a:ext cx="2908" cy="225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213" name="Text Box 101"/>
            <p:cNvSpPr txBox="1">
              <a:spLocks noChangeArrowheads="1"/>
            </p:cNvSpPr>
            <p:nvPr/>
          </p:nvSpPr>
          <p:spPr bwMode="gray">
            <a:xfrm>
              <a:off x="1450" y="1982"/>
              <a:ext cx="2649" cy="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AutoShape 85"/>
          <p:cNvSpPr>
            <a:spLocks noChangeArrowheads="1"/>
          </p:cNvSpPr>
          <p:nvPr/>
        </p:nvSpPr>
        <p:spPr bwMode="gray">
          <a:xfrm>
            <a:off x="285720" y="1500174"/>
            <a:ext cx="1119963" cy="1259641"/>
          </a:xfrm>
          <a:prstGeom prst="diamond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1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9" name="AutoShape 85"/>
          <p:cNvSpPr>
            <a:spLocks noChangeArrowheads="1"/>
          </p:cNvSpPr>
          <p:nvPr/>
        </p:nvSpPr>
        <p:spPr bwMode="gray">
          <a:xfrm>
            <a:off x="357158" y="3571876"/>
            <a:ext cx="1119963" cy="1259641"/>
          </a:xfrm>
          <a:prstGeom prst="diamond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3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1" name="AutoShape 85"/>
          <p:cNvSpPr>
            <a:spLocks noChangeArrowheads="1"/>
          </p:cNvSpPr>
          <p:nvPr/>
        </p:nvSpPr>
        <p:spPr bwMode="gray">
          <a:xfrm>
            <a:off x="428596" y="4572008"/>
            <a:ext cx="1119963" cy="1259641"/>
          </a:xfrm>
          <a:prstGeom prst="diamond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4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2" name="AutoShape 99"/>
          <p:cNvSpPr>
            <a:spLocks noChangeArrowheads="1"/>
          </p:cNvSpPr>
          <p:nvPr/>
        </p:nvSpPr>
        <p:spPr bwMode="gray">
          <a:xfrm>
            <a:off x="1500167" y="5929330"/>
            <a:ext cx="6929486" cy="72327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Спортивное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(авторы: Л.Д</a:t>
            </a:r>
            <a:r>
              <a:rPr lang="ru-RU" sz="2000" b="1" dirty="0">
                <a:solidFill>
                  <a:srgbClr val="7030A0"/>
                </a:solidFill>
              </a:rPr>
              <a:t>. </a:t>
            </a:r>
            <a:r>
              <a:rPr lang="ru-RU" sz="2000" b="1" dirty="0" smtClean="0">
                <a:solidFill>
                  <a:srgbClr val="7030A0"/>
                </a:solidFill>
              </a:rPr>
              <a:t>Глазырина, Т.И. Осокина)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3" name="AutoShape 85"/>
          <p:cNvSpPr>
            <a:spLocks noChangeArrowheads="1"/>
          </p:cNvSpPr>
          <p:nvPr/>
        </p:nvSpPr>
        <p:spPr bwMode="gray">
          <a:xfrm>
            <a:off x="500034" y="5598359"/>
            <a:ext cx="1119963" cy="1259641"/>
          </a:xfrm>
          <a:prstGeom prst="diamond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5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4" name="AutoShape 85"/>
          <p:cNvSpPr>
            <a:spLocks noChangeArrowheads="1"/>
          </p:cNvSpPr>
          <p:nvPr/>
        </p:nvSpPr>
        <p:spPr bwMode="gray">
          <a:xfrm>
            <a:off x="285720" y="2571744"/>
            <a:ext cx="1119963" cy="1259641"/>
          </a:xfrm>
          <a:prstGeom prst="diamond">
            <a:avLst/>
          </a:prstGeom>
          <a:solidFill>
            <a:schemeClr val="tx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500166" y="3786190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Музыкальное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(авторы: И.  </a:t>
            </a:r>
            <a:r>
              <a:rPr lang="ru-RU" sz="2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Новоскольцева</a:t>
            </a: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И. </a:t>
            </a:r>
            <a:r>
              <a:rPr lang="ru-RU" sz="2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Каплунова</a:t>
            </a: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дополнительная программа  «Ладушки</a:t>
            </a:r>
            <a:r>
              <a:rPr lang="ru-RU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»)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43042" y="4857760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Литературное и артистическое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(авторы: О.С. Ушакова; Т. И. Петрова;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М. Д. </a:t>
            </a:r>
            <a:r>
              <a:rPr lang="ru-RU" sz="2000" b="1" dirty="0" err="1">
                <a:solidFill>
                  <a:srgbClr val="FFFF00"/>
                </a:solidFill>
              </a:rPr>
              <a:t>Маханева</a:t>
            </a:r>
            <a:r>
              <a:rPr lang="ru-RU" sz="2000" b="1" dirty="0" smtClean="0">
                <a:solidFill>
                  <a:srgbClr val="FFFF00"/>
                </a:solidFill>
              </a:rPr>
              <a:t>)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8573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Учебный план работы с одаренными детьми </a:t>
            </a:r>
            <a:b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 интеллектуальному,  художественно- изобразительному, литературному и артистическому направлениям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Group 68"/>
          <p:cNvGraphicFramePr>
            <a:graphicFrameLocks noGrp="1"/>
          </p:cNvGraphicFramePr>
          <p:nvPr>
            <p:ph type="tbl" idx="1"/>
          </p:nvPr>
        </p:nvGraphicFramePr>
        <p:xfrm>
          <a:off x="857224" y="2786058"/>
          <a:ext cx="7358114" cy="3119185"/>
        </p:xfrm>
        <a:graphic>
          <a:graphicData uri="http://schemas.openxmlformats.org/drawingml/2006/table">
            <a:tbl>
              <a:tblPr/>
              <a:tblGrid>
                <a:gridCol w="2741259"/>
                <a:gridCol w="1226352"/>
                <a:gridCol w="1226352"/>
                <a:gridCol w="2164151"/>
              </a:tblGrid>
              <a:tr h="322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занятий в месяц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Кол-во занятий в год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</a:tr>
              <a:tr h="72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Интеллектуальное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</a:tr>
              <a:tr h="614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Художественно-изобразительное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93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Литературное и артистическое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Воспитатели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sample 2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68A6EA"/>
      </a:accent1>
      <a:accent2>
        <a:srgbClr val="00CC99"/>
      </a:accent2>
      <a:accent3>
        <a:srgbClr val="FFFFFF"/>
      </a:accent3>
      <a:accent4>
        <a:srgbClr val="000000"/>
      </a:accent4>
      <a:accent5>
        <a:srgbClr val="B9D0F3"/>
      </a:accent5>
      <a:accent6>
        <a:srgbClr val="00B98A"/>
      </a:accent6>
      <a:hlink>
        <a:srgbClr val="4173F1"/>
      </a:hlink>
      <a:folHlink>
        <a:srgbClr val="A982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1112</TotalTime>
  <Words>1014</Words>
  <Application>Microsoft PowerPoint</Application>
  <PresentationFormat>Экран (4:3)</PresentationFormat>
  <Paragraphs>289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cdb2004220l</vt:lpstr>
      <vt:lpstr>Image</vt:lpstr>
      <vt:lpstr>Слайд 1</vt:lpstr>
      <vt:lpstr>Слайд 2</vt:lpstr>
      <vt:lpstr>Слайд 3</vt:lpstr>
      <vt:lpstr>Слайд 4</vt:lpstr>
      <vt:lpstr>Слайд 5</vt:lpstr>
      <vt:lpstr> Этапы реализации программы «Одаренный ребенок»: </vt:lpstr>
      <vt:lpstr>Слайд 7</vt:lpstr>
      <vt:lpstr>  В  образовательную деятельность работы с  одаренными детьми введены следующие направления: ontents</vt:lpstr>
      <vt:lpstr>Учебный план работы с одаренными детьми  по интеллектуальному,  художественно- изобразительному, литературному и артистическому направлениям</vt:lpstr>
      <vt:lpstr>Учебный план работы с одаренными детьми  по спортивному направлению</vt:lpstr>
      <vt:lpstr> Учебный план работы с одаренными детьми по музыкальному направлению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default</dc:creator>
  <cp:lastModifiedBy>default</cp:lastModifiedBy>
  <cp:revision>42</cp:revision>
  <dcterms:created xsi:type="dcterms:W3CDTF">2012-09-05T02:58:51Z</dcterms:created>
  <dcterms:modified xsi:type="dcterms:W3CDTF">2012-09-10T08:54:27Z</dcterms:modified>
</cp:coreProperties>
</file>