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72" r:id="rId3"/>
    <p:sldId id="266" r:id="rId4"/>
    <p:sldId id="271" r:id="rId5"/>
    <p:sldId id="263" r:id="rId6"/>
    <p:sldId id="262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053587-E37B-48D7-B456-87F854253A70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0E3A40-19E3-4A15-8245-BD674486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DC03-26D8-4F30-BDCC-EE7A508AD824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C9AD-C490-405B-A8A1-7E22D382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725C-6485-4929-8226-1A722DB8B721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D19F-567C-4E82-BDA7-68E32A9B6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C0FF-0FBC-4BE5-A07D-8C6EF837C567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6286-2A02-479A-9B7B-3B5ED556F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BFBE88-FA55-4D5D-AE06-1555C3804910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B5E3B5-950B-4207-BAD6-2D1879CE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E709-699B-4680-95ED-E9A59AC4EE9C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44F63-63CF-4E66-9F50-63B54FF1D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BB55-F46D-4F5D-8CF6-AA44CC9E753D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CCF2-8234-4657-A52C-96282CE00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115F-9906-494E-A337-54FD1238ECEF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D9C3-334A-4661-B406-31D26C16C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3626F-1419-440A-8F32-F8843F447DDE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A39243-DF4D-4D00-AC15-50049390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0073-ED2E-4705-983F-67091FF5CF23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B34D-EB7E-4831-8EC3-552D26E9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3DE933-6196-4E1B-AA3F-A621D5AB4BDF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B03614-1F35-4BC5-A2AC-075B59E04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5F301E-93BC-4436-B4FF-7BDB67B4EF08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93257F-70DD-48FB-86DA-91B40878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2D5FE8E-C8C3-4318-935E-ECC71E17FC24}" type="datetimeFigureOut">
              <a:rPr lang="ru-RU"/>
              <a:pPr>
                <a:defRPr/>
              </a:pPr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BB503CB-F21F-4102-8B29-2EC7A4DAF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4" r:id="rId4"/>
    <p:sldLayoutId id="2147483715" r:id="rId5"/>
    <p:sldLayoutId id="2147483722" r:id="rId6"/>
    <p:sldLayoutId id="2147483716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75" y="2636838"/>
            <a:ext cx="6172200" cy="18938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Деловые </a:t>
            </a:r>
            <a:r>
              <a:rPr lang="ru-RU" dirty="0" smtClean="0">
                <a:solidFill>
                  <a:srgbClr val="002060"/>
                </a:solidFill>
              </a:rPr>
              <a:t>и инновационные  </a:t>
            </a:r>
            <a:r>
              <a:rPr lang="ru-RU" dirty="0" smtClean="0">
                <a:solidFill>
                  <a:srgbClr val="002060"/>
                </a:solidFill>
              </a:rPr>
              <a:t>игры в работе с педагогическим коллективом в ДОУ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8175" y="1989138"/>
            <a:ext cx="6767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08175" y="1916113"/>
            <a:ext cx="6767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79613" y="5445125"/>
            <a:ext cx="676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613" y="5516563"/>
            <a:ext cx="676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996952"/>
            <a:ext cx="2555776" cy="311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Инновационные игры?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132856"/>
            <a:ext cx="5975895" cy="3456210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Инновационные игры, это игры преследующие две цели: снятие негативных установок в отношении действий по реорганизации деятельности организации (предприятия) и внесение конструктивных изменений в сам проект реорганизации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Откуда возникли деловые игры?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984375"/>
            <a:ext cx="7467600" cy="4873625"/>
          </a:xfrm>
        </p:spPr>
        <p:txBody>
          <a:bodyPr/>
          <a:lstStyle/>
          <a:p>
            <a:pPr algn="just"/>
            <a:r>
              <a:rPr lang="ru-RU" dirty="0" smtClean="0"/>
              <a:t>Метод деловых игр известен с 17-18 века и история его возникновения описана в литературе. Деловая игра этого времени определяется как </a:t>
            </a:r>
            <a:r>
              <a:rPr lang="ru-RU" b="1" dirty="0" smtClean="0"/>
              <a:t>“военная или предпринимательская”. </a:t>
            </a:r>
            <a:r>
              <a:rPr lang="ru-RU" dirty="0" smtClean="0"/>
              <a:t>Первое упоминание деловой игры значилось как “военные шахматы”, потом как “маневры на карте”.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868863"/>
            <a:ext cx="21383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Как стоит понимать термин «деловая игра»?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773238"/>
            <a:ext cx="6623967" cy="4873625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Деловая игра – </a:t>
            </a:r>
            <a:r>
              <a:rPr lang="ru-RU" dirty="0" smtClean="0"/>
              <a:t>метод имитации </a:t>
            </a:r>
            <a:r>
              <a:rPr lang="ru-RU" b="1" dirty="0" smtClean="0"/>
              <a:t>принятия решений </a:t>
            </a:r>
            <a:r>
              <a:rPr lang="ru-RU" dirty="0" smtClean="0"/>
              <a:t>руководящих работников или специалистов в различных производственных ситуациях;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Деловая игра</a:t>
            </a:r>
            <a:r>
              <a:rPr lang="ru-RU" dirty="0" smtClean="0"/>
              <a:t> — средство моделирования разнообразных условий профессиональной деятельности (включая экстремальные) методом </a:t>
            </a:r>
            <a:r>
              <a:rPr lang="ru-RU" b="1" dirty="0" smtClean="0"/>
              <a:t>поиска новых способов </a:t>
            </a:r>
            <a:r>
              <a:rPr lang="ru-RU" dirty="0" smtClean="0"/>
              <a:t>ее выполнения;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Деловая игра </a:t>
            </a:r>
            <a:r>
              <a:rPr lang="ru-RU" dirty="0" smtClean="0"/>
              <a:t>- способ определения </a:t>
            </a:r>
            <a:r>
              <a:rPr lang="ru-RU" b="1" dirty="0" smtClean="0"/>
              <a:t>оптимального решения </a:t>
            </a:r>
            <a:r>
              <a:rPr lang="ru-RU" dirty="0" smtClean="0"/>
              <a:t>экономических, управленческих и иных задач путем имитации или моделирования хозяйственной ситуации и правил </a:t>
            </a:r>
            <a:r>
              <a:rPr lang="ru-RU" b="1" dirty="0" smtClean="0"/>
              <a:t>поведения участников;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Деловая игра</a:t>
            </a:r>
            <a:r>
              <a:rPr lang="ru-RU" dirty="0" smtClean="0"/>
              <a:t> — великолепный способ повысить коммуникативные навыки, </a:t>
            </a:r>
            <a:r>
              <a:rPr lang="ru-RU" b="1" dirty="0" smtClean="0"/>
              <a:t>развить</a:t>
            </a:r>
            <a:r>
              <a:rPr lang="ru-RU" dirty="0" smtClean="0"/>
              <a:t> необходимые деловые к</a:t>
            </a:r>
            <a:r>
              <a:rPr lang="ru-RU" b="1" dirty="0" smtClean="0"/>
              <a:t>ачества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790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чем разница между тренингом и деловой игрой?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5256584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Игра развёрнута во времени, имеет чёткое начало и конец, этапы игры регламентированы. Тренинг не всегда ограничивается временем;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Игра - целостный процесс, моделирует ситуацию, включающую множество факторов. Тренинг чаще затрагивает отдельный аспект ситуации;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 силу воспроизведения комплекса факторов игра развивает не какой-то отдельный навык, а их совокупность. Тренинг лучше использовать для тренировки конкретного навыка;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 игре более выражено проблемное содержание: конфликт интересов участников, недостаток ресурсов и информации, конкуренция;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Игра всегда имеет исход, результат, то есть, в итоге кто-то побеждает, а кто-то проигрывает, поэтому, победившие участники убеждаются в успешности выбранных способов поведения;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750" y="2708275"/>
            <a:ext cx="3598863" cy="216058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263" y="2636838"/>
            <a:ext cx="3743325" cy="223361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323850" y="1806079"/>
            <a:ext cx="8534400" cy="758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Методы активного обучения (модификация деловых игр) по А.А. Балуевой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563938" y="2204864"/>
            <a:ext cx="5762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219700" y="2204864"/>
            <a:ext cx="4318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179388" y="2781300"/>
            <a:ext cx="4033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 b="1" u="sng">
                <a:latin typeface="Times New Roman" pitchFamily="18" charset="0"/>
              </a:rPr>
              <a:t>Имитационные игры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ru-RU" sz="2400">
              <a:latin typeface="Times New Roman" pitchFamily="18" charset="0"/>
            </a:endParaRPr>
          </a:p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000">
                <a:latin typeface="Times New Roman" pitchFamily="18" charset="0"/>
              </a:rPr>
              <a:t>Имитация своей деятельности на прогулке, совместной деятельности,  игре, отработка методики кого либо процесса.</a:t>
            </a:r>
          </a:p>
        </p:txBody>
      </p:sp>
      <p:sp>
        <p:nvSpPr>
          <p:cNvPr id="12296" name="Rectangle 3"/>
          <p:cNvSpPr txBox="1">
            <a:spLocks noChangeArrowheads="1"/>
          </p:cNvSpPr>
          <p:nvPr/>
        </p:nvSpPr>
        <p:spPr bwMode="auto">
          <a:xfrm>
            <a:off x="5076825" y="2708275"/>
            <a:ext cx="3743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 b="1" u="sng">
                <a:latin typeface="Times New Roman" pitchFamily="18" charset="0"/>
              </a:rPr>
              <a:t>Метод инсценировки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ru-RU" sz="2400">
              <a:latin typeface="Times New Roman" pitchFamily="18" charset="0"/>
            </a:endParaRPr>
          </a:p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000">
                <a:latin typeface="Times New Roman" pitchFamily="18" charset="0"/>
              </a:rPr>
              <a:t>Принятие роли какого либо участника, и  и выполнение действий в соответствии с ними. Отработка поведения  в различных ситуациях.</a:t>
            </a:r>
          </a:p>
        </p:txBody>
      </p:sp>
      <p:sp>
        <p:nvSpPr>
          <p:cNvPr id="12298" name="Rectangle 3"/>
          <p:cNvSpPr txBox="1">
            <a:spLocks noChangeArrowheads="1"/>
          </p:cNvSpPr>
          <p:nvPr/>
        </p:nvSpPr>
        <p:spPr bwMode="auto">
          <a:xfrm>
            <a:off x="468313" y="5129213"/>
            <a:ext cx="8280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000">
                <a:latin typeface="Times New Roman" pitchFamily="18" charset="0"/>
              </a:rPr>
              <a:t>Деловыми играми в дошкольном образовании по мнению Н.С. Голицыной так же называют , игры однованные на телепередачах «Слабое звено», «Поле чудес», </a:t>
            </a:r>
            <a:r>
              <a:rPr lang="ru-RU" sz="2000" b="1">
                <a:latin typeface="Times New Roman" pitchFamily="18" charset="0"/>
              </a:rPr>
              <a:t>адаптированные к педагогическим проблемам </a:t>
            </a:r>
            <a:r>
              <a:rPr lang="ru-RU" sz="2000">
                <a:latin typeface="Times New Roman" pitchFamily="18" charset="0"/>
              </a:rPr>
              <a:t>детского сада. Как игровые формы и игровые приемы организации педагога они способствуют </a:t>
            </a:r>
            <a:r>
              <a:rPr lang="ru-RU" sz="2000" b="1">
                <a:latin typeface="Times New Roman" pitchFamily="18" charset="0"/>
              </a:rPr>
              <a:t>повышению сплоченности  и повышению профессионализмов.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0825" y="333375"/>
            <a:ext cx="8534400" cy="7588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sm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Для чего организовывают и проводят деловые игры?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</a:rPr>
              <a:t>Почему стоит использовать деловые игры?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28775"/>
            <a:ext cx="8504238" cy="5003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формы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методической работы, в которых все еще главное место отводится докладам, прямой передаче знаний, утратили значение из-за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низкой эффективности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недостаточной обратной связи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Чаще используется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непосредственное вовлечение педагогов в активную учебно-познавательную деятельность с применением приемов и методов, получивших обобщенное название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"активные методы обучения.</a:t>
            </a:r>
          </a:p>
        </p:txBody>
      </p:sp>
      <p:pic>
        <p:nvPicPr>
          <p:cNvPr id="13316" name="Picture 7" descr="C:\Documents and Settings\1.1-22F2940028464\Local Settings\Temporary Internet Files\FrontPageTempDir\wp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941888"/>
            <a:ext cx="244760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4067175" y="4293022"/>
            <a:ext cx="100965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23851" y="1624013"/>
            <a:ext cx="820859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entury Schoolbook" pitchFamily="18" charset="0"/>
              </a:rPr>
              <a:t>Деловые игры </a:t>
            </a:r>
            <a:r>
              <a:rPr lang="ru-RU" sz="2000" b="1" u="sng" dirty="0">
                <a:latin typeface="Century Schoolbook" pitchFamily="18" charset="0"/>
              </a:rPr>
              <a:t>метод</a:t>
            </a:r>
            <a:r>
              <a:rPr lang="ru-RU" sz="2000" dirty="0">
                <a:latin typeface="Century Schoolbook" pitchFamily="18" charset="0"/>
              </a:rPr>
              <a:t> обучения, приближенный к </a:t>
            </a:r>
            <a:r>
              <a:rPr lang="ru-RU" sz="2000" b="1" u="sng" dirty="0">
                <a:latin typeface="Century Schoolbook" pitchFamily="18" charset="0"/>
              </a:rPr>
              <a:t>реальной </a:t>
            </a:r>
            <a:r>
              <a:rPr lang="ru-RU" sz="2000" dirty="0">
                <a:latin typeface="Century Schoolbook" pitchFamily="18" charset="0"/>
              </a:rPr>
              <a:t>профессиональной </a:t>
            </a:r>
            <a:r>
              <a:rPr lang="ru-RU" sz="2000" b="1" u="sng" dirty="0">
                <a:latin typeface="Century Schoolbook" pitchFamily="18" charset="0"/>
              </a:rPr>
              <a:t>деятельности</a:t>
            </a:r>
            <a:r>
              <a:rPr lang="ru-RU" sz="2000" dirty="0">
                <a:latin typeface="Century Schoolbook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entury Schoolbook" pitchFamily="18" charset="0"/>
              </a:rPr>
              <a:t> Одновременно дают возможность значительно сократить операционный цикл и, тем самым, продемонстрировать участникам, к каким </a:t>
            </a:r>
            <a:r>
              <a:rPr lang="ru-RU" sz="2000" b="1" u="sng" dirty="0">
                <a:latin typeface="Century Schoolbook" pitchFamily="18" charset="0"/>
              </a:rPr>
              <a:t>конечным результатам</a:t>
            </a:r>
            <a:r>
              <a:rPr lang="ru-RU" sz="2000" dirty="0">
                <a:latin typeface="Century Schoolbook" pitchFamily="18" charset="0"/>
              </a:rPr>
              <a:t> приведут их </a:t>
            </a:r>
            <a:r>
              <a:rPr lang="ru-RU" sz="2000" b="1" u="sng" dirty="0">
                <a:latin typeface="Century Schoolbook" pitchFamily="18" charset="0"/>
              </a:rPr>
              <a:t>решения</a:t>
            </a:r>
            <a:r>
              <a:rPr lang="ru-RU" sz="2000" dirty="0">
                <a:latin typeface="Century Schoolbook" pitchFamily="18" charset="0"/>
              </a:rPr>
              <a:t> и действия.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b="1" u="sng" dirty="0">
                <a:latin typeface="Century Schoolbook" pitchFamily="18" charset="0"/>
              </a:rPr>
              <a:t>Создаются</a:t>
            </a:r>
            <a:r>
              <a:rPr lang="ru-RU" sz="2000" dirty="0">
                <a:latin typeface="Century Schoolbook" pitchFamily="18" charset="0"/>
              </a:rPr>
              <a:t> благоприятные возможности включения участников </a:t>
            </a:r>
            <a:r>
              <a:rPr lang="ru-RU" sz="2000" b="1" u="sng" dirty="0">
                <a:latin typeface="Century Schoolbook" pitchFamily="18" charset="0"/>
              </a:rPr>
              <a:t>творчески</a:t>
            </a:r>
            <a:r>
              <a:rPr lang="ru-RU" sz="2000" dirty="0">
                <a:latin typeface="Century Schoolbook" pitchFamily="18" charset="0"/>
              </a:rPr>
              <a:t> и </a:t>
            </a:r>
            <a:r>
              <a:rPr lang="ru-RU" sz="2000" b="1" u="sng" dirty="0">
                <a:latin typeface="Century Schoolbook" pitchFamily="18" charset="0"/>
              </a:rPr>
              <a:t>эмоционально</a:t>
            </a:r>
            <a:r>
              <a:rPr lang="ru-RU" sz="2000" dirty="0">
                <a:latin typeface="Century Schoolbook" pitchFamily="18" charset="0"/>
              </a:rPr>
              <a:t> в </a:t>
            </a:r>
            <a:r>
              <a:rPr lang="ru-RU" sz="2000" b="1" u="sng" dirty="0">
                <a:latin typeface="Century Schoolbook" pitchFamily="18" charset="0"/>
              </a:rPr>
              <a:t>отношения</a:t>
            </a:r>
            <a:r>
              <a:rPr lang="ru-RU" sz="2000" dirty="0">
                <a:latin typeface="Century Schoolbook" pitchFamily="18" charset="0"/>
              </a:rPr>
              <a:t>, подобные действительным отношениям в производстве.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entury Schoolbook" pitchFamily="18" charset="0"/>
              </a:rPr>
              <a:t> Происходят </a:t>
            </a:r>
            <a:r>
              <a:rPr lang="ru-RU" sz="2000" b="1" u="sng" dirty="0">
                <a:latin typeface="Century Schoolbook" pitchFamily="18" charset="0"/>
              </a:rPr>
              <a:t>быстрое</a:t>
            </a:r>
            <a:r>
              <a:rPr lang="ru-RU" sz="2000" dirty="0">
                <a:latin typeface="Century Schoolbook" pitchFamily="18" charset="0"/>
              </a:rPr>
              <a:t> пополнение </a:t>
            </a:r>
            <a:r>
              <a:rPr lang="ru-RU" sz="2000" b="1" u="sng" dirty="0">
                <a:latin typeface="Century Schoolbook" pitchFamily="18" charset="0"/>
              </a:rPr>
              <a:t>знаний</a:t>
            </a:r>
            <a:r>
              <a:rPr lang="ru-RU" sz="2000" dirty="0">
                <a:latin typeface="Century Schoolbook" pitchFamily="18" charset="0"/>
              </a:rPr>
              <a:t>, дополнение их до необходимого минимума;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entury Schoolbook" pitchFamily="18" charset="0"/>
              </a:rPr>
              <a:t> Практическое </a:t>
            </a:r>
            <a:r>
              <a:rPr lang="ru-RU" sz="2000" b="1" u="sng" dirty="0">
                <a:latin typeface="Century Schoolbook" pitchFamily="18" charset="0"/>
              </a:rPr>
              <a:t>освоение навыков </a:t>
            </a:r>
            <a:r>
              <a:rPr lang="ru-RU" sz="2000" dirty="0">
                <a:latin typeface="Century Schoolbook" pitchFamily="18" charset="0"/>
              </a:rPr>
              <a:t>проведения расчетов и принятия решений в условиях </a:t>
            </a:r>
            <a:r>
              <a:rPr lang="ru-RU" sz="2000" b="1" u="sng" dirty="0">
                <a:latin typeface="Century Schoolbook" pitchFamily="18" charset="0"/>
              </a:rPr>
              <a:t>реального взаимодействия </a:t>
            </a:r>
            <a:r>
              <a:rPr lang="ru-RU" sz="2000" dirty="0">
                <a:latin typeface="Century Schoolbook" pitchFamily="18" charset="0"/>
              </a:rPr>
              <a:t>с партнерами.</a:t>
            </a:r>
          </a:p>
        </p:txBody>
      </p:sp>
      <p:sp>
        <p:nvSpPr>
          <p:cNvPr id="16387" name="Rectangle 6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Какие преимущества имеются  у деловых игр? </a:t>
            </a:r>
          </a:p>
        </p:txBody>
      </p:sp>
      <p:pic>
        <p:nvPicPr>
          <p:cNvPr id="14340" name="Picture 8" descr="MCj04379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60350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Какова область применений деловых игр?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Применение деловых игр позволяет выявить и проследить особенности психологии участников. Поэтому деловые игры часто используются в процессе отбора кадров. С их помощью можно определить: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уровень деловой активности кандидата на ту или иную должность;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наличие тактического и (или) стратегического мышления;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скорость адаптации в новых условиях (включая экстремальные);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способность анализировать собственные возможности и выстраивать соответствующую линию поведения;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способность прогнозировать развитие процессов;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способность анализировать возможности и мотивы других людей и влиять на их поведение;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стиль руководства, ориентацию при принятии решений на игру «на себя» или «в интересах команды» и мн. др.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79" y="188913"/>
            <a:ext cx="1554833" cy="1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Этапы проведения деловой игры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Обоснование выбора темы (педагогический замысел);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Определение ведущего метода игрового обучения;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Выстраивание линии игрового сюжета;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Установки на игру ( постановка задач, представление, указание времени (временные рамки));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Имитация деятельности;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Обсуждение, комментарии, выработка общих стратегий, суждений;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5" y="260648"/>
            <a:ext cx="10790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719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Century Schoolbook</vt:lpstr>
      <vt:lpstr>Arial</vt:lpstr>
      <vt:lpstr>Wingdings</vt:lpstr>
      <vt:lpstr>Wingdings 2</vt:lpstr>
      <vt:lpstr>Calibri</vt:lpstr>
      <vt:lpstr>Times New Roman</vt:lpstr>
      <vt:lpstr>Georgia</vt:lpstr>
      <vt:lpstr>Эркер</vt:lpstr>
      <vt:lpstr>Деловые и инновационные  игры в работе с педагогическим коллективом в ДОУ </vt:lpstr>
      <vt:lpstr>Откуда возникли деловые игры? </vt:lpstr>
      <vt:lpstr>Как стоит понимать термин «деловая игра»? </vt:lpstr>
      <vt:lpstr>В чем разница между тренингом и деловой игрой?</vt:lpstr>
      <vt:lpstr>Методы активного обучения (модификация деловых игр) по А.А. Балуевой </vt:lpstr>
      <vt:lpstr>Почему стоит использовать деловые игры?</vt:lpstr>
      <vt:lpstr>Какие преимущества имеются  у деловых игр? </vt:lpstr>
      <vt:lpstr>Какова область применений деловых игр?</vt:lpstr>
      <vt:lpstr>Этапы проведения деловой игры</vt:lpstr>
      <vt:lpstr>Инновационные игры?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</dc:title>
  <cp:lastModifiedBy>1</cp:lastModifiedBy>
  <cp:revision>24</cp:revision>
  <dcterms:modified xsi:type="dcterms:W3CDTF">2013-02-23T16:54:02Z</dcterms:modified>
</cp:coreProperties>
</file>