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72" r:id="rId4"/>
    <p:sldId id="264" r:id="rId5"/>
    <p:sldId id="267" r:id="rId6"/>
    <p:sldId id="270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F69BBD-27A6-48D5-84FB-5593508DA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AB7D-2AA0-4DB0-9B83-AD21679F9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3BEED-C1EA-431B-A39B-EFD2A0532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1644-8383-45FA-9401-5F4FA0F6D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EAAD1C-F02A-4D03-BDDB-50CB74731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928E-19E8-4830-9FF8-3701B13AE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9817CC3-776A-4B8C-8715-D9B71C0A5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9727F-78AC-4709-B143-B60FD7216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6F020D-B448-4E5E-9EE5-4B681E298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C304E19-635D-436F-A6CF-15486B056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3A93E-146F-491B-BAB9-E01AC6205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6D39EA6-38E6-4CE6-9A85-5BFB01E46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A5E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A5E6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3789363"/>
            <a:ext cx="8534400" cy="758825"/>
          </a:xfrm>
        </p:spPr>
        <p:txBody>
          <a:bodyPr/>
          <a:lstStyle/>
          <a:p>
            <a:pPr eaLnBrk="1" hangingPunct="1"/>
            <a:r>
              <a:rPr lang="ru-RU" sz="4400" b="1" smtClean="0"/>
              <a:t/>
            </a:r>
            <a:br>
              <a:rPr lang="ru-RU" sz="4400" b="1" smtClean="0"/>
            </a:br>
            <a:r>
              <a:rPr lang="ru-RU" sz="4400" b="1" smtClean="0"/>
              <a:t> «Деловые игры в методической работе ДОУ»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557338"/>
            <a:ext cx="1295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492152" y="5445224"/>
            <a:ext cx="784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</a:rPr>
              <a:t>Новиков М</a:t>
            </a:r>
            <a:r>
              <a:rPr lang="ru-RU" sz="1600" dirty="0" smtClean="0">
                <a:latin typeface="Times New Roman" pitchFamily="18" charset="0"/>
              </a:rPr>
              <a:t>. С.  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611188" y="2852738"/>
            <a:ext cx="7777162" cy="0"/>
          </a:xfrm>
          <a:prstGeom prst="line">
            <a:avLst/>
          </a:prstGeom>
          <a:noFill/>
          <a:ln w="57150" cmpd="thickThin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684213" y="5876925"/>
            <a:ext cx="7777162" cy="0"/>
          </a:xfrm>
          <a:prstGeom prst="line">
            <a:avLst/>
          </a:prstGeom>
          <a:noFill/>
          <a:ln w="57150" cmpd="thickThin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algn="l" eaLnBrk="1" hangingPunct="1"/>
            <a:r>
              <a:rPr lang="ru-RU" sz="2900" smtClean="0">
                <a:solidFill>
                  <a:srgbClr val="CA5E6D"/>
                </a:solidFill>
                <a:latin typeface="Times New Roman" pitchFamily="18" charset="0"/>
              </a:rPr>
              <a:t>Актуальность использования деловых игр в методической работе обусловлено: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628775"/>
            <a:ext cx="8504238" cy="500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</a:rPr>
              <a:t>Традиционные формы </a:t>
            </a:r>
            <a:r>
              <a:rPr lang="ru-RU" sz="2400" dirty="0" smtClean="0">
                <a:latin typeface="Times New Roman" pitchFamily="18" charset="0"/>
              </a:rPr>
              <a:t>методической работы, в которых все еще главное место отводится докладам, прямой передаче знаний, утратили значение из-за </a:t>
            </a:r>
            <a:r>
              <a:rPr lang="ru-RU" sz="2400" b="1" dirty="0" smtClean="0">
                <a:latin typeface="Times New Roman" pitchFamily="18" charset="0"/>
              </a:rPr>
              <a:t>низкой эффективности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</a:rPr>
              <a:t>недостаточной обратной связи</a:t>
            </a:r>
            <a:r>
              <a:rPr lang="ru-RU" sz="2400" dirty="0" smtClean="0"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Чаще используется </a:t>
            </a:r>
            <a:r>
              <a:rPr lang="ru-RU" sz="2400" dirty="0" smtClean="0">
                <a:latin typeface="Times New Roman" pitchFamily="18" charset="0"/>
              </a:rPr>
              <a:t>непосредственное вовлечение педагогов в активную учебно-познавательную деятельность с применением приемов и методов, получивших обобщенное название </a:t>
            </a:r>
            <a:r>
              <a:rPr lang="ru-RU" sz="2400" b="1" dirty="0" smtClean="0">
                <a:latin typeface="Times New Roman" pitchFamily="18" charset="0"/>
              </a:rPr>
              <a:t>"активные методы обучения".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</a:rPr>
              <a:t>Деловые игры обладают следующими способностями: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</a:rPr>
              <a:t>активизацией мышления и поведения участников,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</a:rPr>
              <a:t>высокой степенью вовлечения в процесс игры,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</a:rPr>
              <a:t>обязательностью взаимодействия участников между собой и с материалами игры.</a:t>
            </a:r>
          </a:p>
        </p:txBody>
      </p:sp>
      <p:pic>
        <p:nvPicPr>
          <p:cNvPr id="14340" name="Picture 7" descr="C:\Documents and Settings\1.1-22F2940028464\Local Settings\Temporary Internet Files\FrontPageTempDir\wp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516563"/>
            <a:ext cx="13128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8313" y="1628775"/>
            <a:ext cx="3598862" cy="216058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4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825" y="1700213"/>
            <a:ext cx="3743325" cy="223361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534400" cy="758825"/>
          </a:xfrm>
        </p:spPr>
        <p:txBody>
          <a:bodyPr/>
          <a:lstStyle/>
          <a:p>
            <a:r>
              <a:rPr lang="ru-RU" sz="2800" smtClean="0"/>
              <a:t>Методы активного обучения (модификация деловых игр) по А.А. Балуевой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3563938" y="1341438"/>
            <a:ext cx="576262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148263" y="1341438"/>
            <a:ext cx="4318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Rectangle 3"/>
          <p:cNvSpPr txBox="1">
            <a:spLocks noChangeArrowheads="1"/>
          </p:cNvSpPr>
          <p:nvPr/>
        </p:nvSpPr>
        <p:spPr bwMode="auto">
          <a:xfrm>
            <a:off x="179388" y="1700213"/>
            <a:ext cx="40338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2400" b="1" u="sng">
                <a:latin typeface="Times New Roman" pitchFamily="18" charset="0"/>
              </a:rPr>
              <a:t>Имитационные игры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endParaRPr lang="ru-RU" sz="2400">
              <a:latin typeface="Times New Roman" pitchFamily="18" charset="0"/>
            </a:endParaRPr>
          </a:p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2400">
                <a:latin typeface="Times New Roman" pitchFamily="18" charset="0"/>
              </a:rPr>
              <a:t>    </a:t>
            </a:r>
            <a:r>
              <a:rPr lang="ru-RU" sz="2000">
                <a:latin typeface="Times New Roman" pitchFamily="18" charset="0"/>
              </a:rPr>
              <a:t>Имитация своей деятельности на прогулке, совместной деятельности,  игре, отработка методики кого либо процесса.</a:t>
            </a:r>
          </a:p>
        </p:txBody>
      </p:sp>
      <p:sp>
        <p:nvSpPr>
          <p:cNvPr id="15368" name="Rectangle 3"/>
          <p:cNvSpPr txBox="1">
            <a:spLocks noChangeArrowheads="1"/>
          </p:cNvSpPr>
          <p:nvPr/>
        </p:nvSpPr>
        <p:spPr bwMode="auto">
          <a:xfrm>
            <a:off x="5076825" y="1773238"/>
            <a:ext cx="37433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2400" b="1" u="sng">
                <a:latin typeface="Times New Roman" pitchFamily="18" charset="0"/>
              </a:rPr>
              <a:t>Метод инсценировки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endParaRPr lang="ru-RU" sz="2400">
              <a:latin typeface="Times New Roman" pitchFamily="18" charset="0"/>
            </a:endParaRPr>
          </a:p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2400">
                <a:latin typeface="Times New Roman" pitchFamily="18" charset="0"/>
              </a:rPr>
              <a:t>    </a:t>
            </a:r>
            <a:r>
              <a:rPr lang="ru-RU" sz="2000">
                <a:latin typeface="Times New Roman" pitchFamily="18" charset="0"/>
              </a:rPr>
              <a:t>Принятие роли какого либо участника, и  и выполнение действий в соответствии с ними. Отработка поведения  в различных ситуациях.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995738" y="3860800"/>
            <a:ext cx="1296987" cy="5048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0" name="Rectangle 3"/>
          <p:cNvSpPr txBox="1">
            <a:spLocks noChangeArrowheads="1"/>
          </p:cNvSpPr>
          <p:nvPr/>
        </p:nvSpPr>
        <p:spPr bwMode="auto">
          <a:xfrm>
            <a:off x="468313" y="4508500"/>
            <a:ext cx="82804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2000">
                <a:latin typeface="Times New Roman" pitchFamily="18" charset="0"/>
              </a:rPr>
              <a:t>Деловыми играми в дошкольном образовании по мнению Н.С. Голицыной так же называют , игры однованные на телепередачах «Слабое звено», «Поле чудес», адаптированные к педагогическим проблемам детского сада. Как игровые формы и игровые приемы организации педагога они способствуют повышению сплоченности  и повышению профессионализмов. </a:t>
            </a:r>
          </a:p>
        </p:txBody>
      </p:sp>
    </p:spTree>
  </p:cSld>
  <p:clrMapOvr>
    <a:masterClrMapping/>
  </p:clrMapOvr>
  <p:transition spd="med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23850" y="1949450"/>
            <a:ext cx="85693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000"/>
              <a:t>Деловые игры метод обучения, приближенный к реальной профессиональной деятельности;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/>
              <a:t> Одновременно дают возможность значительно сократить операционный цикл и, тем самым, продемонстрировать участникам, к каким конечным результатам приведут их решения и действия.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/>
              <a:t> Создаются благоприятные возможности включения участников творчески и эмоционально в отношения, подобные действительным отношениям в производстве.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/>
              <a:t> Происходят быстрое пополнение знаний, дополнение их до необходимого минимума;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/>
              <a:t> Практическое освоение навыков проведения расчетов и принятия решений в условиях реального взаимодействия с партнерами.</a:t>
            </a:r>
          </a:p>
        </p:txBody>
      </p:sp>
      <p:sp>
        <p:nvSpPr>
          <p:cNvPr id="16387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ru-RU" smtClean="0"/>
              <a:t>Преимущества деловых  игр:</a:t>
            </a:r>
          </a:p>
        </p:txBody>
      </p:sp>
      <p:pic>
        <p:nvPicPr>
          <p:cNvPr id="16388" name="Picture 8" descr="MCj04379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260350"/>
            <a:ext cx="172878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Documents and Settings\1.1-22F2940028464\Рабочий стол\de2def42c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132856"/>
            <a:ext cx="1800225" cy="18607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476250"/>
            <a:ext cx="8534400" cy="758825"/>
          </a:xfrm>
        </p:spPr>
        <p:txBody>
          <a:bodyPr/>
          <a:lstStyle/>
          <a:p>
            <a:r>
              <a:rPr lang="ru-RU" sz="4000" smtClean="0"/>
              <a:t>А Вы хотите поучаствовать в деловой игре?</a:t>
            </a:r>
          </a:p>
        </p:txBody>
      </p:sp>
      <p:sp>
        <p:nvSpPr>
          <p:cNvPr id="17412" name="Rectangle 3"/>
          <p:cNvSpPr>
            <a:spLocks noGrp="1"/>
          </p:cNvSpPr>
          <p:nvPr>
            <p:ph type="body" idx="4294967295"/>
          </p:nvPr>
        </p:nvSpPr>
        <p:spPr>
          <a:xfrm>
            <a:off x="2700338" y="4149725"/>
            <a:ext cx="3960812" cy="1655763"/>
          </a:xfrm>
          <a:solidFill>
            <a:srgbClr val="CC99FF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4000" smtClean="0"/>
              <a:t>Нажми сюда и ты узнаешь ответ!</a:t>
            </a: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1476375" y="6858000"/>
            <a:ext cx="6699250" cy="280828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4800" b="1">
                <a:latin typeface="Georgia" pitchFamily="18" charset="0"/>
              </a:rPr>
              <a:t>Ура, поздравляем вы стали участником  проекта «Своя Игра»!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77354E-6 L 0.00364 -0.54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09075" cy="7297421"/>
        </p:xfrm>
        <a:graphic>
          <a:graphicData uri="http://schemas.openxmlformats.org/drawingml/2006/table">
            <a:tbl>
              <a:tblPr/>
              <a:tblGrid>
                <a:gridCol w="1939925"/>
                <a:gridCol w="2271713"/>
                <a:gridCol w="2520602"/>
                <a:gridCol w="2376835"/>
              </a:tblGrid>
              <a:tr h="134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обо всем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D866B"/>
                        </a:gs>
                        <a:gs pos="50000">
                          <a:srgbClr val="B5C29B"/>
                        </a:gs>
                        <a:gs pos="100000">
                          <a:srgbClr val="D8E7BA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dirty="0" smtClean="0"/>
                        <a:t>Этой птичке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установлен памятник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dirty="0" smtClean="0"/>
                        <a:t>в Санкт Петербурге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Каких птиц называют альбиносами?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называется наука, изучающая птиц? 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D866B"/>
                        </a:gs>
                        <a:gs pos="50000">
                          <a:srgbClr val="B5C29B"/>
                        </a:gs>
                        <a:gs pos="100000">
                          <a:srgbClr val="D8E7BA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Какова температура тела большинства птиц?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У какой птицы самый длинный язык?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какой день года на Руси было принято выпускать на волю птиц?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малые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D866B"/>
                        </a:gs>
                        <a:gs pos="50000">
                          <a:srgbClr val="B5C29B"/>
                        </a:gs>
                        <a:gs pos="100000">
                          <a:srgbClr val="D8E7BA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Какая птица нашей страны самая большая? 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птицы на Земле наиболее многочисленные?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России эта птица самая маленькая?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Названия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D866B"/>
                        </a:gs>
                        <a:gs pos="50000">
                          <a:srgbClr val="B5C29B"/>
                        </a:gs>
                        <a:gs pos="100000">
                          <a:srgbClr val="D8E7BA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 птица питается змеями.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переводе с греческого это птица  обозначает «мешок». О ком идет речь? 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Эту птицу называют «лесной флейтой», «лесной кошкой». Название  этой птицы трактуется как «неясный характер». 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</a:t>
                      </a: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D866B"/>
                        </a:gs>
                        <a:gs pos="50000">
                          <a:srgbClr val="B5C29B"/>
                        </a:gs>
                        <a:gs pos="100000">
                          <a:srgbClr val="D8E7BA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Помещение в виде небольшой будочки, укрепленной на длинном шесте или на дереве около дома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dirty="0" smtClean="0"/>
                        <a:t>Где строят свои гнезда Аисты?</a:t>
                      </a:r>
                      <a:r>
                        <a:rPr lang="ru-RU" sz="1400" b="1" baseline="0" dirty="0" smtClean="0"/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Именно из этого сырья птица Зимородок делает  подстилку в своем гнезде.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99" marR="656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18468" name="Picture 3" descr="C:\Documents and Settings\1.1-22F2940028464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 l="17744" t="39507" r="57088" b="40578"/>
          <a:stretch>
            <a:fillRect/>
          </a:stretch>
        </p:blipFill>
        <p:spPr bwMode="auto">
          <a:xfrm>
            <a:off x="1908175" y="0"/>
            <a:ext cx="23034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9" name="Picture 3" descr="C:\Documents and Settings\1.1-22F2940028464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 l="17744" t="39507" r="57088" b="40578"/>
          <a:stretch>
            <a:fillRect/>
          </a:stretch>
        </p:blipFill>
        <p:spPr bwMode="auto">
          <a:xfrm>
            <a:off x="1908175" y="1341438"/>
            <a:ext cx="23034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0" name="Picture 3" descr="C:\Documents and Settings\1.1-22F2940028464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 l="17744" t="39507" r="57088" b="40578"/>
          <a:stretch>
            <a:fillRect/>
          </a:stretch>
        </p:blipFill>
        <p:spPr bwMode="auto">
          <a:xfrm>
            <a:off x="1907704" y="2708920"/>
            <a:ext cx="23034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1" name="Picture 3" descr="C:\Documents and Settings\1.1-22F2940028464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 l="17744" t="39507" r="57088" b="40578"/>
          <a:stretch>
            <a:fillRect/>
          </a:stretch>
        </p:blipFill>
        <p:spPr bwMode="auto">
          <a:xfrm>
            <a:off x="1908175" y="4221163"/>
            <a:ext cx="23034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2" name="Picture 3" descr="C:\Documents and Settings\1.1-22F2940028464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 l="17744" t="39507" r="57088" b="40578"/>
          <a:stretch>
            <a:fillRect/>
          </a:stretch>
        </p:blipFill>
        <p:spPr bwMode="auto">
          <a:xfrm>
            <a:off x="1908175" y="5589588"/>
            <a:ext cx="23034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3" name="Picture 8" descr="C:\Documents and Settings\1.1-22F2940028464\Рабочий стол\Рисунок3.png"/>
          <p:cNvPicPr>
            <a:picLocks noChangeAspect="1" noChangeArrowheads="1"/>
          </p:cNvPicPr>
          <p:nvPr/>
        </p:nvPicPr>
        <p:blipFill>
          <a:blip r:embed="rId3" cstate="print"/>
          <a:srcRect l="17744" t="39507" r="57088" b="40578"/>
          <a:stretch>
            <a:fillRect/>
          </a:stretch>
        </p:blipFill>
        <p:spPr bwMode="auto">
          <a:xfrm>
            <a:off x="4211638" y="0"/>
            <a:ext cx="2592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4" name="Picture 8" descr="C:\Documents and Settings\1.1-22F2940028464\Рабочий стол\Рисунок3.png"/>
          <p:cNvPicPr>
            <a:picLocks noChangeAspect="1" noChangeArrowheads="1"/>
          </p:cNvPicPr>
          <p:nvPr/>
        </p:nvPicPr>
        <p:blipFill>
          <a:blip r:embed="rId3" cstate="print"/>
          <a:srcRect l="17744" t="39507" r="57088" b="40578"/>
          <a:stretch>
            <a:fillRect/>
          </a:stretch>
        </p:blipFill>
        <p:spPr bwMode="auto">
          <a:xfrm>
            <a:off x="4211638" y="1341438"/>
            <a:ext cx="2592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5" name="Picture 8" descr="C:\Documents and Settings\1.1-22F2940028464\Рабочий стол\Рисунок3.png"/>
          <p:cNvPicPr>
            <a:picLocks noChangeAspect="1" noChangeArrowheads="1"/>
          </p:cNvPicPr>
          <p:nvPr/>
        </p:nvPicPr>
        <p:blipFill>
          <a:blip r:embed="rId3" cstate="print"/>
          <a:srcRect l="17744" t="39507" r="57088" b="40578"/>
          <a:stretch>
            <a:fillRect/>
          </a:stretch>
        </p:blipFill>
        <p:spPr bwMode="auto">
          <a:xfrm>
            <a:off x="4211638" y="2708275"/>
            <a:ext cx="25923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6" name="Picture 8" descr="C:\Documents and Settings\1.1-22F2940028464\Рабочий стол\Рисунок3.png"/>
          <p:cNvPicPr>
            <a:picLocks noChangeAspect="1" noChangeArrowheads="1"/>
          </p:cNvPicPr>
          <p:nvPr/>
        </p:nvPicPr>
        <p:blipFill>
          <a:blip r:embed="rId3" cstate="print"/>
          <a:srcRect l="17744" t="39507" r="57088" b="40578"/>
          <a:stretch>
            <a:fillRect/>
          </a:stretch>
        </p:blipFill>
        <p:spPr bwMode="auto">
          <a:xfrm>
            <a:off x="4211638" y="4221163"/>
            <a:ext cx="2592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7" name="Picture 8" descr="C:\Documents and Settings\1.1-22F2940028464\Рабочий стол\Рисунок3.png"/>
          <p:cNvPicPr>
            <a:picLocks noChangeAspect="1" noChangeArrowheads="1"/>
          </p:cNvPicPr>
          <p:nvPr/>
        </p:nvPicPr>
        <p:blipFill>
          <a:blip r:embed="rId3" cstate="print"/>
          <a:srcRect l="17744" t="39507" r="57088" b="40578"/>
          <a:stretch>
            <a:fillRect/>
          </a:stretch>
        </p:blipFill>
        <p:spPr bwMode="auto">
          <a:xfrm>
            <a:off x="4211638" y="5589588"/>
            <a:ext cx="259238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8" name="Picture 6" descr="C:\Documents and Settings\1.1-22F2940028464\Рабочий стол\Рисунок2.png"/>
          <p:cNvPicPr>
            <a:picLocks noChangeAspect="1" noChangeArrowheads="1"/>
          </p:cNvPicPr>
          <p:nvPr/>
        </p:nvPicPr>
        <p:blipFill>
          <a:blip r:embed="rId4" cstate="print"/>
          <a:srcRect l="17744" t="39507" r="57088" b="40578"/>
          <a:stretch>
            <a:fillRect/>
          </a:stretch>
        </p:blipFill>
        <p:spPr bwMode="auto">
          <a:xfrm>
            <a:off x="6804025" y="0"/>
            <a:ext cx="23399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9" name="Picture 6" descr="C:\Documents and Settings\1.1-22F2940028464\Рабочий стол\Рисунок2.png"/>
          <p:cNvPicPr>
            <a:picLocks noChangeAspect="1" noChangeArrowheads="1"/>
          </p:cNvPicPr>
          <p:nvPr/>
        </p:nvPicPr>
        <p:blipFill>
          <a:blip r:embed="rId4" cstate="print"/>
          <a:srcRect l="17744" t="39507" r="57088" b="40578"/>
          <a:stretch>
            <a:fillRect/>
          </a:stretch>
        </p:blipFill>
        <p:spPr bwMode="auto">
          <a:xfrm>
            <a:off x="6804025" y="1341438"/>
            <a:ext cx="23399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0" name="Picture 6" descr="C:\Documents and Settings\1.1-22F2940028464\Рабочий стол\Рисунок2.png"/>
          <p:cNvPicPr>
            <a:picLocks noChangeAspect="1" noChangeArrowheads="1"/>
          </p:cNvPicPr>
          <p:nvPr/>
        </p:nvPicPr>
        <p:blipFill>
          <a:blip r:embed="rId4" cstate="print"/>
          <a:srcRect l="17744" t="39507" r="57088" b="40578"/>
          <a:stretch>
            <a:fillRect/>
          </a:stretch>
        </p:blipFill>
        <p:spPr bwMode="auto">
          <a:xfrm>
            <a:off x="6804025" y="2708275"/>
            <a:ext cx="23399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1" name="Picture 6" descr="C:\Documents and Settings\1.1-22F2940028464\Рабочий стол\Рисунок2.png"/>
          <p:cNvPicPr>
            <a:picLocks noChangeAspect="1" noChangeArrowheads="1"/>
          </p:cNvPicPr>
          <p:nvPr/>
        </p:nvPicPr>
        <p:blipFill>
          <a:blip r:embed="rId4" cstate="print"/>
          <a:srcRect l="17744" t="39507" r="57088" b="40578"/>
          <a:stretch>
            <a:fillRect/>
          </a:stretch>
        </p:blipFill>
        <p:spPr bwMode="auto">
          <a:xfrm>
            <a:off x="6804025" y="4149725"/>
            <a:ext cx="23399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2" name="Picture 6" descr="C:\Documents and Settings\1.1-22F2940028464\Рабочий стол\Рисунок2.png"/>
          <p:cNvPicPr>
            <a:picLocks noChangeAspect="1" noChangeArrowheads="1"/>
          </p:cNvPicPr>
          <p:nvPr/>
        </p:nvPicPr>
        <p:blipFill>
          <a:blip r:embed="rId4" cstate="print"/>
          <a:srcRect l="17744" t="39507" r="57088" b="40578"/>
          <a:stretch>
            <a:fillRect/>
          </a:stretch>
        </p:blipFill>
        <p:spPr bwMode="auto">
          <a:xfrm>
            <a:off x="6804025" y="5489575"/>
            <a:ext cx="23399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36838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19459" name="Picture 2" descr="C:\Documents and Settings\1.1-22F2940028464\Мои документы\Мои рисунки\темы для презентаций\веселые смайлики\s17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4005263"/>
            <a:ext cx="1871663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</TotalTime>
  <Words>465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Tahoma</vt:lpstr>
      <vt:lpstr>Arial</vt:lpstr>
      <vt:lpstr>Georgia</vt:lpstr>
      <vt:lpstr>Wingdings 2</vt:lpstr>
      <vt:lpstr>Wingdings</vt:lpstr>
      <vt:lpstr>Calibri</vt:lpstr>
      <vt:lpstr>Times New Roman</vt:lpstr>
      <vt:lpstr>Официальная</vt:lpstr>
      <vt:lpstr>  «Деловые игры в методической работе ДОУ»</vt:lpstr>
      <vt:lpstr>Актуальность использования деловых игр в методической работе обусловлено:</vt:lpstr>
      <vt:lpstr>Методы активного обучения (модификация деловых игр) по А.А. Балуевой </vt:lpstr>
      <vt:lpstr>Преимущества деловых  игр:</vt:lpstr>
      <vt:lpstr>А Вы хотите поучаствовать в деловой игре?</vt:lpstr>
      <vt:lpstr>Слайд 6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1</cp:lastModifiedBy>
  <cp:revision>22</cp:revision>
  <dcterms:created xsi:type="dcterms:W3CDTF">1601-01-01T00:00:00Z</dcterms:created>
  <dcterms:modified xsi:type="dcterms:W3CDTF">2013-02-23T17:03:23Z</dcterms:modified>
</cp:coreProperties>
</file>