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75" r:id="rId9"/>
    <p:sldId id="271" r:id="rId10"/>
    <p:sldId id="269" r:id="rId11"/>
    <p:sldId id="270" r:id="rId12"/>
    <p:sldId id="26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34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3847241867043876E-2"/>
          <c:y val="7.0796460176991205E-2"/>
          <c:w val="0.81895332390381903"/>
          <c:h val="0.69026548672566379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2009-2010</c:v>
                </c:pt>
              </c:strCache>
            </c:strRef>
          </c:tx>
          <c:spPr>
            <a:solidFill>
              <a:srgbClr val="9999FF"/>
            </a:solidFill>
            <a:ln w="16974">
              <a:solidFill>
                <a:srgbClr val="000000"/>
              </a:solidFill>
              <a:prstDash val="solid"/>
            </a:ln>
          </c:spPr>
          <c:cat>
            <c:strRef>
              <c:f>Sheet1!$B$1:$F$1</c:f>
              <c:strCache>
                <c:ptCount val="5"/>
                <c:pt idx="0">
                  <c:v>высокий уровень</c:v>
                </c:pt>
                <c:pt idx="1">
                  <c:v>выше среднего</c:v>
                </c:pt>
                <c:pt idx="2">
                  <c:v>средний уровень</c:v>
                </c:pt>
                <c:pt idx="3">
                  <c:v>ниже среднего</c:v>
                </c:pt>
                <c:pt idx="4">
                  <c:v>низкий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17</c:v>
                </c:pt>
                <c:pt idx="1">
                  <c:v>44</c:v>
                </c:pt>
                <c:pt idx="2">
                  <c:v>36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2010-2011</c:v>
                </c:pt>
              </c:strCache>
            </c:strRef>
          </c:tx>
          <c:spPr>
            <a:solidFill>
              <a:srgbClr val="993366"/>
            </a:solidFill>
            <a:ln w="16974">
              <a:solidFill>
                <a:srgbClr val="000000"/>
              </a:solidFill>
              <a:prstDash val="solid"/>
            </a:ln>
          </c:spPr>
          <c:cat>
            <c:strRef>
              <c:f>Sheet1!$B$1:$F$1</c:f>
              <c:strCache>
                <c:ptCount val="5"/>
                <c:pt idx="0">
                  <c:v>высокий уровень</c:v>
                </c:pt>
                <c:pt idx="1">
                  <c:v>выше среднего</c:v>
                </c:pt>
                <c:pt idx="2">
                  <c:v>средний уровень</c:v>
                </c:pt>
                <c:pt idx="3">
                  <c:v>ниже среднего</c:v>
                </c:pt>
                <c:pt idx="4">
                  <c:v>низкий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20</c:v>
                </c:pt>
                <c:pt idx="1">
                  <c:v>28</c:v>
                </c:pt>
                <c:pt idx="2">
                  <c:v>44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2011-2012</c:v>
                </c:pt>
              </c:strCache>
            </c:strRef>
          </c:tx>
          <c:spPr>
            <a:solidFill>
              <a:srgbClr val="FFFFCC"/>
            </a:solidFill>
            <a:ln w="16974">
              <a:solidFill>
                <a:srgbClr val="000000"/>
              </a:solidFill>
              <a:prstDash val="solid"/>
            </a:ln>
          </c:spPr>
          <c:cat>
            <c:strRef>
              <c:f>Sheet1!$B$1:$F$1</c:f>
              <c:strCache>
                <c:ptCount val="5"/>
                <c:pt idx="0">
                  <c:v>высокий уровень</c:v>
                </c:pt>
                <c:pt idx="1">
                  <c:v>выше среднего</c:v>
                </c:pt>
                <c:pt idx="2">
                  <c:v>средний уровень</c:v>
                </c:pt>
                <c:pt idx="3">
                  <c:v>ниже среднего</c:v>
                </c:pt>
                <c:pt idx="4">
                  <c:v>низкий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8</c:v>
                </c:pt>
                <c:pt idx="1">
                  <c:v>59</c:v>
                </c:pt>
                <c:pt idx="2">
                  <c:v>27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</c:ser>
        <c:gapDepth val="0"/>
        <c:shape val="box"/>
        <c:axId val="75302784"/>
        <c:axId val="75304320"/>
        <c:axId val="0"/>
      </c:bar3DChart>
      <c:catAx>
        <c:axId val="75302784"/>
        <c:scaling>
          <c:orientation val="minMax"/>
        </c:scaling>
        <c:axPos val="b"/>
        <c:numFmt formatCode="General" sourceLinked="1"/>
        <c:tickLblPos val="low"/>
        <c:spPr>
          <a:ln w="424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69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5304320"/>
        <c:crosses val="autoZero"/>
        <c:auto val="1"/>
        <c:lblAlgn val="ctr"/>
        <c:lblOffset val="100"/>
        <c:tickLblSkip val="1"/>
        <c:tickMarkSkip val="1"/>
      </c:catAx>
      <c:valAx>
        <c:axId val="75304320"/>
        <c:scaling>
          <c:orientation val="minMax"/>
        </c:scaling>
        <c:axPos val="l"/>
        <c:majorGridlines>
          <c:spPr>
            <a:ln w="4243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424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69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5302784"/>
        <c:crosses val="autoZero"/>
        <c:crossBetween val="between"/>
      </c:valAx>
      <c:spPr>
        <a:noFill/>
        <a:ln w="33948">
          <a:noFill/>
        </a:ln>
      </c:spPr>
    </c:plotArea>
    <c:legend>
      <c:legendPos val="r"/>
      <c:layout>
        <c:manualLayout>
          <c:xMode val="edge"/>
          <c:yMode val="edge"/>
          <c:x val="0.8811881188118813"/>
          <c:y val="0.35840707964601781"/>
          <c:w val="0.11315417256011322"/>
          <c:h val="0.28318584070796471"/>
        </c:manualLayout>
      </c:layout>
      <c:spPr>
        <a:noFill/>
        <a:ln w="4243">
          <a:solidFill>
            <a:srgbClr val="000000"/>
          </a:solidFill>
          <a:prstDash val="solid"/>
        </a:ln>
      </c:spPr>
      <c:txPr>
        <a:bodyPr/>
        <a:lstStyle/>
        <a:p>
          <a:pPr>
            <a:defRPr sz="982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69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24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067321178120617E-2"/>
          <c:y val="6.6265060240963861E-2"/>
          <c:w val="0.8190743338008416"/>
          <c:h val="0.81927710843373491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высшая кв.к.</c:v>
                </c:pt>
              </c:strCache>
            </c:strRef>
          </c:tx>
          <c:spPr>
            <a:solidFill>
              <a:srgbClr val="9999FF"/>
            </a:solidFill>
            <a:ln w="18176">
              <a:solidFill>
                <a:srgbClr val="000000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первая кв.к.</c:v>
                </c:pt>
              </c:strCache>
            </c:strRef>
          </c:tx>
          <c:spPr>
            <a:solidFill>
              <a:srgbClr val="993366"/>
            </a:solidFill>
            <a:ln w="18176">
              <a:solidFill>
                <a:srgbClr val="000000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35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вторая кв. к.</c:v>
                </c:pt>
              </c:strCache>
            </c:strRef>
          </c:tx>
          <c:spPr>
            <a:solidFill>
              <a:srgbClr val="FFFFCC"/>
            </a:solidFill>
            <a:ln w="18176">
              <a:solidFill>
                <a:srgbClr val="000000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</c:numCache>
            </c:numRef>
          </c:cat>
          <c:val>
            <c:numRef>
              <c:f>Sheet1!$B$4:$E$4</c:f>
              <c:numCache>
                <c:formatCode>General</c:formatCode>
                <c:ptCount val="4"/>
                <c:pt idx="0">
                  <c:v>28</c:v>
                </c:pt>
              </c:numCache>
            </c:numRef>
          </c:val>
        </c:ser>
        <c:gapDepth val="0"/>
        <c:shape val="box"/>
        <c:axId val="95884032"/>
        <c:axId val="95885568"/>
        <c:axId val="0"/>
      </c:bar3DChart>
      <c:catAx>
        <c:axId val="95884032"/>
        <c:scaling>
          <c:orientation val="minMax"/>
        </c:scaling>
        <c:axPos val="b"/>
        <c:numFmt formatCode="General" sourceLinked="1"/>
        <c:tickLblPos val="low"/>
        <c:spPr>
          <a:ln w="454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3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5885568"/>
        <c:crosses val="autoZero"/>
        <c:auto val="1"/>
        <c:lblAlgn val="ctr"/>
        <c:lblOffset val="100"/>
        <c:tickLblSkip val="1"/>
        <c:tickMarkSkip val="1"/>
      </c:catAx>
      <c:valAx>
        <c:axId val="95885568"/>
        <c:scaling>
          <c:orientation val="minMax"/>
        </c:scaling>
        <c:axPos val="l"/>
        <c:majorGridlines>
          <c:spPr>
            <a:ln w="4544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454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3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5884032"/>
        <c:crosses val="autoZero"/>
        <c:crossBetween val="between"/>
      </c:valAx>
      <c:spPr>
        <a:noFill/>
        <a:ln w="36352">
          <a:noFill/>
        </a:ln>
      </c:spPr>
    </c:plotArea>
    <c:legend>
      <c:legendPos val="r"/>
      <c:layout>
        <c:manualLayout>
          <c:xMode val="edge"/>
          <c:yMode val="edge"/>
          <c:x val="0.87798036465638163"/>
          <c:y val="0.36144578313253023"/>
          <c:w val="0.11640953716690043"/>
          <c:h val="0.27710843373493982"/>
        </c:manualLayout>
      </c:layout>
      <c:spPr>
        <a:noFill/>
        <a:ln w="4544">
          <a:solidFill>
            <a:srgbClr val="000000"/>
          </a:solidFill>
          <a:prstDash val="solid"/>
        </a:ln>
      </c:spPr>
      <c:txPr>
        <a:bodyPr/>
        <a:lstStyle/>
        <a:p>
          <a:pPr>
            <a:defRPr sz="751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23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096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251B128-A8C9-437D-99B0-4AE30564F44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E59BA-F1DF-4793-8C33-2B9C7C54D5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9F502-C8DB-44ED-95A9-4B670197A4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4A2B9BA-CF2D-4D20-BEF3-7DBE791840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D2B6B5C-57DE-4856-978E-F186454FFB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1E24DF8-C23C-428B-B305-42B24C0976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CCF17-EFFA-412C-82FB-D199081059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C1424-E4CF-4AB0-90B7-B8328BFDFA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E83F8-639D-4A5A-90A3-2E5FEF6514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5D2C7-CFE6-4549-9C82-FE631FAB84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FFEED-D643-4886-88B9-70A1298DFE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9C4D2-C4F1-42F5-84DD-9423BB0935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79C7E-7926-4BDA-BD04-4D78DAF6D8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B9A39-3427-4EF9-8245-CA6398C990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45D81488-FC59-4873-AF78-0A250A93ED64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276475"/>
            <a:ext cx="7772400" cy="3960813"/>
          </a:xfrm>
        </p:spPr>
        <p:txBody>
          <a:bodyPr/>
          <a:lstStyle/>
          <a:p>
            <a:r>
              <a:rPr lang="ru-RU" sz="4000"/>
              <a:t/>
            </a:r>
            <a:br>
              <a:rPr lang="ru-RU" sz="4000"/>
            </a:br>
            <a:r>
              <a:rPr lang="ru-RU" sz="3600"/>
              <a:t>«Роль руководителя в организации дошкольного образования»</a:t>
            </a:r>
            <a:r>
              <a:rPr lang="ru-RU" sz="4000"/>
              <a:t/>
            </a:r>
            <a:br>
              <a:rPr lang="ru-RU" sz="4000"/>
            </a:br>
            <a:r>
              <a:rPr lang="ru-RU" sz="4000"/>
              <a:t>                                </a:t>
            </a:r>
            <a:br>
              <a:rPr lang="ru-RU" sz="4000"/>
            </a:br>
            <a:endParaRPr lang="ru-RU" sz="40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549275"/>
            <a:ext cx="8353425" cy="1439863"/>
          </a:xfrm>
        </p:spPr>
        <p:txBody>
          <a:bodyPr/>
          <a:lstStyle/>
          <a:p>
            <a:r>
              <a:rPr lang="ru-RU" sz="2200"/>
              <a:t>МБДОУ «Детский сад комбинированного вида №68» Энгельсского муниципального района </a:t>
            </a:r>
          </a:p>
          <a:p>
            <a:r>
              <a:rPr lang="ru-RU" sz="2200"/>
              <a:t>Саратовской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96" name="Group 20"/>
          <p:cNvGraphicFramePr>
            <a:graphicFrameLocks noGrp="1"/>
          </p:cNvGraphicFramePr>
          <p:nvPr>
            <p:ph type="tbl" idx="1"/>
          </p:nvPr>
        </p:nvGraphicFramePr>
        <p:xfrm>
          <a:off x="457200" y="549275"/>
          <a:ext cx="8229600" cy="633984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484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Участие ДОУ в  конкурсных мероприятиях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2010-2011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Заочный смотр-конкурс уголков живой природы.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Районный конкурс детских рисунков «Сказки по телефону»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Областной конкурс «Рождественская (Новогодняя) игрушка.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Районный этап областного конкурса «Лидеры дошкольного образования»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Районный конкурс авторских программ дополнительного образования «Лучшая программа дополнительного образования»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День здоровья работников образования.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Семинар «Организация работы по преемственности дошкольного и начального образования».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8.Фестиваль детского творчества «Дюймовочка»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42" name="Group 18"/>
          <p:cNvGraphicFramePr>
            <a:graphicFrameLocks noGrp="1"/>
          </p:cNvGraphicFramePr>
          <p:nvPr>
            <p:ph type="tbl" idx="1"/>
          </p:nvPr>
        </p:nvGraphicFramePr>
        <p:xfrm>
          <a:off x="395288" y="765175"/>
          <a:ext cx="8229600" cy="554355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949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Участие ДОУ в  конкурсных мероприятиях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2011-2012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Районный конкурс детских рисунков «Я карандаш с бумагой взял»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Районный конкурс «Я пластилин взял и скульптором стал…»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Районный этап областного конкурса «Лидеры дошкольного образования»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Весёлые старты «Юный олимпиец»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День здоровья работников образования.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РМО учителей-логопедов «Интеграция деятельности учителей-логопедов, педагогов-психологов ДОУ со специалистами медицинских учреждений».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1021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800" b="1">
                <a:effectLst/>
              </a:rPr>
              <a:t>«Кто не применяет </a:t>
            </a:r>
          </a:p>
          <a:p>
            <a:pPr algn="ctr">
              <a:buFontTx/>
              <a:buNone/>
            </a:pPr>
            <a:r>
              <a:rPr lang="ru-RU" sz="4800" b="1">
                <a:effectLst/>
              </a:rPr>
              <a:t>новых средств, </a:t>
            </a:r>
          </a:p>
          <a:p>
            <a:pPr algn="ctr">
              <a:buFontTx/>
              <a:buNone/>
            </a:pPr>
            <a:r>
              <a:rPr lang="ru-RU" sz="4800" b="1">
                <a:effectLst/>
              </a:rPr>
              <a:t>должен ждать </a:t>
            </a:r>
          </a:p>
          <a:p>
            <a:pPr algn="ctr">
              <a:buFontTx/>
              <a:buNone/>
            </a:pPr>
            <a:r>
              <a:rPr lang="ru-RU" sz="4800" b="1">
                <a:effectLst/>
              </a:rPr>
              <a:t>новых бед»</a:t>
            </a:r>
          </a:p>
          <a:p>
            <a:pPr algn="r">
              <a:buFontTx/>
              <a:buNone/>
            </a:pPr>
            <a:r>
              <a:rPr lang="ru-RU" sz="4000">
                <a:effectLst/>
              </a:rPr>
              <a:t>                      </a:t>
            </a:r>
          </a:p>
          <a:p>
            <a:pPr algn="r">
              <a:buFontTx/>
              <a:buNone/>
            </a:pPr>
            <a:r>
              <a:rPr lang="ru-RU">
                <a:effectLst/>
              </a:rPr>
              <a:t>Френсис Бэкон</a:t>
            </a:r>
          </a:p>
          <a:p>
            <a:pPr algn="ctr">
              <a:buFontTx/>
              <a:buNone/>
            </a:pPr>
            <a:r>
              <a:rPr lang="ru-RU" sz="4000">
                <a:solidFill>
                  <a:srgbClr val="0070C0"/>
                </a:solidFill>
                <a:effectLst/>
              </a:rPr>
              <a:t>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566862"/>
          </a:xfrm>
        </p:spPr>
        <p:txBody>
          <a:bodyPr/>
          <a:lstStyle/>
          <a:p>
            <a:r>
              <a:rPr lang="ru-RU" sz="3200" b="1"/>
              <a:t>Концепция управления и развития МБДОУ  «Детский сад №68»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86038"/>
            <a:ext cx="8229600" cy="3433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Приоритеты ребёнка и детства. Образовательное пространство, проектируемое как среда развития личности дошкольника.</a:t>
            </a:r>
          </a:p>
          <a:p>
            <a:pPr>
              <a:lnSpc>
                <a:spcPct val="90000"/>
              </a:lnSpc>
            </a:pPr>
            <a:r>
              <a:rPr lang="ru-RU" sz="2800"/>
              <a:t>Вариативность дошкольного образования.</a:t>
            </a:r>
          </a:p>
          <a:p>
            <a:pPr>
              <a:lnSpc>
                <a:spcPct val="90000"/>
              </a:lnSpc>
            </a:pPr>
            <a:r>
              <a:rPr lang="ru-RU" sz="2800"/>
              <a:t>Конкурентоспособность на рынке образовательных услуг.</a:t>
            </a:r>
          </a:p>
          <a:p>
            <a:pPr>
              <a:lnSpc>
                <a:spcPct val="90000"/>
              </a:lnSpc>
            </a:pPr>
            <a:r>
              <a:rPr lang="ru-RU" sz="2800"/>
              <a:t>Развитие корпоративной культуры.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/>
              <a:t>Цель управленческой деятельности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229600" cy="4530725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Создание образовательного пространства в ДОУ как среды максимально широкого диапазона для развития личности, действующей в соответствии с общественными ценностями, приоритетами, ожиданиями и интересами.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/>
              <a:t>Задачи управленческой деятельности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032250"/>
          </a:xfrm>
        </p:spPr>
        <p:txBody>
          <a:bodyPr/>
          <a:lstStyle/>
          <a:p>
            <a:r>
              <a:rPr lang="ru-RU" sz="2800"/>
              <a:t>обеспечение конкурентоспособности учреждения в условиях рынка образовательных услуг;</a:t>
            </a:r>
          </a:p>
          <a:p>
            <a:r>
              <a:rPr lang="ru-RU" sz="2800"/>
              <a:t>модернизация системы управления ДОУ;</a:t>
            </a:r>
          </a:p>
          <a:p>
            <a:r>
              <a:rPr lang="ru-RU" sz="2800"/>
              <a:t>стимулирование мотивации сотрудников к инновационной деятельности;</a:t>
            </a:r>
          </a:p>
          <a:p>
            <a:r>
              <a:rPr lang="ru-RU" sz="2800"/>
              <a:t>привлечение родительской общественности к сотрудничеству.</a:t>
            </a:r>
          </a:p>
          <a:p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/>
              <a:t>Стратегические направления развития МБДОУ «Детский сад №68»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5013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600"/>
              <a:t>научно-методическое обеспечение воспитательно-образовательного процесса и системы управления;</a:t>
            </a:r>
          </a:p>
          <a:p>
            <a:pPr>
              <a:lnSpc>
                <a:spcPct val="90000"/>
              </a:lnSpc>
            </a:pPr>
            <a:r>
              <a:rPr lang="ru-RU" sz="2600"/>
              <a:t>разработка механизма управления качеством дошкольного образования;</a:t>
            </a:r>
          </a:p>
          <a:p>
            <a:pPr>
              <a:lnSpc>
                <a:spcPct val="90000"/>
              </a:lnSpc>
            </a:pPr>
            <a:r>
              <a:rPr lang="ru-RU" sz="2600"/>
              <a:t>информатизация системы управления учреждением;</a:t>
            </a:r>
          </a:p>
          <a:p>
            <a:pPr>
              <a:lnSpc>
                <a:spcPct val="90000"/>
              </a:lnSpc>
            </a:pPr>
            <a:r>
              <a:rPr lang="ru-RU" sz="2600"/>
              <a:t>взаимодействие с социальными партнёрами;</a:t>
            </a:r>
          </a:p>
          <a:p>
            <a:pPr>
              <a:lnSpc>
                <a:spcPct val="90000"/>
              </a:lnSpc>
            </a:pPr>
            <a:r>
              <a:rPr lang="ru-RU" sz="2600"/>
              <a:t>создание условий профессионального роста сотрудников;</a:t>
            </a:r>
          </a:p>
          <a:p>
            <a:pPr>
              <a:lnSpc>
                <a:spcPct val="90000"/>
              </a:lnSpc>
            </a:pPr>
            <a:r>
              <a:rPr lang="ru-RU" sz="2600"/>
              <a:t>совершенствование материально-технической базы ДОУ;</a:t>
            </a:r>
          </a:p>
          <a:p>
            <a:pPr>
              <a:lnSpc>
                <a:spcPct val="90000"/>
              </a:lnSpc>
            </a:pPr>
            <a:r>
              <a:rPr lang="ru-RU" sz="2600"/>
              <a:t>модернизация стиля руководства.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2916238" y="476250"/>
            <a:ext cx="3313112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Руководитель ДОУ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323850" y="2492375"/>
            <a:ext cx="2592388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Педагогический </a:t>
            </a:r>
          </a:p>
          <a:p>
            <a:pPr algn="ctr"/>
            <a:r>
              <a:rPr lang="ru-RU" sz="2000" b="1"/>
              <a:t>анализ </a:t>
            </a:r>
          </a:p>
          <a:p>
            <a:pPr algn="ctr"/>
            <a:r>
              <a:rPr lang="ru-RU" sz="2000" b="1"/>
              <a:t>(планирование, </a:t>
            </a:r>
          </a:p>
          <a:p>
            <a:pPr algn="ctr"/>
            <a:r>
              <a:rPr lang="ru-RU" sz="2000" b="1"/>
              <a:t>организация,</a:t>
            </a:r>
          </a:p>
          <a:p>
            <a:pPr algn="ctr"/>
            <a:r>
              <a:rPr lang="ru-RU" sz="2000" b="1"/>
              <a:t>контроль)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3492500" y="2924175"/>
            <a:ext cx="201612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Внедрение </a:t>
            </a:r>
          </a:p>
          <a:p>
            <a:pPr algn="ctr"/>
            <a:r>
              <a:rPr lang="ru-RU" sz="2000" b="1"/>
              <a:t>инноваций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6156325" y="2349500"/>
            <a:ext cx="2592388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Профессиональная </a:t>
            </a:r>
          </a:p>
          <a:p>
            <a:pPr algn="ctr"/>
            <a:r>
              <a:rPr lang="ru-RU" sz="2000" b="1"/>
              <a:t>и личностная </a:t>
            </a:r>
          </a:p>
          <a:p>
            <a:pPr algn="ctr"/>
            <a:r>
              <a:rPr lang="ru-RU" sz="2000" b="1"/>
              <a:t>готовность </a:t>
            </a:r>
          </a:p>
          <a:p>
            <a:pPr algn="ctr"/>
            <a:r>
              <a:rPr lang="ru-RU" sz="2000" b="1"/>
              <a:t>к управленческой </a:t>
            </a:r>
          </a:p>
          <a:p>
            <a:pPr algn="ctr"/>
            <a:r>
              <a:rPr lang="ru-RU" sz="2000" b="1"/>
              <a:t>и инновационной</a:t>
            </a:r>
          </a:p>
          <a:p>
            <a:pPr algn="ctr"/>
            <a:r>
              <a:rPr lang="ru-RU" sz="2000" b="1"/>
              <a:t> деятельности</a:t>
            </a: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H="1">
            <a:off x="1619250" y="1268413"/>
            <a:ext cx="1584325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5795963" y="1268413"/>
            <a:ext cx="1800225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H="1">
            <a:off x="4500563" y="1268413"/>
            <a:ext cx="0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H="1">
            <a:off x="5508625" y="3357563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2916238" y="33575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V="1">
            <a:off x="5508625" y="3357563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H="1">
            <a:off x="2916238" y="3357563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11188" y="65088"/>
            <a:ext cx="8137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4762500" algn="l"/>
              </a:tabLst>
            </a:pPr>
            <a:r>
              <a:rPr lang="ru-RU" sz="2400" b="1">
                <a:latin typeface="Arial" charset="0"/>
                <a:cs typeface="Times New Roman" pitchFamily="18" charset="0"/>
              </a:rPr>
              <a:t>Анализ УШГ (уровень школьной готовности) </a:t>
            </a:r>
            <a:endParaRPr lang="ru-RU" sz="2400">
              <a:latin typeface="Arial" charset="0"/>
            </a:endParaRPr>
          </a:p>
          <a:p>
            <a:pPr eaLnBrk="0" hangingPunct="0">
              <a:tabLst>
                <a:tab pos="4762500" algn="l"/>
              </a:tabLst>
            </a:pPr>
            <a:endParaRPr lang="ru-RU" sz="2400">
              <a:latin typeface="Arial" charset="0"/>
            </a:endParaRPr>
          </a:p>
        </p:txBody>
      </p:sp>
      <p:graphicFrame>
        <p:nvGraphicFramePr>
          <p:cNvPr id="36906" name="Group 42"/>
          <p:cNvGraphicFramePr>
            <a:graphicFrameLocks noGrp="1"/>
          </p:cNvGraphicFramePr>
          <p:nvPr/>
        </p:nvGraphicFramePr>
        <p:xfrm>
          <a:off x="323850" y="908050"/>
          <a:ext cx="7200900" cy="2605088"/>
        </p:xfrm>
        <a:graphic>
          <a:graphicData uri="http://schemas.openxmlformats.org/drawingml/2006/table">
            <a:tbl>
              <a:tblPr/>
              <a:tblGrid>
                <a:gridCol w="2508250"/>
                <a:gridCol w="1565275"/>
                <a:gridCol w="1563688"/>
                <a:gridCol w="1563687"/>
              </a:tblGrid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2009 –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2010 –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2011-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Высокий уровень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17%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Выше среднего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44%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28%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47%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Средний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36%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44%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27%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Ниже среднего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3%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4%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3%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Низкий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2чел. (4%)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1чел. (3%)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4" name="Object 41"/>
          <p:cNvGraphicFramePr>
            <a:graphicFrameLocks noChangeAspect="1"/>
          </p:cNvGraphicFramePr>
          <p:nvPr/>
        </p:nvGraphicFramePr>
        <p:xfrm>
          <a:off x="1547813" y="3500438"/>
          <a:ext cx="7345362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/>
              <a:t>Информация о квалификации педагогов ДОУ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68313" y="1916113"/>
          <a:ext cx="7920037" cy="4249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91" name="Group 19"/>
          <p:cNvGraphicFramePr>
            <a:graphicFrameLocks noGrp="1"/>
          </p:cNvGraphicFramePr>
          <p:nvPr>
            <p:ph type="tbl" idx="1"/>
          </p:nvPr>
        </p:nvGraphicFramePr>
        <p:xfrm>
          <a:off x="395288" y="836613"/>
          <a:ext cx="8229600" cy="3530283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Участие ДОУ в  конкурсных мероприятиях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2009-2010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6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Фестиваль педагогических идей.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Районный конкурс детского творчества «Пожарный доброволец: вчера, сегодня, завтра!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Районный конкурс «Растим патриотов России»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Фестиваль детского творчества «Дюймовочка»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520</TotalTime>
  <Words>473</Words>
  <Application>Microsoft Office PowerPoint</Application>
  <PresentationFormat>Экран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Океан</vt:lpstr>
      <vt:lpstr> «Роль руководителя в организации дошкольного образования»                                  </vt:lpstr>
      <vt:lpstr>Концепция управления и развития МБДОУ  «Детский сад №68»</vt:lpstr>
      <vt:lpstr>Цель управленческой деятельности</vt:lpstr>
      <vt:lpstr>Задачи управленческой деятельности</vt:lpstr>
      <vt:lpstr>Стратегические направления развития МБДОУ «Детский сад №68»</vt:lpstr>
      <vt:lpstr>Слайд 6</vt:lpstr>
      <vt:lpstr>Слайд 7</vt:lpstr>
      <vt:lpstr>Информация о квалификации педагогов ДОУ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руководителя в организации дошкольного образования  </dc:title>
  <dc:creator>ккк</dc:creator>
  <cp:lastModifiedBy>Andrey</cp:lastModifiedBy>
  <cp:revision>16</cp:revision>
  <dcterms:created xsi:type="dcterms:W3CDTF">2012-08-26T11:10:11Z</dcterms:created>
  <dcterms:modified xsi:type="dcterms:W3CDTF">2013-02-17T13:41:28Z</dcterms:modified>
</cp:coreProperties>
</file>