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690B-C5A2-47CA-940D-34B7D1EE8EC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9F23-1D86-4648-8C90-75BE16282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7701-231C-4C08-9533-16A11235580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1888-4BD8-4569-A6D3-9F6A1680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5D65-B0F6-410A-9B72-81DAE6B1C591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61B8-FFB5-4B22-BDDD-21B323979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477E-5AA4-4FDB-ACD3-6F0061B80DEE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9311-7141-4561-A094-2654F49A9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0FCF-6172-4634-9187-A0A75FA2C7C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E78-6E98-4CCF-81A2-074AB94CE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B419-7946-4BB7-AF4D-E56EB4C67E7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1163-5F42-4FE7-9EFC-297D80E17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509E-9159-4AEC-A50C-9821C7946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60B1-4B08-4396-B389-8BA3A0949EE8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04BE-65AE-41F1-95BE-901FDE99DC2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07CF-FDF2-4E40-8A7A-77F3E8C6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4DEA-91A9-4CD8-AB26-A5B38BD1111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A28F-7BD4-4617-908C-993D28B14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A37F-334C-4E6F-B2DB-2E736217CEF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6AB0-E2F2-48DF-9883-F44E296F2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5649-A0A4-48A2-8356-1A1AE12B08F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EC8F-FF92-499E-A9D8-D96D03175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E217C12-3B12-46B1-B653-09A13D312F90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92CE689-7F87-4C2E-9EDB-D9665BC72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928813"/>
            <a:ext cx="3929062" cy="49291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32" y="6329"/>
            <a:ext cx="8472518" cy="2714645"/>
          </a:xfrm>
        </p:spPr>
        <p:txBody>
          <a:bodyPr/>
          <a:lstStyle/>
          <a:p>
            <a:pPr fontAlgn="auto">
              <a:lnSpc>
                <a:spcPct val="83000"/>
              </a:lnSpc>
              <a:spcAft>
                <a:spcPts val="0"/>
              </a:spcAft>
              <a:defRPr/>
            </a:pPr>
            <a:r>
              <a:rPr lang="ru-RU" smtClean="0">
                <a:solidFill>
                  <a:schemeClr val="tx1"/>
                </a:solidFill>
              </a:rPr>
              <a:t>Творчество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en-GB" err="1" smtClean="0">
                <a:solidFill>
                  <a:schemeClr val="tx1"/>
                </a:solidFill>
              </a:rPr>
              <a:t>Никола</a:t>
            </a:r>
            <a:r>
              <a:rPr lang="ru-RU" smtClean="0">
                <a:solidFill>
                  <a:schemeClr val="tx1"/>
                </a:solidFill>
              </a:rPr>
              <a:t>я </a:t>
            </a:r>
            <a:r>
              <a:rPr lang="en-GB" err="1" smtClean="0">
                <a:solidFill>
                  <a:schemeClr val="tx1"/>
                </a:solidFill>
              </a:rPr>
              <a:t>Алексеевич</a:t>
            </a:r>
            <a:r>
              <a:rPr lang="ru-RU" smtClean="0">
                <a:solidFill>
                  <a:schemeClr val="tx1"/>
                </a:solidFill>
              </a:rPr>
              <a:t>а</a:t>
            </a:r>
            <a:r>
              <a:rPr lang="en-GB" smtClean="0">
                <a:solidFill>
                  <a:schemeClr val="tx1"/>
                </a:solidFill>
              </a:rPr>
              <a:t> </a:t>
            </a:r>
            <a:r>
              <a:rPr lang="en-GB" err="1" smtClean="0">
                <a:solidFill>
                  <a:schemeClr val="tx1"/>
                </a:solidFill>
              </a:rPr>
              <a:t>Некрасов</a:t>
            </a:r>
            <a:r>
              <a:rPr lang="ru-RU" smtClean="0">
                <a:solidFill>
                  <a:schemeClr val="tx1"/>
                </a:solidFill>
              </a:rPr>
              <a:t>а 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Классный час в 3 классе.</a:t>
            </a:r>
            <a:endParaRPr lang="en-GB" sz="3200">
              <a:solidFill>
                <a:schemeClr val="tx1"/>
              </a:solidFill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86000" y="3152775"/>
            <a:ext cx="4572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3000"/>
              </a:lnSpc>
              <a:buClr>
                <a:srgbClr val="000000"/>
              </a:buClr>
              <a:buSzPct val="45000"/>
            </a:pPr>
            <a:r>
              <a:rPr lang="ru-RU">
                <a:latin typeface="Constantia" pitchFamily="18" charset="0"/>
              </a:rPr>
              <a:t> </a:t>
            </a:r>
            <a:endParaRPr lang="en-GB"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В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1832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году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Некрасов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вместе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с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братом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Андреем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поступил в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Ярославскую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гимназию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.</a:t>
            </a:r>
            <a:endParaRPr lang="ru-RU" sz="2800" smtClean="0">
              <a:solidFill>
                <a:srgbClr val="000000"/>
              </a:solidFill>
              <a:latin typeface="Cambria Math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Товарищи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любили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Некрасова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за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живой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и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общительный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характер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,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за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начитанность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и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умение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рассказывать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.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Читал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Некрасов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,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действительно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,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много, хотя и довольно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Cambria Math" pitchFamily="18" charset="0"/>
              </a:rPr>
              <a:t>беспорядочно</a:t>
            </a:r>
            <a:r>
              <a:rPr lang="en-US" sz="2800" smtClean="0">
                <a:solidFill>
                  <a:srgbClr val="000000"/>
                </a:solidFill>
                <a:latin typeface="Cambria Math" pitchFamily="18" charset="0"/>
              </a:rPr>
              <a:t>.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pitchFamily="49" charset="0"/>
              </a:rPr>
              <a:t> 	Четыре года обучения мало что дали, а в последний, 1837 г., Николай Некрасов даже не был аттестован по многим предметам. Под предлогом 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«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pitchFamily="49" charset="0"/>
              </a:rPr>
              <a:t>расстроенного здоровья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» 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pitchFamily="49" charset="0"/>
              </a:rPr>
              <a:t>Некрасов-отец забрал сына из гимназии</a:t>
            </a:r>
            <a:r>
              <a:rPr lang="en-GB" sz="28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». </a:t>
            </a:r>
          </a:p>
          <a:p>
            <a:pPr>
              <a:lnSpc>
                <a:spcPct val="90000"/>
              </a:lnSpc>
            </a:pPr>
            <a:endParaRPr lang="en-US" sz="2800" smtClean="0">
              <a:solidFill>
                <a:srgbClr val="000000"/>
              </a:solidFill>
            </a:endParaRPr>
          </a:p>
          <a:p>
            <a:endParaRPr lang="ru-RU" smtClean="0"/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643438"/>
            <a:ext cx="8501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4357688" y="500063"/>
            <a:ext cx="4329112" cy="5519737"/>
          </a:xfrm>
        </p:spPr>
        <p:txBody>
          <a:bodyPr>
            <a:normAutofit fontScale="62500" lnSpcReduction="20000"/>
          </a:bodyPr>
          <a:lstStyle/>
          <a:p>
            <a:pPr fontAlgn="auto">
              <a:defRPr/>
            </a:pP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В 1838 г.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принимает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решение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поступать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Петербургский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университет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Эту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его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мечту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поддерживала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мать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,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отец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же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настаивал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поступлении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кадетский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корпус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.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Но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юноша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не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послушал</a:t>
            </a:r>
            <a:r>
              <a:rPr lang="en-GB" sz="2800" dirty="0" smtClean="0">
                <a:latin typeface="Arial Unicode MS" pitchFamily="34" charset="-128"/>
                <a:cs typeface="Courier New CYR" charset="0"/>
              </a:rPr>
              <a:t> </a:t>
            </a:r>
            <a:r>
              <a:rPr lang="en-GB" sz="2800" dirty="0" err="1" smtClean="0">
                <a:latin typeface="Arial Unicode MS" pitchFamily="34" charset="-128"/>
                <a:cs typeface="Courier New CYR" charset="0"/>
              </a:rPr>
              <a:t>отца</a:t>
            </a:r>
            <a:r>
              <a:rPr lang="ru-RU" sz="2800" dirty="0" smtClean="0">
                <a:latin typeface="Arial Unicode MS" pitchFamily="34" charset="-128"/>
                <a:cs typeface="Courier New CYR" charset="0"/>
              </a:rPr>
              <a:t>.</a:t>
            </a:r>
            <a:r>
              <a:rPr lang="ru-RU" sz="2800" dirty="0" smtClean="0">
                <a:solidFill>
                  <a:srgbClr val="000000"/>
                </a:solidFill>
              </a:rPr>
              <a:t> 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университет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поступить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удалось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—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слишком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скудны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оказались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знания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полученные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гимназии</a:t>
            </a:r>
            <a:r>
              <a:rPr lang="en-US" sz="2800" dirty="0" smtClean="0">
                <a:solidFill>
                  <a:srgbClr val="000000"/>
                </a:solidFill>
              </a:rPr>
              <a:t>..</a:t>
            </a:r>
            <a:r>
              <a:rPr lang="ru-RU" sz="2800" b="1" i="1" dirty="0" smtClean="0">
                <a:latin typeface="Arial Unicode MS" pitchFamily="34" charset="-128"/>
              </a:rPr>
              <a:t> «Ровно три года, - вспоминал позже Некрасов, - я чувствовал себя постоянно, каждый день голодным. Приходилось есть не просто плохо, не только впроголодь, но и не каждый день».</a:t>
            </a:r>
          </a:p>
          <a:p>
            <a:pPr fontAlgn="auto">
              <a:defRPr/>
            </a:pP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199" y="357166"/>
            <a:ext cx="3762745" cy="5662634"/>
          </a:xfr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428625"/>
            <a:ext cx="8229600" cy="6072188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lnSpc>
                <a:spcPct val="10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Началась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жизнь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полная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лишений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ru-RU" sz="2800" dirty="0" smtClean="0">
                <a:solidFill>
                  <a:srgbClr val="000000"/>
                </a:solidFill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скитался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петербургским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трущобам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жил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подвалах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чердаках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зарабатывал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деньги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перепиской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бумаг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составлением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всякого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рода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прошений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ходатайств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для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бедных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людей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ru-RU" sz="2800" dirty="0" smtClean="0">
                <a:solidFill>
                  <a:srgbClr val="000000"/>
                </a:solidFill>
              </a:rPr>
              <a:t>Поэт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рассказывал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 «бывали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такие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тяжелые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для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месяцы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он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ежедневно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Сенную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площадь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там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5 </a:t>
            </a:r>
            <a:r>
              <a:rPr lang="ru-RU" sz="2800" dirty="0" smtClean="0">
                <a:solidFill>
                  <a:srgbClr val="000000"/>
                </a:solidFill>
              </a:rPr>
              <a:t>копеек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или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кусок белого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хлеба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писал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крестьянам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письма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прошения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случае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неудачи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площади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отправлялся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казначейство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чтобы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расписываться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неграмотных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получить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это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несколько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копеек»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800" b="1" i="1" smtClean="0">
              <a:latin typeface="Arial Unicode MS" pitchFamily="34" charset="-128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i="1" smtClean="0">
                <a:latin typeface="Arial Unicode MS" pitchFamily="34" charset="-128"/>
              </a:rPr>
              <a:t>   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72063" y="500063"/>
            <a:ext cx="4071937" cy="6072187"/>
          </a:xfrm>
        </p:spPr>
        <p:txBody>
          <a:bodyPr>
            <a:normAutofit fontScale="77500" lnSpcReduction="20000"/>
          </a:bodyPr>
          <a:lstStyle/>
          <a:p>
            <a:pPr marL="0" lvl="2" indent="0" fontAlgn="auto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chemeClr val="accent2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В начале 1875 года  Некрасов тяжко заболел (врачи обнаружили у него рак кишечника), и скоро жизнь его превратилась в медленную агонию. Напрасно был выписан из Вены знаменитый хирург </a:t>
            </a:r>
            <a:r>
              <a:rPr lang="ru-RU" sz="20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Бильрот</a:t>
            </a:r>
            <a:r>
              <a:rPr lang="ru-RU" sz="20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; мучительная операция ни к чему не привела.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Вечером 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</a:rPr>
              <a:t>27 декабря 1877 года (8 января 1878 года по новому стилю) Некрасов скончался. Морозным декабрьским утром от квартиры Некрасова на Литейном проспекте в сторону Новодевичьего кладбища двинулась похоронная процессия. Гроб все время несли на руках. Такого еще не видел Петербург. По словам очевидцев, проститься с любимым поэтом пришло свыше пяти тысяч человек.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4357688" cy="59293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01063" cy="6572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Произведения Н.А. Некрасова.</a:t>
            </a:r>
            <a:endParaRPr lang="ru-RU"/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2862263" cy="3857625"/>
          </a:xfr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357313"/>
            <a:ext cx="28305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428875"/>
            <a:ext cx="285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chemeClr val="tx1"/>
                </a:solidFill>
              </a:rPr>
              <a:t>Поэма Н.А. Некрасова </a:t>
            </a:r>
            <a:br>
              <a:rPr lang="ru-RU" sz="4400" smtClean="0">
                <a:solidFill>
                  <a:schemeClr val="tx1"/>
                </a:solidFill>
              </a:rPr>
            </a:br>
            <a:r>
              <a:rPr lang="ru-RU" sz="4400" smtClean="0">
                <a:solidFill>
                  <a:schemeClr val="tx1"/>
                </a:solidFill>
              </a:rPr>
              <a:t>"Мороз, Красный нос".</a:t>
            </a:r>
            <a:endParaRPr lang="ru-RU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3357563" cy="4429125"/>
          </a:xfrm>
        </p:spPr>
      </p:pic>
      <p:pic>
        <p:nvPicPr>
          <p:cNvPr id="5" name="Picture 4" descr="Дарья в лес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571625"/>
            <a:ext cx="2571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571625"/>
            <a:ext cx="24638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Иллюстрации к стихотворению Н.А. Некрасова «Железная дорога".</a:t>
            </a:r>
            <a:br>
              <a:rPr lang="ru-RU" sz="2400" b="1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sz="2400" b="1"/>
          </a:p>
        </p:txBody>
      </p:sp>
      <p:pic>
        <p:nvPicPr>
          <p:cNvPr id="4" name="Picture 8" descr="железная дорог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786188" cy="4457700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43063"/>
            <a:ext cx="38576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14375"/>
            <a:ext cx="3714750" cy="5143500"/>
          </a:xfrm>
        </p:spPr>
      </p:pic>
      <p:pic>
        <p:nvPicPr>
          <p:cNvPr id="5" name="Picture 5" descr="сканирование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57250"/>
            <a:ext cx="350043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00875" y="3214688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ea typeface="Arial Unicode MS" pitchFamily="34" charset="-128"/>
                <a:cs typeface="Arial Unicode MS" pitchFamily="34" charset="-128"/>
              </a:rPr>
              <a:t>Иллюстрация к стихотворению  Н.А. Некрасова «Дедушка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990033"/>
                </a:solidFill>
              </a:rPr>
              <a:t>«Я лиру посвятил народу своему» </a:t>
            </a:r>
            <a:br>
              <a:rPr lang="ru-RU" sz="4400" smtClean="0">
                <a:solidFill>
                  <a:srgbClr val="990033"/>
                </a:solidFill>
              </a:rPr>
            </a:br>
            <a:endParaRPr lang="ru-RU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2955925" cy="4572000"/>
          </a:xfrm>
        </p:spPr>
      </p:pic>
      <p:pic>
        <p:nvPicPr>
          <p:cNvPr id="7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642938"/>
            <a:ext cx="29257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1744663"/>
            <a:ext cx="2930525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38" y="457200"/>
            <a:ext cx="3471862" cy="1066800"/>
          </a:xfr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Детство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3" y="1643063"/>
            <a:ext cx="4071937" cy="5043487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Николай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Алексеевич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+mj-lt"/>
                <a:cs typeface="Courier New CYR" charset="0"/>
              </a:rPr>
              <a:t>Некрасов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родился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28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ноября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(10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декабря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по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н.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ст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.)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1821г.в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местечке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Немирове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Подольской</a:t>
            </a: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 </a:t>
            </a:r>
            <a:r>
              <a:rPr lang="en-GB" sz="2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губернии</a:t>
            </a:r>
            <a:r>
              <a:rPr lang="ru-RU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 </a:t>
            </a:r>
          </a:p>
          <a:p>
            <a:pPr fontAlgn="auto">
              <a:lnSpc>
                <a:spcPct val="120000"/>
              </a:lnSpc>
              <a:tabLst>
                <a:tab pos="0" algn="l"/>
                <a:tab pos="230188" algn="l"/>
                <a:tab pos="679450" algn="l"/>
                <a:tab pos="1128713" algn="l"/>
                <a:tab pos="1577975" algn="l"/>
                <a:tab pos="2027238" algn="l"/>
                <a:tab pos="2476500" algn="l"/>
                <a:tab pos="2925763" algn="l"/>
                <a:tab pos="3375025" algn="l"/>
                <a:tab pos="3824288" algn="l"/>
                <a:tab pos="4273550" algn="l"/>
                <a:tab pos="4722813" algn="l"/>
                <a:tab pos="5172075" algn="l"/>
                <a:tab pos="5621338" algn="l"/>
                <a:tab pos="6070600" algn="l"/>
                <a:tab pos="6519863" algn="l"/>
                <a:tab pos="6969125" algn="l"/>
                <a:tab pos="7418388" algn="l"/>
                <a:tab pos="7867650" algn="l"/>
                <a:tab pos="8316913" algn="l"/>
                <a:tab pos="87661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GB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cs typeface="Courier New CYR" charset="0"/>
              </a:rPr>
              <a:t>. </a:t>
            </a:r>
          </a:p>
          <a:p>
            <a:pPr fontAlgn="auto">
              <a:lnSpc>
                <a:spcPct val="120000"/>
              </a:lnSpc>
              <a:defRPr/>
            </a:pP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500042"/>
            <a:ext cx="4474617" cy="5643602"/>
          </a:xfr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железная дор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214813"/>
            <a:ext cx="25003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1.Где провёл детство Николай  Алексеевич Некрасов?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2.Какими чертами характера обладал отец поэта?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3. Охарактеризуйте Елену Андреевну Некрасову.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4. В каких произведениях описана любовь поэта к матери?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5.К какому   стихотворению эта иллюстрация?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6. Какие произведения Н.А.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Некрасова вы знаете?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  <a:t>ВОПРОСЫ:</a:t>
            </a:r>
            <a:endParaRPr lang="ru-RU" sz="600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8688388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smtClean="0"/>
              <a:t>ВСЕГО ДОБРОГО!!!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http://www.nnekrasov.ru/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http://nekrasov.niv.ru/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http://www.kostyor.ru/biography/?n=61 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http://www.bestpeopleofrussia.ru/persona/1842/bio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http://www.rulex.ru/01140068.htm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http://pointart.ru/index.php?p=gallerypic&amp;img_id=940&amp;galid=193&amp;area=1&amp;ascdesc=desc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http://www.ozon.ru/context/detail/id/3255609/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http://www.museum.murom.ru/wwwmus/afisha/Mkrai/glava_5/par_42/petryshka.htm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http://www.nekrasow.org.ru/lib/sa/author/100004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http://infa.ws/jivopis/painter/187/index.php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http://teachpro.ru/course2d.aspx?idc=20198&amp;cr=4&amp;p=1</a:t>
            </a:r>
          </a:p>
          <a:p>
            <a:pPr marL="274320" indent="-274320" fontAlgn="auto">
              <a:lnSpc>
                <a:spcPct val="73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http://www.hclokomotiv.ru/tickets/yaroslavl/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/>
                </a:solidFill>
              </a:rPr>
              <a:t>Использованные источники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отец некрасов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4357688" cy="5715000"/>
          </a:xfr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72063" y="1600200"/>
            <a:ext cx="3694112" cy="3733800"/>
          </a:xfrm>
        </p:spPr>
        <p:txBody>
          <a:bodyPr/>
          <a:lstStyle/>
          <a:p>
            <a:r>
              <a:rPr lang="ru-RU" smtClean="0"/>
              <a:t>Алексей Сергеевич Некрасов принадлежал к старинному , но обедневшему роду. В молодости служил в армии, а после выхода в отставку, занялся хозяйством. Он был очень суровым и своенравным, жестоко обращался со своими крестьянами. За малейшую провинность наказывал розгами. Очень любил псовую охоту и  карты.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C000"/>
                </a:solidFill>
              </a:rPr>
              <a:t>Отец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1600200"/>
            <a:ext cx="4122737" cy="3733800"/>
          </a:xfrm>
        </p:spPr>
        <p:txBody>
          <a:bodyPr/>
          <a:lstStyle/>
          <a:p>
            <a:r>
              <a:rPr lang="ru-RU" sz="1800" smtClean="0"/>
              <a:t>Елена Андреевна Закревская- дворянка из богатой семьи. Родители не соглашались выдать прекрасно воспитанную дочь за небогатого, малообразованного офицера. Брак состоялся без их согласия. Елена Андреевна очень страдала в замужестве. Целыми днями она сидела дома одна, а её муж развлекался псовой охотой, картами. Бывали дни, когда она целый день сидела за роялем, пела и плакала о своей горькой участи.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5" y="457200"/>
            <a:ext cx="3762375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/>
              <a:t>Мать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71500"/>
            <a:ext cx="4000500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072188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Wingdings 2"/>
              <a:buChar char="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нередко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принимала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участие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в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вопросах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связанных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с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крестьянами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заступалась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них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перед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мужем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нередко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накидывался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нее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с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кулаками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и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избивал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</a:t>
            </a:r>
            <a:endParaRPr lang="en-GB" sz="2800" dirty="0" smtClean="0">
              <a:solidFill>
                <a:srgbClr val="000000"/>
              </a:solidFill>
              <a:latin typeface="+mj-lt"/>
              <a:cs typeface="Courier New CYR" charset="0"/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Wingdings 2"/>
              <a:buChar char="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	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Елена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Андреевна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была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знатоком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мировой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поэзии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и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часто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рассказывала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сыну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отрывки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из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произведений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великих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писателей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которые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он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мог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+mj-lt"/>
                <a:cs typeface="Courier New CYR" charset="0"/>
              </a:rPr>
              <a:t>понять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Courier New CYR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Маленький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был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горячо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привязан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своей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матери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ней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проводил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он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много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часов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ей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доверял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свои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сокровенные мечты.</a:t>
            </a:r>
            <a:r>
              <a:rPr lang="ru-RU" sz="2800" dirty="0" smtClean="0">
                <a:solidFill>
                  <a:srgbClr val="000000"/>
                </a:solidFill>
              </a:rPr>
              <a:t> Елена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Андреевна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мечтала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чтобы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сын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получил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хорошее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образование, была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первой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ценительницей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ранних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стихотворных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опытов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сына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всячески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поощряла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его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занятия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литературой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r>
              <a:rPr lang="ru-RU" sz="2800" dirty="0" smtClean="0">
                <a:solidFill>
                  <a:srgbClr val="000000"/>
                </a:solidFill>
              </a:rPr>
              <a:t> До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конца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своих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дней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Некрасов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глубоким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волнением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ru-RU" sz="2800" dirty="0" smtClean="0">
                <a:solidFill>
                  <a:srgbClr val="000000"/>
                </a:solidFill>
              </a:rPr>
              <a:t>обожанием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и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любовью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вспоминал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свою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мать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ru-RU" sz="2800" dirty="0" smtClean="0">
              <a:solidFill>
                <a:srgbClr val="000000"/>
              </a:solidFill>
            </a:endParaRPr>
          </a:p>
          <a:p>
            <a:pPr marL="0" indent="0" fontAlgn="auto">
              <a:lnSpc>
                <a:spcPct val="95000"/>
              </a:lnSpc>
              <a:spcAft>
                <a:spcPts val="0"/>
              </a:spcAft>
              <a:buFont typeface="Wingdings 2"/>
              <a:buChar char="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en-GB" sz="2800" dirty="0">
              <a:solidFill>
                <a:srgbClr val="990033"/>
              </a:solidFill>
              <a:latin typeface="+mj-lt"/>
              <a:cs typeface="Courier New CYR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sz="quarter" idx="1"/>
          </p:nvPr>
        </p:nvSpPr>
        <p:spPr>
          <a:xfrm>
            <a:off x="428625" y="500063"/>
            <a:ext cx="6248400" cy="5715000"/>
          </a:xfrm>
        </p:spPr>
        <p:txBody>
          <a:bodyPr/>
          <a:lstStyle/>
          <a:p>
            <a:pPr marL="0" indent="0">
              <a:lnSpc>
                <a:spcPct val="95000"/>
              </a:lnSpc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endParaRPr lang="en-GB" sz="2000" smtClean="0">
              <a:solidFill>
                <a:srgbClr val="000000"/>
              </a:solidFill>
              <a:latin typeface="Arial Unicode MS" pitchFamily="34" charset="-128"/>
              <a:cs typeface="Courier New CYR" pitchFamily="49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500063"/>
            <a:ext cx="4194175" cy="4833937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95000"/>
              </a:lnSpc>
              <a:buFont typeface="Wingdings 2"/>
              <a:buNone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  <a:defRPr/>
            </a:pP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Любовь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матери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описана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в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многих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стихах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поэта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: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Родина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Мать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Баюшки-баю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", "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Рыцарь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на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час</a:t>
            </a:r>
            <a:r>
              <a:rPr lang="en-GB" sz="2400" dirty="0" smtClean="0">
                <a:solidFill>
                  <a:srgbClr val="FF0000"/>
                </a:solidFill>
                <a:latin typeface="Arial Unicode MS" pitchFamily="34" charset="-128"/>
                <a:cs typeface="Courier New CYR" charset="0"/>
              </a:rPr>
              <a:t>"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др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Это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стихотворения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автобиографического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характера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они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описывают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людей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той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эпохи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взаимоотн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шения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нравы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обычаи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</a:t>
            </a:r>
          </a:p>
          <a:p>
            <a:pPr fontAlgn="auto">
              <a:lnSpc>
                <a:spcPct val="95000"/>
              </a:lnSpc>
              <a:buFont typeface="Wingdings 2"/>
              <a:buNone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  <a:defRPr/>
            </a:pP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Некрасов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говорил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что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именно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страдания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матери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пробудили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в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нем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протест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против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угнетения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женщины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 В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его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стихотворениях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видна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только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жалость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женщине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то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и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ненависть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к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ее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угнетателям</a:t>
            </a:r>
            <a:r>
              <a:rPr lang="ru-RU" sz="2400" dirty="0" smtClean="0">
                <a:solidFill>
                  <a:srgbClr val="000000"/>
                </a:solidFill>
                <a:latin typeface="Arial Unicode MS" pitchFamily="34" charset="-128"/>
                <a:cs typeface="Courier New CYR" charset="0"/>
              </a:rPr>
              <a:t>.</a:t>
            </a:r>
            <a:endParaRPr lang="en-GB" sz="2400" dirty="0" smtClean="0">
              <a:solidFill>
                <a:srgbClr val="000000"/>
              </a:solidFill>
              <a:latin typeface="Arial Unicode MS" pitchFamily="34" charset="-128"/>
              <a:cs typeface="Courier New CYR" charset="0"/>
            </a:endParaRPr>
          </a:p>
          <a:p>
            <a:pPr fontAlgn="auto"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4" descr="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3929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5500688"/>
            <a:ext cx="331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«Орина, мать солдатская»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IMG_4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143250"/>
            <a:ext cx="37861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500812"/>
          </a:xfrm>
        </p:spPr>
        <p:txBody>
          <a:bodyPr/>
          <a:lstStyle/>
          <a:p>
            <a:pPr algn="ctr">
              <a:lnSpc>
                <a:spcPct val="83000"/>
              </a:lnSpc>
              <a:buFont typeface="StarSymbol"/>
              <a:buNone/>
            </a:pP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Осенью 1824 году, когда маленькому Николаю исполнилось 3 года , вместе с отцом и матерью, впервые  приехал в родовое имение Грешнёво (ныне Некрасово ).Здесь Некрасов провёл своё детство</a:t>
            </a:r>
            <a:r>
              <a:rPr lang="en-GB" sz="2800" b="1" i="1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.</a:t>
            </a:r>
            <a:r>
              <a:rPr lang="ru-RU" sz="2800" b="1" i="1" smtClean="0"/>
              <a:t> </a:t>
            </a:r>
          </a:p>
          <a:p>
            <a:pPr algn="ctr">
              <a:lnSpc>
                <a:spcPct val="83000"/>
              </a:lnSpc>
              <a:buFont typeface="StarSymbol"/>
              <a:buNone/>
            </a:pPr>
            <a:endParaRPr lang="ru-RU" sz="2800" b="1" i="1" smtClean="0"/>
          </a:p>
          <a:p>
            <a:pPr algn="ctr">
              <a:lnSpc>
                <a:spcPct val="83000"/>
              </a:lnSpc>
              <a:buFont typeface="StarSymbol"/>
              <a:buNone/>
            </a:pPr>
            <a:r>
              <a:rPr lang="ru-RU" sz="2800" b="1" i="1" smtClean="0"/>
              <a:t>Усадьба в Грешнёве</a:t>
            </a:r>
          </a:p>
          <a:p>
            <a:pPr algn="ctr">
              <a:lnSpc>
                <a:spcPct val="83000"/>
              </a:lnSpc>
              <a:buFont typeface="StarSymbol"/>
              <a:buNone/>
            </a:pPr>
            <a:r>
              <a:rPr lang="ru-RU" sz="2800" b="1" i="1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        </a:t>
            </a:r>
            <a:r>
              <a:rPr lang="ru-RU" sz="2400" b="1" i="1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 </a:t>
            </a:r>
          </a:p>
          <a:p>
            <a:pPr algn="ctr">
              <a:lnSpc>
                <a:spcPct val="83000"/>
              </a:lnSpc>
              <a:buFont typeface="StarSymbol"/>
              <a:buNone/>
            </a:pPr>
            <a:endParaRPr lang="ru-RU" sz="2400" b="1" i="1" smtClean="0">
              <a:solidFill>
                <a:srgbClr val="000000"/>
              </a:solidFill>
              <a:latin typeface="Times New Roman" pitchFamily="18" charset="0"/>
              <a:cs typeface="Courier New CYR" pitchFamily="49" charset="0"/>
            </a:endParaRPr>
          </a:p>
          <a:p>
            <a:pPr algn="ctr">
              <a:lnSpc>
                <a:spcPct val="83000"/>
              </a:lnSpc>
              <a:buFont typeface="StarSymbol"/>
              <a:buNone/>
            </a:pPr>
            <a:endParaRPr lang="ru-RU" sz="2400" b="1" i="1" smtClean="0">
              <a:solidFill>
                <a:srgbClr val="000000"/>
              </a:solidFill>
              <a:latin typeface="Times New Roman" pitchFamily="18" charset="0"/>
              <a:cs typeface="Courier New CYR" pitchFamily="49" charset="0"/>
            </a:endParaRPr>
          </a:p>
          <a:p>
            <a:pPr algn="ctr">
              <a:lnSpc>
                <a:spcPct val="83000"/>
              </a:lnSpc>
              <a:buFont typeface="StarSymbol"/>
              <a:buNone/>
            </a:pPr>
            <a:r>
              <a:rPr lang="ru-RU" sz="2400" b="1" i="1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                                                                 </a:t>
            </a:r>
            <a:endParaRPr lang="en-GB" sz="2400" b="1" i="1" smtClean="0">
              <a:solidFill>
                <a:srgbClr val="000000"/>
              </a:solidFill>
              <a:latin typeface="Times New Roman" pitchFamily="18" charset="0"/>
              <a:cs typeface="Courier New CYR" pitchFamily="49" charset="0"/>
            </a:endParaRPr>
          </a:p>
        </p:txBody>
      </p:sp>
      <p:pic>
        <p:nvPicPr>
          <p:cNvPr id="17" name="Picture 7" descr="na_af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3143250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71813"/>
            <a:ext cx="7500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543925" cy="5810250"/>
          </a:xfrm>
        </p:spPr>
        <p:txBody>
          <a:bodyPr/>
          <a:lstStyle/>
          <a:p>
            <a:pPr lvl="1"/>
            <a:r>
              <a:rPr lang="en-GB" sz="2200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Пр</a:t>
            </a:r>
            <a:r>
              <a:rPr lang="ru-RU" sz="220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ourier New CYR" pitchFamily="49" charset="0"/>
              </a:rPr>
              <a:t>и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 у</a:t>
            </a:r>
            <a:r>
              <a:rPr lang="en-GB" sz="2200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садьбе был старый, запущенный сад, обнесенный глухим забором. Мальчик проделал в заборе лазейку и в те часы, когда отца не было дома, зазывал к себе крестьянских детей. Дети врывались в сад и набрасывались на яблоки, груши, смородину, вишню. Но стоило няньке крикнуть: "Барин, барин идет!" </a:t>
            </a:r>
            <a:r>
              <a:rPr lang="en-GB" sz="2200" smtClean="0">
                <a:solidFill>
                  <a:srgbClr val="000000"/>
                </a:solidFill>
                <a:latin typeface="Times New Roman" pitchFamily="18" charset="0"/>
                <a:cs typeface="Courier New" pitchFamily="49" charset="0"/>
              </a:rPr>
              <a:t>— </a:t>
            </a:r>
            <a:r>
              <a:rPr lang="en-GB" sz="2200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как они мгновенно исчезали.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  <a:cs typeface="Courier New CYR" pitchFamily="49" charset="0"/>
              </a:rPr>
              <a:t>Ему не разрешали дружить с детьми крепостных крестьян, но Некрасову удавалось  убегать к своим друзьям, с которыми  ходил в лес, купался в реке. Этому периоду своего детства, он посвятил стихотворение « Крестьянские дети»</a:t>
            </a:r>
            <a:endParaRPr lang="ru-RU" sz="22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5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068638"/>
            <a:ext cx="90011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285750"/>
            <a:ext cx="8858250" cy="3357563"/>
          </a:xfrm>
        </p:spPr>
        <p:txBody>
          <a:bodyPr/>
          <a:lstStyle/>
          <a:p>
            <a:r>
              <a:rPr lang="ru-RU" sz="2400" smtClean="0">
                <a:solidFill>
                  <a:srgbClr val="000000"/>
                </a:solidFill>
              </a:rPr>
              <a:t>Невдалеке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от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Грешнева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протекала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Волга</a:t>
            </a:r>
            <a:r>
              <a:rPr lang="en-US" sz="2400" smtClean="0">
                <a:solidFill>
                  <a:srgbClr val="000000"/>
                </a:solidFill>
              </a:rPr>
              <a:t>. </a:t>
            </a:r>
            <a:r>
              <a:rPr lang="ru-RU" sz="2400" smtClean="0">
                <a:solidFill>
                  <a:srgbClr val="000000"/>
                </a:solidFill>
              </a:rPr>
              <a:t>Вместе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со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своими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деревенскими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друзьями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Некрасов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часто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бывал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волжском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берегу</a:t>
            </a:r>
            <a:r>
              <a:rPr lang="en-US" sz="2400" smtClean="0">
                <a:solidFill>
                  <a:srgbClr val="000000"/>
                </a:solidFill>
              </a:rPr>
              <a:t>. </a:t>
            </a:r>
            <a:r>
              <a:rPr lang="ru-RU" sz="2400" smtClean="0">
                <a:solidFill>
                  <a:srgbClr val="000000"/>
                </a:solidFill>
              </a:rPr>
              <a:t>Целые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дни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проводил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он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здесь</a:t>
            </a:r>
            <a:r>
              <a:rPr lang="en-US" sz="2400" smtClean="0">
                <a:solidFill>
                  <a:srgbClr val="000000"/>
                </a:solidFill>
              </a:rPr>
              <a:t>, </a:t>
            </a:r>
            <a:r>
              <a:rPr lang="ru-RU" sz="2400" smtClean="0">
                <a:solidFill>
                  <a:srgbClr val="000000"/>
                </a:solidFill>
              </a:rPr>
              <a:t>помогал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рыбакам</a:t>
            </a:r>
            <a:r>
              <a:rPr lang="en-US" sz="2400" smtClean="0">
                <a:solidFill>
                  <a:srgbClr val="000000"/>
                </a:solidFill>
              </a:rPr>
              <a:t>, </a:t>
            </a:r>
            <a:r>
              <a:rPr lang="ru-RU" sz="2400" smtClean="0">
                <a:solidFill>
                  <a:srgbClr val="000000"/>
                </a:solidFill>
              </a:rPr>
              <a:t>бродил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с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ружьем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островам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часами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любовался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вольными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просторами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великой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реки</a:t>
            </a:r>
            <a:r>
              <a:rPr lang="en-US" sz="2400" smtClean="0">
                <a:solidFill>
                  <a:srgbClr val="000000"/>
                </a:solidFill>
              </a:rPr>
              <a:t>:</a:t>
            </a:r>
            <a:r>
              <a:rPr lang="ru-RU" sz="2400" smtClean="0">
                <a:solidFill>
                  <a:srgbClr val="000000"/>
                </a:solidFill>
              </a:rPr>
              <a:t> Но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однажды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мальчик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был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потрясен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открывшейся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перед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его глазами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картиной</a:t>
            </a:r>
            <a:r>
              <a:rPr lang="en-US" sz="2400" smtClean="0">
                <a:solidFill>
                  <a:srgbClr val="000000"/>
                </a:solidFill>
              </a:rPr>
              <a:t>: </a:t>
            </a:r>
            <a:r>
              <a:rPr lang="ru-RU" sz="2400" smtClean="0">
                <a:solidFill>
                  <a:srgbClr val="000000"/>
                </a:solidFill>
              </a:rPr>
              <a:t>по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берегу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реки</a:t>
            </a:r>
            <a:r>
              <a:rPr lang="en-US" sz="2400" smtClean="0">
                <a:solidFill>
                  <a:srgbClr val="000000"/>
                </a:solidFill>
              </a:rPr>
              <a:t>, </a:t>
            </a:r>
            <a:r>
              <a:rPr lang="ru-RU" sz="2400" smtClean="0">
                <a:solidFill>
                  <a:srgbClr val="000000"/>
                </a:solidFill>
              </a:rPr>
              <a:t>почти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пригнувшись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головой к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ногам</a:t>
            </a:r>
            <a:r>
              <a:rPr lang="en-US" sz="2400" smtClean="0">
                <a:solidFill>
                  <a:srgbClr val="000000"/>
                </a:solidFill>
              </a:rPr>
              <a:t>, </a:t>
            </a:r>
            <a:r>
              <a:rPr lang="ru-RU" sz="2400" smtClean="0">
                <a:solidFill>
                  <a:srgbClr val="000000"/>
                </a:solidFill>
              </a:rPr>
              <a:t>толпа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изможденных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бурлаков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из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последних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сил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тянула огромную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расшиву</a:t>
            </a:r>
            <a:r>
              <a:rPr lang="en-US" sz="2400" smtClean="0">
                <a:solidFill>
                  <a:srgbClr val="000000"/>
                </a:solidFill>
              </a:rPr>
              <a:t> (</a:t>
            </a:r>
            <a:r>
              <a:rPr lang="ru-RU" sz="2400" smtClean="0">
                <a:solidFill>
                  <a:srgbClr val="000000"/>
                </a:solidFill>
              </a:rPr>
              <a:t>баржу</a:t>
            </a:r>
            <a:r>
              <a:rPr lang="en-US" sz="2400" smtClean="0">
                <a:solidFill>
                  <a:srgbClr val="000000"/>
                </a:solidFill>
              </a:rPr>
              <a:t>). </a:t>
            </a:r>
            <a:r>
              <a:rPr lang="ru-RU" sz="2400" smtClean="0">
                <a:solidFill>
                  <a:srgbClr val="000000"/>
                </a:solidFill>
              </a:rPr>
              <a:t>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над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нею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как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будто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повисла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тоскливая</a:t>
            </a:r>
            <a:r>
              <a:rPr lang="en-US" sz="2400" smtClean="0">
                <a:solidFill>
                  <a:srgbClr val="000000"/>
                </a:solidFill>
              </a:rPr>
              <a:t>, </a:t>
            </a:r>
            <a:r>
              <a:rPr lang="ru-RU" sz="2400" smtClean="0">
                <a:solidFill>
                  <a:srgbClr val="000000"/>
                </a:solidFill>
              </a:rPr>
              <a:t>похожая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на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стон</a:t>
            </a:r>
            <a:r>
              <a:rPr lang="en-US" sz="2400" smtClean="0">
                <a:solidFill>
                  <a:srgbClr val="000000"/>
                </a:solidFill>
              </a:rPr>
              <a:t> </a:t>
            </a:r>
            <a:r>
              <a:rPr lang="ru-RU" sz="2400" smtClean="0">
                <a:solidFill>
                  <a:srgbClr val="000000"/>
                </a:solidFill>
              </a:rPr>
              <a:t>песня.</a:t>
            </a:r>
          </a:p>
          <a:p>
            <a:endParaRPr lang="ru-RU" sz="24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86438" y="5286375"/>
            <a:ext cx="3214687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О, горько, горько я рыдал,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Когда в то утро я стоял 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На берегу родной реки,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ru-RU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  </a:t>
            </a:r>
            <a:r>
              <a:rPr lang="en-GB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И в первый раз ее назвал </a:t>
            </a:r>
          </a:p>
          <a:p>
            <a:pPr algn="ctr" defTabSz="449263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233363" algn="l"/>
                <a:tab pos="682625" algn="l"/>
                <a:tab pos="1131888" algn="l"/>
                <a:tab pos="1581150" algn="l"/>
                <a:tab pos="2030413" algn="l"/>
                <a:tab pos="2479675" algn="l"/>
                <a:tab pos="2928938" algn="l"/>
                <a:tab pos="3378200" algn="l"/>
                <a:tab pos="3827463" algn="l"/>
                <a:tab pos="4276725" algn="l"/>
                <a:tab pos="4725988" algn="l"/>
                <a:tab pos="5175250" algn="l"/>
                <a:tab pos="5624513" algn="l"/>
                <a:tab pos="6075363" algn="l"/>
                <a:tab pos="6523038" algn="l"/>
                <a:tab pos="6972300" algn="l"/>
                <a:tab pos="7421563" algn="l"/>
                <a:tab pos="7870825" algn="l"/>
                <a:tab pos="8320088" algn="l"/>
                <a:tab pos="8769350" algn="l"/>
              </a:tabLst>
            </a:pPr>
            <a:r>
              <a:rPr lang="en-GB" b="1">
                <a:latin typeface="Times New Roman" pitchFamily="18" charset="0"/>
                <a:ea typeface="Arial Unicode MS" pitchFamily="34" charset="-128"/>
                <a:cs typeface="Courier New CYR" pitchFamily="49" charset="0"/>
              </a:rPr>
              <a:t>Рекою рабства и тоски!..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6346825"/>
            <a:ext cx="4572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>
                <a:solidFill>
                  <a:srgbClr val="000000"/>
                </a:solidFill>
                <a:latin typeface="Constantia" pitchFamily="18" charset="0"/>
              </a:rPr>
              <a:t>«</a:t>
            </a:r>
            <a:r>
              <a:rPr lang="ru-RU" b="1">
                <a:solidFill>
                  <a:srgbClr val="002060"/>
                </a:solidFill>
                <a:latin typeface="Constantia" pitchFamily="18" charset="0"/>
              </a:rPr>
              <a:t>Размышление у парадного подъезда».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392</TotalTime>
  <Words>866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Constantia</vt:lpstr>
      <vt:lpstr>Arial</vt:lpstr>
      <vt:lpstr>Wingdings 2</vt:lpstr>
      <vt:lpstr>Calibri</vt:lpstr>
      <vt:lpstr>Arial Black</vt:lpstr>
      <vt:lpstr>Courier New CYR</vt:lpstr>
      <vt:lpstr>Arial Unicode MS</vt:lpstr>
      <vt:lpstr>Times New Roman</vt:lpstr>
      <vt:lpstr>StarSymbol</vt:lpstr>
      <vt:lpstr>Cambria Math</vt:lpstr>
      <vt:lpstr>Courier New</vt:lpstr>
      <vt:lpstr>Bookman Old Style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Детство</vt:lpstr>
      <vt:lpstr>Отец</vt:lpstr>
      <vt:lpstr>Мать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 Николая Алексеевича Некрасова  </dc:title>
  <dc:creator>Пользователь</dc:creator>
  <cp:lastModifiedBy>Учитель</cp:lastModifiedBy>
  <cp:revision>37</cp:revision>
  <dcterms:created xsi:type="dcterms:W3CDTF">2012-01-23T16:07:55Z</dcterms:created>
  <dcterms:modified xsi:type="dcterms:W3CDTF">2013-11-29T05:45:06Z</dcterms:modified>
</cp:coreProperties>
</file>