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0" r:id="rId2"/>
    <p:sldMasterId id="2147483701" r:id="rId3"/>
  </p:sldMasterIdLst>
  <p:sldIdLst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6699"/>
    <a:srgbClr val="000000"/>
    <a:srgbClr val="D51D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46" autoAdjust="0"/>
  </p:normalViewPr>
  <p:slideViewPr>
    <p:cSldViewPr>
      <p:cViewPr varScale="1">
        <p:scale>
          <a:sx n="72" d="100"/>
          <a:sy n="72" d="100"/>
        </p:scale>
        <p:origin x="-7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E03F1-3B9C-4897-BEEA-BFD5AAAE0AF1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F5D5-2183-4D86-8CC2-2B8DDAC33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C7553-2385-466D-A11A-D9ACF2446169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15B62-36EB-44D3-B986-D3A0F83605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97D05-8536-492C-9C08-3F9D79A0DBD5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1B87-BA43-4868-BAF2-CA34786D50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4F884-F4D9-4445-A799-1AA8660F5066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0F6DC-5AD7-4F73-B9F3-ADB090C1DA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FBB41CF8-F05B-4AF6-AD0A-A200903F813E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3CD7E570-6247-4C18-B086-A7539A424A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99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010DE-90E2-4004-9B8E-242115FB4482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27E8C-74F0-4BF1-8C79-F1ACDD628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529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0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0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0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3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5BF753FD-8324-494D-A6F6-4FB49B516B93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553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9158B3-F135-414F-B813-4131781AA2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09E2F-4E71-46DE-B901-462C9C431510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A8336-AFC0-4AD1-BD44-3F8C8296EF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164EA-B639-4D33-84F7-88460F3829BF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43EC4-092C-48F6-B525-9DC92FA8E5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73E14-1B24-4F44-9915-7B8F3A175910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3FC08-925D-4789-BA01-C3FF80F636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149C64-E5E1-47F3-966F-EEC831403FC4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4682A-A92E-44FD-9411-4AEA5BC1A6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B9F39D-DF50-4998-A726-6F6D6E5AE44D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B6961-A618-4F83-BEC5-539D5DB0F3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BF6A5B-3F12-49BD-85C0-F01DED9991EC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2131C-122A-43A3-8AD4-6BB0B2891C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ED128-DB3C-4924-B86E-6AF44BE7704C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AAA07-1089-4FBD-99A6-6D94FCC519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8B35E-7A34-4647-9347-D5760C263ECA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FD6961-53BA-4462-88AF-9669ABA2B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Arial" charset="0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Arial" charset="0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Arial" charset="0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Arial" charset="0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Arial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DA866B1-693A-480C-BE3F-4FD3BAA97B01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949E4D6-E7E5-4B6E-86CA-BB85AF32440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428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28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990600" y="6245225"/>
            <a:ext cx="1901825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C1D0C9D-78C3-4AE6-A72E-DD1013B72268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6D8529E-1ABB-4999-8FBF-5B6D9D24A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</p:sldLayoutIdLst>
  <p:transition spd="slow">
    <p:blind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18075" y="692150"/>
            <a:ext cx="3927475" cy="46085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b="1"/>
              <a:t>Презентация подготовлена участниками районного конкурса</a:t>
            </a:r>
            <a:r>
              <a:rPr lang="ru-RU" sz="280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sz="2800"/>
              <a:t>«Безопасное колесо </a:t>
            </a:r>
            <a:r>
              <a:rPr lang="ru-RU" sz="2800" i="1"/>
              <a:t>2014»</a:t>
            </a:r>
          </a:p>
          <a:p>
            <a:pPr algn="ctr">
              <a:buFont typeface="Wingdings" pitchFamily="2" charset="2"/>
              <a:buNone/>
            </a:pPr>
            <a:r>
              <a:rPr lang="ru-RU" sz="2800"/>
              <a:t>учениками 4 «А» класса ГБОУ №678 Красносельского района </a:t>
            </a:r>
          </a:p>
          <a:p>
            <a:pPr algn="ctr">
              <a:buFont typeface="Wingdings" pitchFamily="2" charset="2"/>
              <a:buNone/>
            </a:pPr>
            <a:r>
              <a:rPr lang="ru-RU" sz="2800"/>
              <a:t>Санкт-Петербурга</a:t>
            </a:r>
          </a:p>
        </p:txBody>
      </p:sp>
      <p:pic>
        <p:nvPicPr>
          <p:cNvPr id="17415" name="Picture 7" descr="пдд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33375"/>
            <a:ext cx="4056063" cy="5773738"/>
          </a:xfrm>
        </p:spPr>
      </p:pic>
      <p:sp>
        <p:nvSpPr>
          <p:cNvPr id="17416" name="Rectangle 8"/>
          <p:cNvSpPr>
            <a:spLocks noRot="1" noChangeArrowheads="1"/>
          </p:cNvSpPr>
          <p:nvPr/>
        </p:nvSpPr>
        <p:spPr bwMode="auto">
          <a:xfrm>
            <a:off x="1979613" y="1773238"/>
            <a:ext cx="295275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800" b="1" i="1">
                <a:solidFill>
                  <a:schemeClr val="bg2"/>
                </a:solidFill>
              </a:rPr>
              <a:t>«Советы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800" b="1" i="1">
                <a:solidFill>
                  <a:schemeClr val="bg2"/>
                </a:solidFill>
              </a:rPr>
              <a:t>дяди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800" b="1" i="1">
                <a:solidFill>
                  <a:schemeClr val="bg2"/>
                </a:solidFill>
              </a:rPr>
              <a:t>Стёпы»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00563" y="908050"/>
            <a:ext cx="4464050" cy="51879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i="1">
                <a:latin typeface="Times New Roman" pitchFamily="18" charset="0"/>
              </a:rPr>
              <a:t>1936 году Государственная автомобильная инспекция (ГАИ), которая сегодня переименована в Государственную инспекцию по безопасности дорожного движения (ГИБДД) </a:t>
            </a:r>
          </a:p>
        </p:txBody>
      </p:sp>
      <p:pic>
        <p:nvPicPr>
          <p:cNvPr id="57348" name="Picture 4" descr="пдд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65613" cy="4478338"/>
          </a:xfrm>
          <a:prstGeom prst="rect">
            <a:avLst/>
          </a:prstGeom>
          <a:noFill/>
        </p:spPr>
      </p:pic>
      <p:pic>
        <p:nvPicPr>
          <p:cNvPr id="57349" name="Picture 5" descr="пдд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3933825"/>
            <a:ext cx="2984500" cy="27082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787900" y="1052513"/>
            <a:ext cx="4176713" cy="38306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В наушниках</a:t>
            </a:r>
            <a:r>
              <a:rPr lang="ru-RU"/>
              <a:t> </a:t>
            </a:r>
            <a:r>
              <a:rPr lang="ru-RU">
                <a:latin typeface="Times New Roman" pitchFamily="18" charset="0"/>
              </a:rPr>
              <a:t>участник дорожного движения не слышит звука приближающегося автомобиля!</a:t>
            </a:r>
          </a:p>
        </p:txBody>
      </p:sp>
      <p:pic>
        <p:nvPicPr>
          <p:cNvPr id="58372" name="Picture 4" descr="пдд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40275" cy="4176713"/>
          </a:xfrm>
          <a:prstGeom prst="rect">
            <a:avLst/>
          </a:prstGeom>
          <a:noFill/>
        </p:spPr>
      </p:pic>
      <p:sp>
        <p:nvSpPr>
          <p:cNvPr id="58373" name="Rectangle 5"/>
          <p:cNvSpPr>
            <a:spLocks noRot="1" noChangeArrowheads="1"/>
          </p:cNvSpPr>
          <p:nvPr/>
        </p:nvSpPr>
        <p:spPr bwMode="auto">
          <a:xfrm>
            <a:off x="1331913" y="5300663"/>
            <a:ext cx="6624637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1476375" y="2997200"/>
            <a:ext cx="4298950" cy="4110038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 b="1"/>
              <a:t>Нельзя!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 b="1"/>
              <a:t>ЭТО ОПАСНО</a:t>
            </a:r>
            <a:r>
              <a:rPr lang="ru-RU" sz="3200"/>
              <a:t>!</a:t>
            </a:r>
          </a:p>
          <a:p>
            <a:pPr algn="ctr"/>
            <a:endParaRPr lang="ru-RU"/>
          </a:p>
        </p:txBody>
      </p:sp>
    </p:spTree>
  </p:cSld>
  <p:clrMapOvr>
    <a:masterClrMapping/>
  </p:clrMapOvr>
  <p:transition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616575" y="188913"/>
            <a:ext cx="3527425" cy="38163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Мигающий зеленый сигнал говорит что начинать переход проезжей части НЕЛЬЗЯ!</a:t>
            </a:r>
          </a:p>
        </p:txBody>
      </p:sp>
      <p:pic>
        <p:nvPicPr>
          <p:cNvPr id="59397" name="Picture 5" descr="пдд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4968875" cy="5614988"/>
          </a:xfrm>
          <a:prstGeom prst="rect">
            <a:avLst/>
          </a:prstGeom>
          <a:noFill/>
        </p:spPr>
      </p:pic>
      <p:sp>
        <p:nvSpPr>
          <p:cNvPr id="59399" name="AutoShape 7" descr="ANd9GcS7tpK4-9TdzTPoK9VbJo1PIE6E5E77MWGaUD4XeFss3zQlBAZlM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59400" name="Picture 8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0"/>
            <a:ext cx="1573213" cy="2284413"/>
          </a:xfrm>
          <a:prstGeom prst="rect">
            <a:avLst/>
          </a:prstGeom>
          <a:noFill/>
        </p:spPr>
      </p:pic>
      <p:sp>
        <p:nvSpPr>
          <p:cNvPr id="59401" name="Rectangle 9"/>
          <p:cNvSpPr>
            <a:spLocks noChangeArrowheads="1"/>
          </p:cNvSpPr>
          <p:nvPr/>
        </p:nvSpPr>
        <p:spPr bwMode="auto">
          <a:xfrm rot="2272499" flipV="1">
            <a:off x="3492500" y="1557338"/>
            <a:ext cx="2736850" cy="217487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3492500" y="3284538"/>
            <a:ext cx="4298950" cy="3894137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 b="1"/>
              <a:t>ОПАСНО</a:t>
            </a:r>
            <a:r>
              <a:rPr lang="ru-RU" sz="3200"/>
              <a:t>!</a:t>
            </a:r>
          </a:p>
          <a:p>
            <a:pPr algn="ctr"/>
            <a:endParaRPr lang="ru-RU" sz="3200"/>
          </a:p>
        </p:txBody>
      </p:sp>
    </p:spTree>
  </p:cSld>
  <p:clrMapOvr>
    <a:masterClrMapping/>
  </p:clrMapOvr>
  <p:transition spd="slow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470525" y="908050"/>
            <a:ext cx="3673475" cy="38877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</a:rPr>
              <a:t>Не сокращайте путь, хоть и немного</a:t>
            </a:r>
          </a:p>
          <a:p>
            <a:pPr algn="ctr"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</a:rPr>
              <a:t>Наискосок перебегая дорогу!</a:t>
            </a:r>
          </a:p>
          <a:p>
            <a:pPr algn="ctr"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</a:rPr>
              <a:t>Ведь ребёнок, шагая один,</a:t>
            </a:r>
          </a:p>
          <a:p>
            <a:pPr algn="ctr"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</a:rPr>
              <a:t>Перейдёт так, как с мамой ходил!</a:t>
            </a:r>
          </a:p>
        </p:txBody>
      </p:sp>
      <p:pic>
        <p:nvPicPr>
          <p:cNvPr id="60421" name="Picture 5" descr="680b1125763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5580063" cy="5302250"/>
          </a:xfrm>
          <a:prstGeom prst="rect">
            <a:avLst/>
          </a:prstGeom>
          <a:noFill/>
        </p:spPr>
      </p:pic>
      <p:sp>
        <p:nvSpPr>
          <p:cNvPr id="60423" name="AutoShape 7"/>
          <p:cNvSpPr>
            <a:spLocks noChangeArrowheads="1"/>
          </p:cNvSpPr>
          <p:nvPr/>
        </p:nvSpPr>
        <p:spPr bwMode="auto">
          <a:xfrm>
            <a:off x="2484438" y="3500438"/>
            <a:ext cx="4298950" cy="4110037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 b="1"/>
              <a:t>НЕЛЬЗЯ</a:t>
            </a:r>
            <a:r>
              <a:rPr lang="ru-RU" b="1"/>
              <a:t>!</a:t>
            </a:r>
          </a:p>
          <a:p>
            <a:pPr algn="ctr"/>
            <a:endParaRPr lang="ru-RU" b="1"/>
          </a:p>
        </p:txBody>
      </p:sp>
    </p:spTree>
  </p:cSld>
  <p:clrMapOvr>
    <a:masterClrMapping/>
  </p:clrMapOvr>
  <p:transition spd="slow"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292725" y="908050"/>
            <a:ext cx="3541713" cy="51990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Чтоб не было несчастья</a:t>
            </a:r>
          </a:p>
          <a:p>
            <a:pPr algn="ctr"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Запомните друзья</a:t>
            </a:r>
          </a:p>
          <a:p>
            <a:pPr algn="ctr"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Что на проезжей части</a:t>
            </a:r>
          </a:p>
          <a:p>
            <a:pPr algn="ctr"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Играть никак нельзя!</a:t>
            </a:r>
          </a:p>
          <a:p>
            <a:endParaRPr lang="ru-RU"/>
          </a:p>
        </p:txBody>
      </p:sp>
      <p:pic>
        <p:nvPicPr>
          <p:cNvPr id="61444" name="Picture 4" descr="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49275"/>
            <a:ext cx="4778375" cy="3600450"/>
          </a:xfrm>
          <a:prstGeom prst="rect">
            <a:avLst/>
          </a:prstGeom>
          <a:noFill/>
        </p:spPr>
      </p:pic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1476375" y="2997200"/>
            <a:ext cx="4298950" cy="4110038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 b="1"/>
              <a:t>Нельзя!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 b="1"/>
              <a:t>ЭТО ОПАСНО</a:t>
            </a:r>
            <a:r>
              <a:rPr lang="ru-RU"/>
              <a:t>!</a:t>
            </a:r>
          </a:p>
          <a:p>
            <a:pPr algn="ctr"/>
            <a:endParaRPr lang="ru-RU"/>
          </a:p>
        </p:txBody>
      </p:sp>
    </p:spTree>
  </p:cSld>
  <p:clrMapOvr>
    <a:masterClrMapping/>
  </p:clrMapOvr>
  <p:transition spd="slow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73" name="Picture 9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00" y="3357563"/>
            <a:ext cx="3111500" cy="3500437"/>
          </a:xfrm>
          <a:prstGeom prst="rect">
            <a:avLst/>
          </a:prstGeom>
          <a:noFill/>
        </p:spPr>
      </p:pic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795963" y="476250"/>
            <a:ext cx="2967037" cy="37433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Научите своих детей Правилам Дорожного Движенья</a:t>
            </a:r>
          </a:p>
        </p:txBody>
      </p:sp>
      <p:pic>
        <p:nvPicPr>
          <p:cNvPr id="62470" name="Picture 6" descr="ind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3960813" cy="3844925"/>
          </a:xfrm>
          <a:prstGeom prst="rect">
            <a:avLst/>
          </a:prstGeom>
          <a:noFill/>
        </p:spPr>
      </p:pic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2411413" y="3500438"/>
            <a:ext cx="3940175" cy="3605212"/>
          </a:xfrm>
          <a:prstGeom prst="irregularSeal1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 b="1"/>
              <a:t>ПРАВИЛЬНО</a:t>
            </a:r>
            <a:r>
              <a:rPr lang="ru-RU" sz="3200"/>
              <a:t>!</a:t>
            </a:r>
          </a:p>
          <a:p>
            <a:pPr algn="ctr"/>
            <a:endParaRPr lang="ru-RU" sz="3200"/>
          </a:p>
        </p:txBody>
      </p:sp>
      <p:sp>
        <p:nvSpPr>
          <p:cNvPr id="62472" name="AutoShape 8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435600" y="1905000"/>
            <a:ext cx="3409950" cy="4191000"/>
          </a:xfrm>
        </p:spPr>
        <p:txBody>
          <a:bodyPr/>
          <a:lstStyle/>
          <a:p>
            <a:r>
              <a:rPr lang="ru-RU"/>
              <a:t>План в школу</a:t>
            </a: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2411413" y="3500438"/>
            <a:ext cx="3940175" cy="3605212"/>
          </a:xfrm>
          <a:prstGeom prst="irregularSeal1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 b="1"/>
              <a:t>ПРАВИЛЬНО</a:t>
            </a:r>
            <a:r>
              <a:rPr lang="ru-RU" sz="3200"/>
              <a:t>!</a:t>
            </a:r>
          </a:p>
          <a:p>
            <a:pPr algn="ctr"/>
            <a:endParaRPr lang="ru-RU" sz="3200"/>
          </a:p>
        </p:txBody>
      </p:sp>
    </p:spTree>
  </p:cSld>
  <p:clrMapOvr>
    <a:masterClrMapping/>
  </p:clrMapOvr>
  <p:transition spd="slow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8" name="Picture 6" descr="8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5341937" cy="3986213"/>
          </a:xfrm>
          <a:prstGeom prst="rect">
            <a:avLst/>
          </a:prstGeom>
          <a:noFill/>
        </p:spPr>
      </p:pic>
      <p:sp>
        <p:nvSpPr>
          <p:cNvPr id="64517" name="AutoShape 5"/>
          <p:cNvSpPr>
            <a:spLocks noChangeArrowheads="1"/>
          </p:cNvSpPr>
          <p:nvPr>
            <p:ph type="body" idx="1"/>
          </p:nvPr>
        </p:nvSpPr>
        <p:spPr>
          <a:xfrm>
            <a:off x="4211638" y="3284538"/>
            <a:ext cx="4932362" cy="3386137"/>
          </a:xfrm>
          <a:prstGeom prst="irregularSeal1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000" b="1"/>
              <a:t>ПРАВИЛЬНО</a:t>
            </a:r>
            <a:r>
              <a:rPr lang="ru-RU" sz="2000"/>
              <a:t>!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ru-RU"/>
          </a:p>
        </p:txBody>
      </p:sp>
      <p:sp>
        <p:nvSpPr>
          <p:cNvPr id="64519" name="Rectangle 7"/>
          <p:cNvSpPr>
            <a:spLocks noRot="1" noChangeArrowheads="1"/>
          </p:cNvSpPr>
          <p:nvPr/>
        </p:nvSpPr>
        <p:spPr bwMode="auto">
          <a:xfrm>
            <a:off x="5795963" y="476250"/>
            <a:ext cx="29670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>
                <a:latin typeface="Times New Roman" pitchFamily="18" charset="0"/>
              </a:rPr>
              <a:t>Умей знаки читать!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>
                <a:latin typeface="Times New Roman" pitchFamily="18" charset="0"/>
              </a:rPr>
              <a:t>И беды всем нам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3200">
                <a:latin typeface="Times New Roman" pitchFamily="18" charset="0"/>
              </a:rPr>
              <a:t>НЕ ЗНАТЬ!</a:t>
            </a:r>
          </a:p>
        </p:txBody>
      </p:sp>
    </p:spTree>
  </p:cSld>
  <p:clrMapOvr>
    <a:masterClrMapping/>
  </p:clrMapOvr>
  <p:transition spd="slow">
    <p:blinds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рава">
  <a:themeElements>
    <a:clrScheme name="1_Трава 7">
      <a:dk1>
        <a:srgbClr val="573F8B"/>
      </a:dk1>
      <a:lt1>
        <a:srgbClr val="FFFFFF"/>
      </a:lt1>
      <a:dk2>
        <a:srgbClr val="666699"/>
      </a:dk2>
      <a:lt2>
        <a:srgbClr val="D9D9FF"/>
      </a:lt2>
      <a:accent1>
        <a:srgbClr val="CC99FF"/>
      </a:accent1>
      <a:accent2>
        <a:srgbClr val="9933FF"/>
      </a:accent2>
      <a:accent3>
        <a:srgbClr val="B8B8CA"/>
      </a:accent3>
      <a:accent4>
        <a:srgbClr val="DADADA"/>
      </a:accent4>
      <a:accent5>
        <a:srgbClr val="E2CAFF"/>
      </a:accent5>
      <a:accent6>
        <a:srgbClr val="8A2DE7"/>
      </a:accent6>
      <a:hlink>
        <a:srgbClr val="99F3FF"/>
      </a:hlink>
      <a:folHlink>
        <a:srgbClr val="CCCCFF"/>
      </a:folHlink>
    </a:clrScheme>
    <a:fontScheme name="1_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рава">
  <a:themeElements>
    <a:clrScheme name="Трава 3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DDFFBB"/>
      </a:folHlink>
    </a:clrScheme>
    <a:fontScheme name="Трав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885</TotalTime>
  <Words>118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Georgia</vt:lpstr>
      <vt:lpstr>Calibri</vt:lpstr>
      <vt:lpstr>Arial Black</vt:lpstr>
      <vt:lpstr>Wingdings</vt:lpstr>
      <vt:lpstr>Times New Roman</vt:lpstr>
      <vt:lpstr>Воздушный поток</vt:lpstr>
      <vt:lpstr>Воздушный поток</vt:lpstr>
      <vt:lpstr>Трава</vt:lpstr>
      <vt:lpstr>1_Трава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Локальные акты образовательной организации   2014</dc:title>
  <dc:creator>леночка</dc:creator>
  <cp:lastModifiedBy>юлия</cp:lastModifiedBy>
  <cp:revision>55</cp:revision>
  <dcterms:created xsi:type="dcterms:W3CDTF">2014-02-12T18:50:20Z</dcterms:created>
  <dcterms:modified xsi:type="dcterms:W3CDTF">2014-04-16T18:25:29Z</dcterms:modified>
</cp:coreProperties>
</file>