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9" r:id="rId18"/>
    <p:sldId id="280" r:id="rId19"/>
    <p:sldId id="281" r:id="rId20"/>
    <p:sldId id="282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41" d="100"/>
          <a:sy n="41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A1483E-D10F-4A38-A53A-9E83551F9E0E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88C840-AE2A-46BC-8837-EDB8AC0EC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77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A4FC-E029-498C-9E21-1EF3DCEE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ACE8-20CE-4E74-975F-540D23EEE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1914-EBBF-4B69-81FF-8497E8D6E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C33F-2763-4563-99B8-9202AB443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C33C-CCC4-44E9-98E4-C88E3B1C2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B6E5B-F9CB-4202-BEC0-7DF31E2D1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FA6C8-6C78-4614-9557-458ED8963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5258-5358-4995-BB9C-71C4569CA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6D7E-9318-4954-8EC3-05A00E03B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9CC5-21ED-47F4-8430-0EDD1E6BA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51CB0-966F-40D2-9BE3-8E73909EB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1B879-20FA-4835-87B8-4388BF7CA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5D4C2-30C0-428C-9483-890F962EB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A0B92-A0D7-4F4F-AD1D-FFBDA6779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E0D6-26EC-42FE-BCD4-7141370D3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871DD5-A61A-4CD7-BD43-DDA00CB1B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ПК\Desktop\рабочая\дс\0_a727d_5af330a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09" y="-586153"/>
            <a:ext cx="9956801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6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прощаться?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четыре причины того, почему убегать не прощаясь плохо для ребенка</a:t>
            </a:r>
            <a:r>
              <a:rPr lang="ru-RU" dirty="0" smtClean="0"/>
              <a:t>:</a:t>
            </a:r>
          </a:p>
          <a:p>
            <a:r>
              <a:rPr lang="ru-RU" dirty="0"/>
              <a:t>ребенок видит, что родители боятся </a:t>
            </a:r>
            <a:r>
              <a:rPr lang="ru-RU" dirty="0" smtClean="0"/>
              <a:t>прощаний</a:t>
            </a:r>
          </a:p>
          <a:p>
            <a:r>
              <a:rPr lang="ru-RU" dirty="0"/>
              <a:t>ребенок ревнует родителей к их делам </a:t>
            </a:r>
            <a:endParaRPr lang="ru-RU" dirty="0" smtClean="0"/>
          </a:p>
          <a:p>
            <a:r>
              <a:rPr lang="ru-RU" dirty="0"/>
              <a:t>ребенок чувствует себя неполноценным членом </a:t>
            </a:r>
            <a:r>
              <a:rPr lang="ru-RU" dirty="0" smtClean="0"/>
              <a:t>семьи</a:t>
            </a:r>
          </a:p>
          <a:p>
            <a:r>
              <a:rPr lang="ru-RU" dirty="0"/>
              <a:t>- ребенок переживает, что родители считают его слишком </a:t>
            </a:r>
            <a:r>
              <a:rPr lang="ru-RU" dirty="0" smtClean="0"/>
              <a:t>слабым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27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ru-RU" sz="3600" dirty="0">
                <a:solidFill>
                  <a:srgbClr val="00B050"/>
                </a:solidFill>
              </a:rPr>
              <a:t>четыре причины того, почему убегать не прощаясь плохо для родителей: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83163"/>
          </a:xfrm>
        </p:spPr>
        <p:txBody>
          <a:bodyPr/>
          <a:lstStyle/>
          <a:p>
            <a:pPr algn="just"/>
            <a:r>
              <a:rPr lang="ru-RU" sz="2400" dirty="0"/>
              <a:t>- ребенок, который опасается новых контактов, будет сильнее и сильнее привязывать к себе маму, не позволяя ей отходить от себя (иногда ни на шаг);</a:t>
            </a:r>
          </a:p>
          <a:p>
            <a:pPr algn="just"/>
            <a:r>
              <a:rPr lang="ru-RU" sz="2400" dirty="0"/>
              <a:t>- ребенок, который с помощью агрессии доказывает, что он достаточно большой и сильный, чтобы с ним говорили серьезно, причиняет много хлопот, ссоря мам и пап с бабушками, нянями и воспитателями;</a:t>
            </a:r>
          </a:p>
          <a:p>
            <a:pPr algn="just"/>
            <a:r>
              <a:rPr lang="ru-RU" sz="2400" dirty="0"/>
              <a:t>- ребенок, который ревнует родителей к работе и другим делам, вынуждает их делить жизнь на "семью" и "работу" и испытывать чувство вины;</a:t>
            </a:r>
          </a:p>
          <a:p>
            <a:pPr algn="just"/>
            <a:r>
              <a:rPr lang="ru-RU" sz="2400" dirty="0"/>
              <a:t>- ребенок, который заметит, что его обманывают, может начать манипулировать</a:t>
            </a:r>
          </a:p>
        </p:txBody>
      </p:sp>
    </p:spTree>
    <p:extLst>
      <p:ext uri="{BB962C8B-B14F-4D97-AF65-F5344CB8AC3E}">
        <p14:creationId xmlns:p14="http://schemas.microsoft.com/office/powerpoint/2010/main" val="358975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лучше </a:t>
            </a:r>
            <a:r>
              <a:rPr lang="ru-RU" dirty="0" smtClean="0"/>
              <a:t>прощаться?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</a:rPr>
              <a:t>рецепт хорошего и полезного для ребенка </a:t>
            </a:r>
            <a:r>
              <a:rPr lang="ru-RU" sz="4000" dirty="0" smtClean="0">
                <a:solidFill>
                  <a:srgbClr val="FF0000"/>
                </a:solidFill>
              </a:rPr>
              <a:t>прощания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B050"/>
                </a:solidFill>
              </a:rPr>
              <a:t>Чего хочет ребенок?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B050"/>
                </a:solidFill>
              </a:rPr>
              <a:t>Чего хотят родители?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87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ru-RU" sz="6000" dirty="0">
                <a:solidFill>
                  <a:srgbClr val="00B050"/>
                </a:solidFill>
              </a:rPr>
              <a:t>ребенок хочет: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334000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знать, куда уходит мама; </a:t>
            </a:r>
          </a:p>
          <a:p>
            <a:r>
              <a:rPr lang="ru-RU" dirty="0"/>
              <a:t>- знать, когда она придет; </a:t>
            </a:r>
          </a:p>
          <a:p>
            <a:r>
              <a:rPr lang="ru-RU" dirty="0"/>
              <a:t>- быть уверенным, что с ним ничего не случится;</a:t>
            </a:r>
          </a:p>
          <a:p>
            <a:r>
              <a:rPr lang="ru-RU" dirty="0"/>
              <a:t>- быть уверенным, что с ней ничего не случится;</a:t>
            </a:r>
          </a:p>
          <a:p>
            <a:r>
              <a:rPr lang="ru-RU" dirty="0"/>
              <a:t>- быть уверенным, что она получает удовольствие от того, что делает, и ей там не хуже (хотя и не лучше), чем здесь.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>
                <a:solidFill>
                  <a:srgbClr val="00B050"/>
                </a:solidFill>
              </a:rPr>
              <a:t>взрослый хочет: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- обеспечить безопасность ребенка; </a:t>
            </a:r>
          </a:p>
          <a:p>
            <a:r>
              <a:rPr lang="ru-RU" sz="3600" dirty="0"/>
              <a:t>- не опоздать туда, куда идет;</a:t>
            </a:r>
          </a:p>
          <a:p>
            <a:r>
              <a:rPr lang="ru-RU" sz="3600" dirty="0"/>
              <a:t>- оставить ребенка в достаточно хорошем настроении; </a:t>
            </a:r>
          </a:p>
          <a:p>
            <a:r>
              <a:rPr lang="ru-RU" sz="3600" dirty="0"/>
              <a:t>- вернувшись, увидеть радость встречи в глазах своего малыша.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48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Постараемся совместить эти пожелания в одной стратегии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2133600"/>
            <a:ext cx="5181600" cy="3992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БПК\Desktop\рабочая\дс\13087192588752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2" y="1524000"/>
            <a:ext cx="7194218" cy="50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5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 Чтобы не опаздывать и иметь возможность попрощаться с ребенком, соберитесь на 5-10 минут раньше (больше не надо, чтобы не превращать прощание в самостоятельное событие дня).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2806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Скажите честно ребенку, куда и зачем вы идете (только очень просто, например: "Я иду в парикмахерскую стричь волосы", или "Я иду на работу печатать на компьютере", или "Я иду к тете Лене пить чай"). Не бойтесь, что ребенок не поймет слов: спокойная, открытая интонация подскажет ему, что то место, куда идет мама, достаточно хорошее, и дело, которое она будет делать, - полезное и приятное.</a:t>
            </a:r>
          </a:p>
        </p:txBody>
      </p:sp>
    </p:spTree>
    <p:extLst>
      <p:ext uri="{BB962C8B-B14F-4D97-AF65-F5344CB8AC3E}">
        <p14:creationId xmlns:p14="http://schemas.microsoft.com/office/powerpoint/2010/main" val="24518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Скажите </a:t>
            </a:r>
            <a:r>
              <a:rPr lang="ru-RU" dirty="0"/>
              <a:t>точно малышу, когда вы вернетесь. Для этого не нужно говорить время по часам (это маленькому ребенку может быть не совсем удобно и понятно). Можно сказать: "Я приду, когда ты покушаешь, погуляешь, поспишь". Ребенку понятнее конкретные описания событий, по которым он и определит время.</a:t>
            </a:r>
          </a:p>
        </p:txBody>
      </p:sp>
    </p:spTree>
    <p:extLst>
      <p:ext uri="{BB962C8B-B14F-4D97-AF65-F5344CB8AC3E}">
        <p14:creationId xmlns:p14="http://schemas.microsoft.com/office/powerpoint/2010/main" val="4234446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 </a:t>
            </a:r>
            <a:r>
              <a:rPr lang="ru-RU" sz="4000" dirty="0"/>
              <a:t>Расскажите сыну или дочке, с кем он останется и, главное, что будет делать: "Ты будешь с бабушкой. Вы покушаете, потом погуляете, потом поиграете, а потом будете меня вместе встречать".</a:t>
            </a:r>
          </a:p>
        </p:txBody>
      </p:sp>
    </p:spTree>
    <p:extLst>
      <p:ext uri="{BB962C8B-B14F-4D97-AF65-F5344CB8AC3E}">
        <p14:creationId xmlns:p14="http://schemas.microsoft.com/office/powerpoint/2010/main" val="351731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 детский сад!!!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ПК\Desktop\рабочая\дс\ee7714f7b95bb485df08d47fe3d62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599" cy="51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12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Не сулите ребенку "призов" за то, что он вас отпускает, но если он попросит ему что-то принести, не отказывайте. Если же выполнить его просьбу невозможно, сразу скажите ему об этом: "Ну нет, живого цыпленка я не смогу тебе принести..." Даже если ребенок ни о чем не просит, приносите ему время от времени какую-нибудь маленькую приятную вещицу (печенье, конфетку, яблоко, тетрадку), чтобы он чувствовал, что где-то далеко от него вы о нем помните и готовитесь к встрече.</a:t>
            </a:r>
          </a:p>
        </p:txBody>
      </p:sp>
    </p:spTree>
    <p:extLst>
      <p:ext uri="{BB962C8B-B14F-4D97-AF65-F5344CB8AC3E}">
        <p14:creationId xmlns:p14="http://schemas.microsoft.com/office/powerpoint/2010/main" val="426792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Сцены и манипуляции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/>
          <a:lstStyle/>
          <a:p>
            <a:r>
              <a:rPr lang="ru-RU" sz="2800" dirty="0"/>
              <a:t>Он плачет не потому, что "не подготовлен", а потому, что теперь он понимает: расставание - это грустно. Он стал взрослее</a:t>
            </a:r>
            <a:r>
              <a:rPr lang="ru-RU" sz="2800" dirty="0" smtClean="0"/>
              <a:t>!</a:t>
            </a:r>
          </a:p>
          <a:p>
            <a:r>
              <a:rPr lang="ru-RU" sz="2800" dirty="0" smtClean="0"/>
              <a:t>Сцены</a:t>
            </a:r>
            <a:r>
              <a:rPr lang="ru-RU" sz="2800" dirty="0"/>
              <a:t>, которые дети устраивают родителям, говорят о том, что малыши достаточно хорошо знают "слабые" места взрослых.</a:t>
            </a:r>
          </a:p>
          <a:p>
            <a:r>
              <a:rPr lang="ru-RU" sz="2800" dirty="0" smtClean="0"/>
              <a:t>Эта </a:t>
            </a:r>
            <a:r>
              <a:rPr lang="ru-RU" sz="2800" dirty="0"/>
              <a:t>сцена - для того, чтобы ОСВОБОДИТЬСЯ от своей тревоги и ПЕРЕДАТЬ ее маме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000" b="1" dirty="0"/>
              <a:t>Мама огорчается, что сын или дочка ее от себя не отпускает, но, возможно, даже рада, что так решилась проблема с ее собственным определением.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8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Как избежать сцен и манипуляций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Ребенок чувствует, что "сцены" портят его отношения с родителями, а манипуляции мешают ему активно развиваться, поэтому он будет рад, если родители смогут с этим справиться. Сам он "остановиться" не может, ведь таким поведением он защищает себя от тревоги!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7804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Победить "сцены" помогут "ритуалы".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"Ритуал" - это порядок действий, который взрослые </a:t>
            </a:r>
            <a:r>
              <a:rPr lang="ru-RU" dirty="0" smtClean="0">
                <a:solidFill>
                  <a:srgbClr val="00B050"/>
                </a:solidFill>
              </a:rPr>
              <a:t>повторяют </a:t>
            </a:r>
            <a:r>
              <a:rPr lang="ru-RU" dirty="0">
                <a:solidFill>
                  <a:srgbClr val="00B050"/>
                </a:solidFill>
              </a:rPr>
              <a:t>раз за разом. 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Ритуал </a:t>
            </a:r>
            <a:r>
              <a:rPr lang="ru-RU" sz="3600" dirty="0">
                <a:solidFill>
                  <a:srgbClr val="0070C0"/>
                </a:solidFill>
              </a:rPr>
              <a:t>помогает потому, что учит ребенка ДОВЕРЯТЬ взрослым: ребенок хорошо знает, что мама уйдет, как она уйдет и когда вернется. Это доверие и знание снижает тревогу малыша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88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Фразы, которые ухудшают ситуацию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algn="just"/>
            <a:r>
              <a:rPr lang="ru-RU" sz="2800" dirty="0"/>
              <a:t>-  "Ты же сам говорил (говорила), что с бабушкой хорошо, почему ты теперь не хочешь с ней оставаться?";</a:t>
            </a:r>
          </a:p>
          <a:p>
            <a:pPr algn="just"/>
            <a:r>
              <a:rPr lang="ru-RU" sz="2800" dirty="0"/>
              <a:t>-  "Не пускаешь меня на работу - не будет денег тебе на новую машинку!";</a:t>
            </a:r>
          </a:p>
          <a:p>
            <a:pPr algn="just"/>
            <a:r>
              <a:rPr lang="ru-RU" sz="2800" dirty="0"/>
              <a:t>- "Ну пожалуйста, можно мама пойдет на работу?!";</a:t>
            </a:r>
          </a:p>
          <a:p>
            <a:pPr algn="just"/>
            <a:r>
              <a:rPr lang="ru-RU" sz="2800" dirty="0"/>
              <a:t>-  "Ты же большой мальчик (большая девочка)! Как тебе не стыдно плакать!";</a:t>
            </a:r>
          </a:p>
          <a:p>
            <a:pPr algn="just"/>
            <a:r>
              <a:rPr lang="ru-RU" sz="2800" dirty="0"/>
              <a:t>-  "Если будешь так реветь - уйду от тебя и вообще не приду!".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665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Искусство успокаивать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Чтобы успокоить ребенка, нужно ему СОЧУВСТВОВАТЬ и верить, что малыш ничего не делает "назло", он просто переживает еще непонятное ему взросление. Важно помнить, что при расставании именно ребенок нуждается в утешении, а вовсе не взрослый, озабоченный собственными переживаниями. Успокаивая ребенка, не ждите от него прощений, разрешений и оправданий для себя!</a:t>
            </a:r>
          </a:p>
        </p:txBody>
      </p:sp>
    </p:spTree>
    <p:extLst>
      <p:ext uri="{BB962C8B-B14F-4D97-AF65-F5344CB8AC3E}">
        <p14:creationId xmlns:p14="http://schemas.microsoft.com/office/powerpoint/2010/main" val="3374668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Три </a:t>
            </a:r>
            <a:r>
              <a:rPr lang="ru-RU" sz="3200" dirty="0">
                <a:solidFill>
                  <a:srgbClr val="0070C0"/>
                </a:solidFill>
              </a:rPr>
              <a:t>способа показать ребенку, что вы ему сочувствуете.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334000"/>
          </a:xfrm>
        </p:spPr>
        <p:txBody>
          <a:bodyPr/>
          <a:lstStyle/>
          <a:p>
            <a:pPr algn="just"/>
            <a:r>
              <a:rPr lang="ru-RU" sz="2800" dirty="0" smtClean="0"/>
              <a:t>Взять ребенка на руки </a:t>
            </a:r>
            <a:r>
              <a:rPr lang="ru-RU" sz="2000" dirty="0" smtClean="0"/>
              <a:t>(посадить на колени, прижать к себе), покачать, как маленького, погладить и сказать, что вам действительно жаль его, ведь он так сильно расстраивается!</a:t>
            </a:r>
          </a:p>
          <a:p>
            <a:pPr algn="just"/>
            <a:r>
              <a:rPr lang="ru-RU" sz="2800" dirty="0" smtClean="0"/>
              <a:t> Подумать, отчего именно ВАШ ребенок расстроен больше всего, и сказать ему об этом </a:t>
            </a:r>
            <a:r>
              <a:rPr lang="ru-RU" sz="2000" dirty="0" smtClean="0"/>
              <a:t>(ведь сами дети чаще всего не могут рассказать словами о своих переживаниях). Например: "Тебе так не хочется идти в садик!", или "Ты так боишься, что я поздно вернусь!", или "Тебе грустно, что ты остаешься один (одна) без меня...", или что-нибудь еще, ведь каждая мама очень хорошо чувствует, что именно тревожит ЕЕ малыша, только не всегда говорит об этом вслух.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800" dirty="0"/>
              <a:t>Выслушать все сердитые и обидные слова, которые говорит ребенок</a:t>
            </a:r>
            <a:r>
              <a:rPr lang="ru-RU" sz="2400" dirty="0"/>
              <a:t>, не оправдываясь, ведь главное сейчас - это переживания ребенка, а не переживания сочувствующего взрослого.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381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ПК\Desktop\рабочая\дс\ee7714f7b95bb485df08d47fe3d62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70275"/>
            <a:ext cx="7627814" cy="61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4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знакомиться)))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400" dirty="0" smtClean="0"/>
              <a:t>Воспитатель.</a:t>
            </a:r>
            <a:endParaRPr lang="ru-RU" sz="4400" dirty="0"/>
          </a:p>
        </p:txBody>
      </p:sp>
      <p:pic>
        <p:nvPicPr>
          <p:cNvPr id="3074" name="Picture 2" descr="C:\Users\БПК\Desktop\рабочая\дс\p190_childreroeoen_in_a_cir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15" y="2590800"/>
            <a:ext cx="439615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ПК\Desktop\рабочая\дс\vospitat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0" y="1295400"/>
            <a:ext cx="4505325" cy="55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5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поможет ребенку в детском саду?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Навыки самообслуживания:….</a:t>
            </a:r>
            <a:endParaRPr lang="ru-RU" dirty="0"/>
          </a:p>
        </p:txBody>
      </p:sp>
      <p:pic>
        <p:nvPicPr>
          <p:cNvPr id="4098" name="Picture 2" descr="C:\Users\БПК\Desktop\Новая папка\kideatingheal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5" y="2590800"/>
            <a:ext cx="4336190" cy="35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ПК\Desktop\Новая папка\1256831896_125665151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20" y="2590800"/>
            <a:ext cx="4191000" cy="35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2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407"/>
            <a:ext cx="8229600" cy="792162"/>
          </a:xfrm>
        </p:spPr>
        <p:txBody>
          <a:bodyPr/>
          <a:lstStyle/>
          <a:p>
            <a:r>
              <a:rPr lang="ru-RU" sz="4000" dirty="0" smtClean="0"/>
              <a:t>Обсудим!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64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БПК\Desktop\Новая папка\depositphotos_5861404-Mother-and-baby-drinking-milk-from-bottle-in-a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277924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БПК\Desktop\Новая папка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6" y="3766852"/>
            <a:ext cx="4297463" cy="29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БПК\Desktop\Новая папка\slutamednappny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7" y="1066800"/>
            <a:ext cx="4303325" cy="27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 или враг???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БПК\Desktop\Новая папка\482262_507084819333410_4104902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5112"/>
            <a:ext cx="8305800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8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 домашние!!!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Игры и чтение </a:t>
            </a:r>
            <a:r>
              <a:rPr lang="ru-RU" sz="2800" dirty="0" smtClean="0"/>
              <a:t>желательны и обязательны!</a:t>
            </a:r>
            <a:endParaRPr lang="ru-RU" sz="2800" dirty="0"/>
          </a:p>
        </p:txBody>
      </p:sp>
      <p:pic>
        <p:nvPicPr>
          <p:cNvPr id="7170" name="Picture 2" descr="C:\Users\БПК\Desktop\Новая папка\0Wh_BYgrf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46582"/>
            <a:ext cx="4021015" cy="40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БПК\Desktop\Новая папка\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15" y="2246582"/>
            <a:ext cx="4876800" cy="40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«Что делать, когда возникают трудности в адаптации»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"Почему ты плачешь?"</a:t>
            </a:r>
          </a:p>
          <a:p>
            <a:pPr marL="0" indent="0" algn="ctr">
              <a:buNone/>
            </a:pPr>
            <a:r>
              <a:rPr lang="ru-RU" sz="2800" b="1" dirty="0"/>
              <a:t>слезы</a:t>
            </a:r>
            <a:r>
              <a:rPr lang="ru-RU" sz="2800" dirty="0"/>
              <a:t> - единственный способ, которым ребенок может показать, что он БЕСПОКОИТСЯ.</a:t>
            </a:r>
          </a:p>
        </p:txBody>
      </p:sp>
      <p:pic>
        <p:nvPicPr>
          <p:cNvPr id="9218" name="Picture 2" descr="C:\Users\БПК\Desktop\Новая папка\imagedb.ph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257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9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14600"/>
          </a:xfrm>
        </p:spPr>
        <p:txBody>
          <a:bodyPr/>
          <a:lstStyle/>
          <a:p>
            <a:r>
              <a:rPr lang="ru-RU" sz="3600" dirty="0"/>
              <a:t>Ребенок не боится остаться без мамы, он не думает, что ему будет плохо с бабушкой, его просто беспокоит ситуация расставания.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0" y="2286000"/>
            <a:ext cx="4572000" cy="4572000"/>
          </a:xfrm>
        </p:spPr>
        <p:txBody>
          <a:bodyPr/>
          <a:lstStyle/>
          <a:p>
            <a:pPr algn="just"/>
            <a:r>
              <a:rPr lang="ru-RU" sz="2400" dirty="0"/>
              <a:t>Ребенок хочет говорить именно о расставании, а то, что он плачет, показывает, как сильно он хочет об этом говорить. Об уходящей маме, о том, что с ней будет, о том, когда она вернется, о том, как она его любит и сочувствует ему, маленькому человеку, который осваивает новый опыт расставаний и встреч.</a:t>
            </a:r>
          </a:p>
        </p:txBody>
      </p:sp>
      <p:pic>
        <p:nvPicPr>
          <p:cNvPr id="10242" name="Picture 2" descr="C:\Users\БПК\Desktop\Новая папка\Francesca-Liberatore-blog-post-on-babysitting-tips-2013-05-02-09-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2702169"/>
            <a:ext cx="4724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515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1070</TotalTime>
  <Words>1281</Words>
  <Application>Microsoft Office PowerPoint</Application>
  <PresentationFormat>Экран (4:3)</PresentationFormat>
  <Paragraphs>74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Презентация PowerPoint</vt:lpstr>
      <vt:lpstr>Здравствуй детский сад!!!</vt:lpstr>
      <vt:lpstr>Давайте знакомиться)))</vt:lpstr>
      <vt:lpstr>Что поможет ребенку в детском саду?</vt:lpstr>
      <vt:lpstr>Обсудим!</vt:lpstr>
      <vt:lpstr>Друг или враг???</vt:lpstr>
      <vt:lpstr>Дела домашние!!!</vt:lpstr>
      <vt:lpstr>«Что делать, когда возникают трудности в адаптации»</vt:lpstr>
      <vt:lpstr>Ребенок не боится остаться без мамы, он не думает, что ему будет плохо с бабушкой, его просто беспокоит ситуация расставания. </vt:lpstr>
      <vt:lpstr>Зачем прощаться?</vt:lpstr>
      <vt:lpstr>четыре причины того, почему убегать не прощаясь плохо для родителей:</vt:lpstr>
      <vt:lpstr>Как лучше прощаться?</vt:lpstr>
      <vt:lpstr>ребенок хочет: </vt:lpstr>
      <vt:lpstr>взрослый хочет:</vt:lpstr>
      <vt:lpstr>Постараемся совместить эти пожелания в одной стратегии.</vt:lpstr>
      <vt:lpstr>1</vt:lpstr>
      <vt:lpstr>2</vt:lpstr>
      <vt:lpstr>3</vt:lpstr>
      <vt:lpstr>4</vt:lpstr>
      <vt:lpstr>5</vt:lpstr>
      <vt:lpstr>Сцены и манипуляции</vt:lpstr>
      <vt:lpstr>Как избежать сцен и манипуляций</vt:lpstr>
      <vt:lpstr>Победить "сцены" помогут "ритуалы".</vt:lpstr>
      <vt:lpstr>Фразы, которые ухудшают ситуацию</vt:lpstr>
      <vt:lpstr>Искусство успокаивать ребенка</vt:lpstr>
      <vt:lpstr>Три способа показать ребенку, что вы ему сочувствуете.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</dc:creator>
  <cp:lastModifiedBy>БПК</cp:lastModifiedBy>
  <cp:revision>88</cp:revision>
  <cp:lastPrinted>1601-01-01T00:00:00Z</cp:lastPrinted>
  <dcterms:created xsi:type="dcterms:W3CDTF">2012-12-23T12:10:18Z</dcterms:created>
  <dcterms:modified xsi:type="dcterms:W3CDTF">2014-04-23T10:07:47Z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