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58" r:id="rId3"/>
    <p:sldId id="266" r:id="rId4"/>
    <p:sldId id="257" r:id="rId5"/>
    <p:sldId id="259" r:id="rId6"/>
    <p:sldId id="260" r:id="rId7"/>
    <p:sldId id="261" r:id="rId8"/>
    <p:sldId id="267" r:id="rId9"/>
    <p:sldId id="263" r:id="rId10"/>
    <p:sldId id="262" r:id="rId11"/>
    <p:sldId id="268" r:id="rId12"/>
    <p:sldId id="264" r:id="rId13"/>
    <p:sldId id="265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43163D9-179E-44EE-912B-0793D8B081AF}" type="datetimeFigureOut">
              <a:rPr lang="ru-RU"/>
              <a:pPr>
                <a:defRPr/>
              </a:pPr>
              <a:t>03.01.2014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25471D8-0779-4525-ABFB-2A85B60215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8A4B87-D0EA-4633-859D-B7879E0F140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E93A4-CBA9-4C0F-92A8-880283AE4855}" type="datetimeFigureOut">
              <a:rPr lang="ru-RU"/>
              <a:pPr>
                <a:defRPr/>
              </a:pPr>
              <a:t>03.01.2014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2CD49-663B-476F-8320-573BA61D53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8008E-EF8C-44A5-A89D-6D76BD1BB5C0}" type="datetimeFigureOut">
              <a:rPr lang="ru-RU"/>
              <a:pPr>
                <a:defRPr/>
              </a:pPr>
              <a:t>03.01.2014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30EFB-27D7-49CB-988D-3D5F560FA7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A69E0-2FB5-4465-AD22-148AD39D5D37}" type="datetimeFigureOut">
              <a:rPr lang="ru-RU"/>
              <a:pPr>
                <a:defRPr/>
              </a:pPr>
              <a:t>03.01.2014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1DB91-051F-4995-8827-8813A374E5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0CA84-D032-455F-B5E8-31E4566E5023}" type="datetimeFigureOut">
              <a:rPr lang="ru-RU"/>
              <a:pPr>
                <a:defRPr/>
              </a:pPr>
              <a:t>03.01.2014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B2DD9-3867-4F8A-B2C9-F49551D209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C2F53-7528-446F-A74E-7E666332E71C}" type="datetimeFigureOut">
              <a:rPr lang="ru-RU"/>
              <a:pPr>
                <a:defRPr/>
              </a:pPr>
              <a:t>03.01.2014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8CD70-3013-40C8-8ECB-49E86DC370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9783B-106F-44A6-A926-1996FD42B951}" type="datetimeFigureOut">
              <a:rPr lang="ru-RU"/>
              <a:pPr>
                <a:defRPr/>
              </a:pPr>
              <a:t>03.01.2014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2B5AE-6CFA-41FC-81EC-3403D503B8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A2E83-DBEE-4397-817E-6969B0E2D3EC}" type="datetimeFigureOut">
              <a:rPr lang="ru-RU"/>
              <a:pPr>
                <a:defRPr/>
              </a:pPr>
              <a:t>03.01.2014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717D2-B053-4ED3-A322-868BBCD696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24F58-DACB-4FB0-90A5-1CC0EC63203F}" type="datetimeFigureOut">
              <a:rPr lang="ru-RU"/>
              <a:pPr>
                <a:defRPr/>
              </a:pPr>
              <a:t>03.01.2014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6B3F4-0238-41EE-86D0-E36C1171BF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BE842-EEF8-46AE-B2FC-3A870FCBB9DA}" type="datetimeFigureOut">
              <a:rPr lang="ru-RU"/>
              <a:pPr>
                <a:defRPr/>
              </a:pPr>
              <a:t>03.01.2014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3BA43-6CA2-4D6E-8682-937DEB2D20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EF2E0-93E5-4CD2-8DED-B0831198880C}" type="datetimeFigureOut">
              <a:rPr lang="ru-RU"/>
              <a:pPr>
                <a:defRPr/>
              </a:pPr>
              <a:t>03.01.2014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F334F-21EF-4AD4-8AFA-E1E0427443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EDE8B-3A22-4BC5-8739-3B9BAB57360D}" type="datetimeFigureOut">
              <a:rPr lang="ru-RU"/>
              <a:pPr>
                <a:defRPr/>
              </a:pPr>
              <a:t>03.01.2014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58967-1804-4297-81D7-C881B4DBD8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38EA43-C123-40DC-80B4-5F08CE18A889}" type="datetimeFigureOut">
              <a:rPr lang="ru-RU"/>
              <a:pPr>
                <a:defRPr/>
              </a:pPr>
              <a:t>03.01.2014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878ABF0-DE05-4857-906F-C19AEE429D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31" r:id="rId9"/>
    <p:sldLayoutId id="2147483729" r:id="rId10"/>
    <p:sldLayoutId id="214748373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3861048"/>
            <a:ext cx="7851648" cy="1828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Прозвенел для всех звонок</a:t>
            </a:r>
            <a:br>
              <a:rPr lang="ru-RU" dirty="0" smtClean="0"/>
            </a:br>
            <a:r>
              <a:rPr lang="ru-RU" dirty="0" smtClean="0"/>
              <a:t>Начинается урок!</a:t>
            </a:r>
            <a:endParaRPr lang="ru-RU" dirty="0"/>
          </a:p>
        </p:txBody>
      </p:sp>
      <p:sp>
        <p:nvSpPr>
          <p:cNvPr id="307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/>
            <a:endParaRPr lang="ru-RU" smtClean="0"/>
          </a:p>
        </p:txBody>
      </p:sp>
      <p:pic>
        <p:nvPicPr>
          <p:cNvPr id="3076" name="Рисунок 4" descr="279141610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7900" y="333375"/>
            <a:ext cx="3556000" cy="267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1276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mtClean="0"/>
              <a:t>  2-ое задание. Заполнить таблицу: «Образ лягушки».</a:t>
            </a:r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00113" y="1916113"/>
          <a:ext cx="6096000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443981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Черта</a:t>
                      </a:r>
                      <a:r>
                        <a:rPr lang="ru-RU" baseline="0" dirty="0" smtClean="0"/>
                        <a:t> характера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 smtClean="0"/>
                        <a:t>Докажи словами из текста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914400" y="1484313"/>
            <a:ext cx="8229600" cy="1143000"/>
          </a:xfrm>
        </p:spPr>
        <p:txBody>
          <a:bodyPr/>
          <a:lstStyle/>
          <a:p>
            <a:pPr eaLnBrk="1" hangingPunct="1"/>
            <a:r>
              <a:rPr lang="ru-RU" i="1" smtClean="0"/>
              <a:t>Подумай и ответь на вопросы: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Почему Гаршин назвал лягушку путешественницей? Как автор относится к своей героине?</a:t>
            </a:r>
            <a:r>
              <a:rPr lang="en-US" i="1" smtClean="0"/>
              <a:t> </a:t>
            </a:r>
          </a:p>
          <a:p>
            <a:pPr eaLnBrk="1" hangingPunct="1"/>
            <a:r>
              <a:rPr lang="ru-RU" smtClean="0"/>
              <a:t>Подумайте, что говорят о лягушке слова: </a:t>
            </a:r>
            <a:r>
              <a:rPr lang="ru-RU" b="1" smtClean="0"/>
              <a:t>шлёпнулась, бултыхнулась, полетела вверх тормашками.</a:t>
            </a:r>
            <a:endParaRPr lang="ru-RU" smtClean="0"/>
          </a:p>
          <a:p>
            <a:pPr eaLnBrk="1" hangingPunct="1"/>
            <a:r>
              <a:rPr lang="ru-RU" smtClean="0"/>
              <a:t> Какое человеческое качество высмеивает через аллегорический образ лягушки? </a:t>
            </a:r>
          </a:p>
          <a:p>
            <a:pPr eaLnBrk="1" hangingPunct="1"/>
            <a:r>
              <a:rPr lang="ru-RU" i="1" smtClean="0"/>
              <a:t> </a:t>
            </a:r>
            <a:r>
              <a:rPr lang="ru-RU" smtClean="0"/>
              <a:t> Какая главная мысль сказки?</a:t>
            </a:r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Рефлексия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200" i="1" dirty="0" smtClean="0"/>
              <a:t>Л- легко давался материал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200" i="1" dirty="0" smtClean="0"/>
              <a:t>Я- я был старателен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200" i="1" dirty="0" smtClean="0"/>
              <a:t>Г- громко и внятно отвечал на уроке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200" i="1" dirty="0" smtClean="0"/>
              <a:t>У- у меня возникли трудности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200" i="1" dirty="0" smtClean="0"/>
              <a:t>Ш- шумно было в классе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200" i="1" dirty="0" smtClean="0"/>
              <a:t>К- каждый принял участие в работе группы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200" i="1" dirty="0" smtClean="0"/>
              <a:t>А- активно работал на уроке</a:t>
            </a:r>
            <a:endParaRPr lang="ru-RU" sz="3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 Домашнее задание   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n-US" smtClean="0"/>
              <a:t>      </a:t>
            </a:r>
            <a:r>
              <a:rPr lang="ru-RU" smtClean="0"/>
              <a:t>Творческая </a:t>
            </a:r>
            <a:r>
              <a:rPr lang="ru-RU" dirty="0" smtClean="0"/>
              <a:t>работа (по выбору).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ru-RU" dirty="0" smtClean="0"/>
              <a:t>Сочинить сказку от имени лягушки.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ru-RU" dirty="0" smtClean="0"/>
              <a:t>Приготовить сообщение о В.М.Гаршине (вопросы в таблице).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ru-RU" dirty="0" smtClean="0"/>
              <a:t>Проиллюстрировать понравившийся эпизод из сказки.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  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5013176"/>
            <a:ext cx="671094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Желаю успехов!</a:t>
            </a:r>
          </a:p>
        </p:txBody>
      </p:sp>
      <p:pic>
        <p:nvPicPr>
          <p:cNvPr id="15365" name="Рисунок 4" descr="864663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620713"/>
            <a:ext cx="2016125" cy="229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Отгадай загадки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4213" y="1916113"/>
            <a:ext cx="8229600" cy="4389437"/>
          </a:xfrm>
        </p:spPr>
        <p:txBody>
          <a:bodyPr>
            <a:normAutofit fontScale="2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6200" dirty="0" smtClean="0"/>
              <a:t> </a:t>
            </a:r>
            <a:endParaRPr lang="ru-RU" sz="74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11200" dirty="0" smtClean="0"/>
              <a:t>1.</a:t>
            </a:r>
            <a:r>
              <a:rPr lang="ru-RU" sz="7400" dirty="0" smtClean="0"/>
              <a:t>На деревьях живёт                             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7400" dirty="0" smtClean="0"/>
              <a:t>И орешки грызёт.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7400" dirty="0" smtClean="0"/>
              <a:t> 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9600" dirty="0" smtClean="0"/>
              <a:t>2.</a:t>
            </a:r>
            <a:r>
              <a:rPr lang="ru-RU" sz="7400" dirty="0" smtClean="0"/>
              <a:t>Розовая спинка,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7400" dirty="0" smtClean="0"/>
              <a:t>На спине щетинка.                                                                               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7400" dirty="0" smtClean="0"/>
              <a:t>Хвост крючком,                       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7400" dirty="0" smtClean="0"/>
              <a:t>Нос пятачком.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7400" dirty="0" smtClean="0"/>
              <a:t>                                    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9600" dirty="0" smtClean="0"/>
              <a:t>3</a:t>
            </a:r>
            <a:r>
              <a:rPr lang="ru-RU" sz="7400" dirty="0" smtClean="0"/>
              <a:t>.В воде купался,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7400" dirty="0" smtClean="0"/>
              <a:t>А сух остался.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6200" dirty="0" smtClean="0"/>
          </a:p>
          <a:p>
            <a:pPr marL="274320" indent="-274320" algn="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6200" dirty="0" smtClean="0"/>
              <a:t> </a:t>
            </a:r>
            <a:endParaRPr lang="ru-RU" sz="3300" dirty="0" smtClean="0"/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4663" y="1989138"/>
            <a:ext cx="3290887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400" dirty="0" smtClean="0"/>
              <a:t>5</a:t>
            </a:r>
            <a:r>
              <a:rPr lang="ru-RU" dirty="0" smtClean="0"/>
              <a:t>.Квохчет, квохчет,                                                    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 Детей созывает,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 Всех под крыло собирает.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400" dirty="0" smtClean="0"/>
              <a:t>6</a:t>
            </a:r>
            <a:r>
              <a:rPr lang="ru-RU" dirty="0" smtClean="0"/>
              <a:t>.Она любит молочко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И карасьи головы,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Ушки у неё торчком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И глаза зелёные.                                                 </a:t>
            </a:r>
            <a:r>
              <a:rPr lang="ru-RU" sz="3400" dirty="0" smtClean="0"/>
              <a:t>7.</a:t>
            </a:r>
            <a:r>
              <a:rPr lang="ru-RU" dirty="0" smtClean="0"/>
              <a:t>Ночью летает,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                                                             Огнём мерцает, а дыма нет.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800" dirty="0" smtClean="0"/>
              <a:t>                                  8.</a:t>
            </a:r>
            <a:r>
              <a:rPr lang="ru-RU" dirty="0" smtClean="0"/>
              <a:t>Не прядёт, не ткёт,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                                       А людей одевает.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196975"/>
            <a:ext cx="2716213" cy="269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69215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2800" smtClean="0"/>
              <a:t>                      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116013" y="836613"/>
          <a:ext cx="7128797" cy="5256587"/>
        </p:xfrm>
        <a:graphic>
          <a:graphicData uri="http://schemas.openxmlformats.org/drawingml/2006/table">
            <a:tbl>
              <a:tblPr/>
              <a:tblGrid>
                <a:gridCol w="548369"/>
                <a:gridCol w="548369"/>
                <a:gridCol w="548369"/>
                <a:gridCol w="548369"/>
                <a:gridCol w="548369"/>
                <a:gridCol w="548369"/>
                <a:gridCol w="548369"/>
                <a:gridCol w="548369"/>
                <a:gridCol w="548369"/>
                <a:gridCol w="548369"/>
                <a:gridCol w="548369"/>
                <a:gridCol w="548369"/>
                <a:gridCol w="548369"/>
              </a:tblGrid>
              <a:tr h="750941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ru-RU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ru-RU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Е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ru-RU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Л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ru-RU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К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ru-RU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А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50941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ru-RU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С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ru-RU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В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ru-RU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И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ru-RU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Н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ru-RU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Ь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ru-RU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Я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50941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3.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ru-RU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Г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ru-RU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У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ru-RU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С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ru-RU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Ь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941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4.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ru-RU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К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ru-RU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У          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Р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ru-RU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И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ru-RU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Ц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ru-RU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А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941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5.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ru-RU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К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ru-RU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О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Ш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ru-RU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К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ru-RU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А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750941">
                <a:tc>
                  <a:txBody>
                    <a:bodyPr/>
                    <a:lstStyle/>
                    <a:p>
                      <a:pPr algn="l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ru-RU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С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В</a:t>
                      </a:r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Е</a:t>
                      </a:r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Т</a:t>
                      </a:r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Л</a:t>
                      </a:r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Я</a:t>
                      </a:r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Ч</a:t>
                      </a:r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О</a:t>
                      </a:r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К</a:t>
                      </a:r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50941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ru-RU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О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В</a:t>
                      </a:r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Ц</a:t>
                      </a:r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А</a:t>
                      </a:r>
                      <a:r>
                        <a:rPr lang="ru-RU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269" name="TextBox 9"/>
          <p:cNvSpPr txBox="1">
            <a:spLocks noChangeArrowheads="1"/>
          </p:cNvSpPr>
          <p:nvPr/>
        </p:nvSpPr>
        <p:spPr bwMode="auto">
          <a:xfrm>
            <a:off x="539750" y="4508500"/>
            <a:ext cx="512763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Constantia" pitchFamily="18" charset="0"/>
              </a:rPr>
              <a:t>6.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Тема урока:</a:t>
            </a:r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33600" y="1935163"/>
            <a:ext cx="5180013" cy="46624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В.М. Гаршин (1855-1888</a:t>
            </a:r>
            <a:r>
              <a:rPr lang="en-US" smtClean="0"/>
              <a:t>)</a:t>
            </a:r>
            <a:endParaRPr lang="ru-RU" smtClean="0"/>
          </a:p>
        </p:txBody>
      </p:sp>
      <p:pic>
        <p:nvPicPr>
          <p:cNvPr id="819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132138" y="2133600"/>
            <a:ext cx="2857500" cy="4133850"/>
          </a:xfrm>
        </p:spPr>
      </p:pic>
      <p:sp>
        <p:nvSpPr>
          <p:cNvPr id="8196" name="TextBox 4"/>
          <p:cNvSpPr txBox="1">
            <a:spLocks noChangeArrowheads="1"/>
          </p:cNvSpPr>
          <p:nvPr/>
        </p:nvSpPr>
        <p:spPr bwMode="auto">
          <a:xfrm>
            <a:off x="3924300" y="2205038"/>
            <a:ext cx="2413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nstantia" pitchFamily="18" charset="0"/>
              </a:rPr>
              <a:t> </a:t>
            </a:r>
            <a:endParaRPr lang="ru-RU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          Работа в группах    </a:t>
            </a: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mtClean="0"/>
              <a:t>   1-ое задание. Заполнить таблицу о Гаршине</a:t>
            </a:r>
          </a:p>
          <a:p>
            <a:pPr eaLnBrk="1" hangingPunct="1"/>
            <a:endParaRPr lang="ru-RU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042988" y="2852738"/>
          <a:ext cx="7416825" cy="292613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72275"/>
                <a:gridCol w="2472275"/>
                <a:gridCol w="2472275"/>
              </a:tblGrid>
              <a:tr h="864096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Знаю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Источники информации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Хочу узнать</a:t>
                      </a:r>
                      <a:endParaRPr lang="ru-RU" sz="2400" dirty="0"/>
                    </a:p>
                  </a:txBody>
                  <a:tcPr/>
                </a:tc>
              </a:tr>
              <a:tr h="206203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539750" y="476250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mtClean="0"/>
              <a:t>Физкультминутка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На болоте две подружки,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Две зелёные лягушки,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Утром рано умывались,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Полотенцем растирались.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Ножками топали, ручками хлопали.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Вправо, влево наклонялись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И обратно возвращались.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Видим, скачут по опушке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Две весёлые лягушки,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Прыг- скок, прыг-скок,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Прыгай с пятки на носок.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Вот здоровья в чём секрет.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Всем друзьям </a:t>
            </a:r>
            <a:r>
              <a:rPr lang="ru-RU" dirty="0" err="1" smtClean="0"/>
              <a:t>физкультпривет</a:t>
            </a:r>
            <a:r>
              <a:rPr lang="ru-RU" dirty="0" smtClean="0"/>
              <a:t>!</a:t>
            </a:r>
            <a:endParaRPr lang="ru-RU" dirty="0"/>
          </a:p>
        </p:txBody>
      </p:sp>
      <p:pic>
        <p:nvPicPr>
          <p:cNvPr id="10244" name="Рисунок 4" descr="g52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263" y="2276475"/>
            <a:ext cx="1800225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Рисунок 5" descr="g52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1863" y="2349500"/>
            <a:ext cx="2592387" cy="389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Словарная работа.</a:t>
            </a: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mtClean="0"/>
              <a:t>Ирония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mtClean="0"/>
              <a:t>Верста                                               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mtClean="0"/>
              <a:t>Бумажный паяц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mtClean="0"/>
              <a:t>Лупоглазая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mtClean="0"/>
              <a:t>Бултыхнулась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mtClean="0"/>
              <a:t>Шлёпнулась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mtClean="0"/>
              <a:t>Полетела вверх тормашками</a:t>
            </a:r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</p:txBody>
      </p:sp>
      <p:pic>
        <p:nvPicPr>
          <p:cNvPr id="11268" name="Рисунок 4" descr="1304922260_198088613_1----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5600" y="1916113"/>
            <a:ext cx="2890838" cy="348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</TotalTime>
  <Words>281</Words>
  <Application>Microsoft Office PowerPoint</Application>
  <PresentationFormat>Экран (4:3)</PresentationFormat>
  <Paragraphs>133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Constantia</vt:lpstr>
      <vt:lpstr>Wingdings 2</vt:lpstr>
      <vt:lpstr>Поток</vt:lpstr>
      <vt:lpstr>Прозвенел для всех звонок Начинается урок!</vt:lpstr>
      <vt:lpstr>Отгадай загадки</vt:lpstr>
      <vt:lpstr>Слайд 3</vt:lpstr>
      <vt:lpstr> </vt:lpstr>
      <vt:lpstr>Тема урока:</vt:lpstr>
      <vt:lpstr>В.М. Гаршин (1855-1888)</vt:lpstr>
      <vt:lpstr>          Работа в группах    </vt:lpstr>
      <vt:lpstr>Физкультминутка</vt:lpstr>
      <vt:lpstr>Словарная работа.</vt:lpstr>
      <vt:lpstr>Слайд 10</vt:lpstr>
      <vt:lpstr>Подумай и ответь на вопросы: </vt:lpstr>
      <vt:lpstr>Рефлексия</vt:lpstr>
      <vt:lpstr> Домашнее задание   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Прозвенел для всех звонок Начинается урок</dc:title>
  <dc:creator>Admin</dc:creator>
  <cp:lastModifiedBy>Katte4ka</cp:lastModifiedBy>
  <cp:revision>22</cp:revision>
  <dcterms:created xsi:type="dcterms:W3CDTF">2011-11-15T16:12:58Z</dcterms:created>
  <dcterms:modified xsi:type="dcterms:W3CDTF">2014-01-03T07:05:00Z</dcterms:modified>
</cp:coreProperties>
</file>