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78" r:id="rId10"/>
    <p:sldId id="279" r:id="rId11"/>
    <p:sldId id="280" r:id="rId12"/>
    <p:sldId id="267" r:id="rId13"/>
    <p:sldId id="268" r:id="rId14"/>
    <p:sldId id="273" r:id="rId15"/>
    <p:sldId id="272" r:id="rId16"/>
    <p:sldId id="270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910FC-A5F9-4BF3-AEC8-8A97E06B02A6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F84A9-1EB1-4A26-9292-1B9D2AA6A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C1466-6844-4CE0-961A-1E57CFF2B67E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9F57F-92AA-4A4D-872A-013C88F16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2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1070-4898-4E16-98EE-1FA84961C370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9ABE-07A2-4206-8551-0C759246C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33CE-0653-4E11-B53E-447D9431466A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2CBA9-812B-4061-9DAF-F3F973656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6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A7C56-42DD-48E6-A0BD-36EE7F4A0DEC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B4E0-75EF-46D4-822D-8B2E0BECD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4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0396-F651-419D-A1D4-29708D47A435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617C-6A12-4F64-97F5-798477DC6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8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9DAC7-48D1-4821-8F37-5236A09A67F3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F5A40-6423-40C4-9D3C-2BA42BFD7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69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7E29-6170-4F9C-A514-AEBF200163C2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6385C-6CF5-499E-906C-9CF319445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6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C4EC-FC4B-4133-8561-DE89E3D076F9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15AD-70E1-4730-AE47-C568998AD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5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DC70-73C6-4A40-A3EB-643F44C31CC7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7DDB-3652-4DFA-998C-9DA29755B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1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59D1-BC80-4215-8BC1-E26108B30F02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EB67-C1AC-49B5-8454-FD3B5AB60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7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80EA57-187B-4EA5-A0EB-EFA510DED1DE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95FB63-D69C-44F2-B140-6A7FD1842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Ozu0TU5u54&amp;feature=player_embedded" TargetMode="External"/><Relationship Id="rId2" Type="http://schemas.openxmlformats.org/officeDocument/2006/relationships/hyperlink" Target="http://school-collection.edu.ru/catalog/res/93e55bd3-5b64-4da1-85d5-d386d4885532/?from=3eb5205b-df47-4fe6-9edd-6511e7ea393a&amp;interface=pupil&amp;class%5b%5d=42&amp;class%5b%5d=43&amp;class%5b%5d=44&amp;subject=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catalog/res/4c66f28f-7de1-af0e-e276-285edfff6bcf/?from=c6bd8391-5353-9687-0cb7-3bee2d59520b&amp;interface=pupil&amp;class=42&amp;subject=2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1">
              <a:srgbClr val="92D050"/>
            </a:gs>
            <a:gs pos="29000">
              <a:schemeClr val="bg1">
                <a:alpha val="86000"/>
              </a:schemeClr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6" descr="c4b36998732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954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7" descr="df5daa35757f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7231" y="4221088"/>
            <a:ext cx="5432648" cy="1345704"/>
          </a:xfrm>
        </p:spPr>
        <p:txBody>
          <a:bodyPr/>
          <a:lstStyle/>
          <a:p>
            <a:pPr lvl="0" algn="r" fontAlgn="auto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Учитель начальных классов: </a:t>
            </a:r>
            <a:endParaRPr lang="ru-RU" sz="2000" b="1" dirty="0" smtClean="0">
              <a:solidFill>
                <a:srgbClr val="FFFF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 algn="r" fontAlgn="auto">
              <a:spcAft>
                <a:spcPts val="0"/>
              </a:spcAft>
            </a:pPr>
            <a:r>
              <a:rPr lang="ru-RU" sz="2000" b="1" dirty="0" err="1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Недоводиева</a:t>
            </a:r>
            <a:r>
              <a:rPr lang="ru-RU" sz="20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Г.В.</a:t>
            </a:r>
          </a:p>
          <a:p>
            <a:pPr lvl="0" algn="r" fontAlgn="auto">
              <a:spcAft>
                <a:spcPts val="0"/>
              </a:spcAft>
            </a:pPr>
            <a:r>
              <a:rPr lang="ru-RU" sz="2000" b="1" dirty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МБОУ «СОШ №2» </a:t>
            </a:r>
            <a:r>
              <a:rPr lang="ru-RU" sz="2000" b="1" dirty="0" err="1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Дальнереченского</a:t>
            </a:r>
            <a:r>
              <a:rPr lang="ru-RU" sz="2000" b="1" dirty="0" smtClean="0">
                <a:solidFill>
                  <a:srgbClr val="FFFF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ГО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5800" y="548681"/>
            <a:ext cx="7772400" cy="1296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Урок литературного чтения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 3 класс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«Начальная школа ХХ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I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 века»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64511"/>
            <a:ext cx="78466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4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Л. Н. </a:t>
            </a: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Толстой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«Два </a:t>
            </a:r>
            <a:r>
              <a:rPr lang="ru-RU" sz="4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брата» сказка. </a:t>
            </a:r>
            <a:endParaRPr lang="ru-RU" sz="40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Белка и волк» басня. 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3157211" y="6309320"/>
            <a:ext cx="327240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2013 год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  <p:bldP spid="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4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2084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3*. Соответствие</a:t>
            </a:r>
            <a:endParaRPr lang="ru-RU" dirty="0"/>
          </a:p>
          <a:p>
            <a:r>
              <a:rPr lang="ru-RU" b="1" dirty="0"/>
              <a:t>Подберите пословицы, которые подходят к этой сказке. Запишите.</a:t>
            </a:r>
            <a:endParaRPr lang="ru-RU" dirty="0"/>
          </a:p>
          <a:p>
            <a:r>
              <a:rPr lang="ru-RU" b="1" dirty="0"/>
              <a:t>                </a:t>
            </a:r>
            <a:endParaRPr lang="ru-RU" dirty="0"/>
          </a:p>
          <a:p>
            <a:r>
              <a:rPr lang="ru-RU" b="1" dirty="0"/>
              <a:t>       </a:t>
            </a:r>
            <a:r>
              <a:rPr lang="ru-RU" i="1" dirty="0"/>
              <a:t>Друг познается в беде.</a:t>
            </a:r>
            <a:endParaRPr lang="ru-RU" dirty="0"/>
          </a:p>
          <a:p>
            <a:r>
              <a:rPr lang="ru-RU" i="1" dirty="0"/>
              <a:t>С кем хлеб-соль водишь, на того и походишь.</a:t>
            </a:r>
            <a:br>
              <a:rPr lang="ru-RU" i="1" dirty="0"/>
            </a:br>
            <a:r>
              <a:rPr lang="ru-RU" i="1" dirty="0"/>
              <a:t>Горька работа да сладок хлеб.</a:t>
            </a:r>
            <a:endParaRPr lang="ru-RU" dirty="0"/>
          </a:p>
          <a:p>
            <a:r>
              <a:rPr lang="ru-RU" i="1" dirty="0"/>
              <a:t>Добро творить – себя веселить.</a:t>
            </a:r>
            <a:br>
              <a:rPr lang="ru-RU" i="1" dirty="0"/>
            </a:br>
            <a:r>
              <a:rPr lang="ru-RU" i="1" dirty="0"/>
              <a:t>Деревья смотри в плодах, а людей смотри в делах.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39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Физминутка</a:t>
            </a:r>
            <a:endParaRPr lang="ru-RU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133" y="206084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Раз — подняться, потянуться.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Два — согнуться, разогнуться.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Три — в ладошки три хлопка, головою три кивка.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На четыре — руки шире,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Пять — руками помахать,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Шесть — за парту тихо сесть.</a:t>
            </a:r>
          </a:p>
        </p:txBody>
      </p:sp>
    </p:spTree>
    <p:extLst>
      <p:ext uri="{BB962C8B-B14F-4D97-AF65-F5344CB8AC3E}">
        <p14:creationId xmlns:p14="http://schemas.microsoft.com/office/powerpoint/2010/main" val="25908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486741"/>
            <a:ext cx="7266384" cy="425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10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Белка и волк</a:t>
            </a:r>
          </a:p>
        </p:txBody>
      </p:sp>
    </p:spTree>
    <p:extLst>
      <p:ext uri="{BB962C8B-B14F-4D97-AF65-F5344CB8AC3E}">
        <p14:creationId xmlns:p14="http://schemas.microsoft.com/office/powerpoint/2010/main" val="25908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51700"/>
            <a:ext cx="7992888" cy="495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687" y="548680"/>
            <a:ext cx="7942989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9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604" y="548681"/>
            <a:ext cx="798133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9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Вопросы  урока</a:t>
            </a:r>
            <a:endParaRPr lang="ru-RU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3133" y="206084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EEECE1"/>
                </a:solidFill>
                <a:latin typeface="Comic Sans MS" pitchFamily="66" charset="0"/>
                <a:cs typeface="Times New Roman" pitchFamily="18" charset="0"/>
              </a:rPr>
              <a:t>Что нового я узнал о Льве Николаевиче Толстом?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EEECE1"/>
                </a:solidFill>
                <a:latin typeface="Comic Sans MS" pitchFamily="66" charset="0"/>
                <a:cs typeface="Times New Roman" pitchFamily="18" charset="0"/>
              </a:rPr>
              <a:t>Что нового я узнал на уроке?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EEECE1"/>
                </a:solidFill>
                <a:latin typeface="Comic Sans MS" pitchFamily="66" charset="0"/>
                <a:cs typeface="Times New Roman" pitchFamily="18" charset="0"/>
              </a:rPr>
              <a:t>Чему удивился?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EEECE1"/>
                </a:solidFill>
                <a:latin typeface="Comic Sans MS" pitchFamily="66" charset="0"/>
                <a:cs typeface="Times New Roman" pitchFamily="18" charset="0"/>
              </a:rPr>
              <a:t>Что стал ценить?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EEECE1"/>
                </a:solidFill>
                <a:latin typeface="Comic Sans MS" pitchFamily="66" charset="0"/>
                <a:cs typeface="Times New Roman" pitchFamily="18" charset="0"/>
              </a:rPr>
              <a:t>Что такое счастье?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altLang="ru-RU" sz="2800" dirty="0" smtClean="0">
                <a:solidFill>
                  <a:srgbClr val="EEECE1"/>
                </a:solidFill>
                <a:latin typeface="Comic Sans MS" pitchFamily="66" charset="0"/>
                <a:cs typeface="Times New Roman" pitchFamily="18" charset="0"/>
              </a:rPr>
              <a:t>Почему родные братья выбрали разный путь в жизни?</a:t>
            </a:r>
            <a:endParaRPr lang="ru-RU" altLang="ru-RU" sz="2800" dirty="0">
              <a:solidFill>
                <a:srgbClr val="EEECE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Спасибо за урок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5748"/>
            <a:ext cx="238731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60142"/>
            <a:ext cx="2123043" cy="315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12133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4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08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ПЕРЕЧЕНЬ ИСПОЛЬЗУЕМЫХ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ЭОР и литературы</a:t>
            </a:r>
            <a:endParaRPr lang="ru-RU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130" y="1700808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50000"/>
              <a:buFont typeface="+mj-lt"/>
              <a:buAutoNum type="arabicPeriod"/>
            </a:pPr>
            <a:r>
              <a:rPr lang="ru-RU" b="1" u="sng" dirty="0">
                <a:hlinkClick r:id="rId2"/>
              </a:rPr>
              <a:t>http://school-collection.edu.ru/catalog/res/93e55bd3-5b64-4da1-85d5-d386d4885532/?from=3eb5205b-df47-4fe6-9edd-6511e7ea393a&amp;interface=pupil&amp;class[]=42&amp;class[]=43&amp;class[]=44&amp;subject=16</a:t>
            </a:r>
            <a:r>
              <a:rPr lang="ru-RU" b="1" dirty="0"/>
              <a:t> 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b="1" u="sng" dirty="0">
                <a:hlinkClick r:id="rId3"/>
              </a:rPr>
              <a:t>http://</a:t>
            </a:r>
            <a:r>
              <a:rPr lang="ru-RU" b="1" u="sng" dirty="0" smtClean="0">
                <a:hlinkClick r:id="rId3"/>
              </a:rPr>
              <a:t>www.youtube.com/watch?v=xOzu0TU5u54&amp;feature=player_embedded</a:t>
            </a:r>
            <a:endParaRPr lang="ru-RU" b="1" u="sng" dirty="0"/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b="1" u="sng" dirty="0">
                <a:hlinkClick r:id="rId4"/>
              </a:rPr>
              <a:t>http://school-collection.edu.ru/catalog/res/4c66f28f-7de1-af0e-e276-285edfff6bcf/?</a:t>
            </a:r>
            <a:r>
              <a:rPr lang="ru-RU" b="1" u="sng" dirty="0" smtClean="0">
                <a:hlinkClick r:id="rId4"/>
              </a:rPr>
              <a:t>from=c6bd8391-5353-9687-0cb7-3bee2d59520b&amp;interface=pupil&amp;class=42&amp;subject=24</a:t>
            </a:r>
            <a:endParaRPr lang="ru-RU" b="1" u="sng" dirty="0">
              <a:hlinkClick r:id="rId4"/>
            </a:endParaRP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b="1" dirty="0" smtClean="0"/>
              <a:t>Л.А. </a:t>
            </a:r>
            <a:r>
              <a:rPr lang="ru-RU" b="1" dirty="0" err="1" smtClean="0"/>
              <a:t>Ефросинина</a:t>
            </a:r>
            <a:r>
              <a:rPr lang="ru-RU" b="1" dirty="0" smtClean="0"/>
              <a:t> учебник 1 часть «Литературное чтение» 3 класс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b="1" dirty="0"/>
              <a:t>Л. А. </a:t>
            </a:r>
            <a:r>
              <a:rPr lang="ru-RU" b="1" dirty="0" err="1"/>
              <a:t>Ефросинина</a:t>
            </a:r>
            <a:r>
              <a:rPr lang="ru-RU" b="1" dirty="0"/>
              <a:t> </a:t>
            </a:r>
            <a:r>
              <a:rPr lang="ru-RU" b="1" dirty="0" smtClean="0"/>
              <a:t> Методическое пособие «Литературное чтение 3 класс </a:t>
            </a:r>
          </a:p>
          <a:p>
            <a:pPr marL="514350" indent="-514350">
              <a:buSzPct val="150000"/>
              <a:buFont typeface="+mj-lt"/>
              <a:buAutoNum type="arabicPeriod"/>
            </a:pPr>
            <a:r>
              <a:rPr lang="ru-RU" b="1" dirty="0" smtClean="0"/>
              <a:t>Л.А. </a:t>
            </a:r>
            <a:r>
              <a:rPr lang="ru-RU" b="1" dirty="0" err="1" smtClean="0"/>
              <a:t>Ефросинина</a:t>
            </a:r>
            <a:r>
              <a:rPr lang="ru-RU" b="1" dirty="0" smtClean="0"/>
              <a:t> рабочая </a:t>
            </a:r>
            <a:r>
              <a:rPr lang="ru-RU" b="1" dirty="0"/>
              <a:t>тетрадь «Литературное чтение» 3 класс</a:t>
            </a:r>
          </a:p>
          <a:p>
            <a:pPr marL="514350" indent="-514350">
              <a:buSzPct val="150000"/>
              <a:buFont typeface="+mj-lt"/>
              <a:buAutoNum type="arabicPeriod"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5822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Загадка</a:t>
            </a:r>
          </a:p>
        </p:txBody>
      </p:sp>
      <p:sp>
        <p:nvSpPr>
          <p:cNvPr id="3075" name="Содержимое 8"/>
          <p:cNvSpPr>
            <a:spLocks noGrp="1"/>
          </p:cNvSpPr>
          <p:nvPr>
            <p:ph idx="1"/>
          </p:nvPr>
        </p:nvSpPr>
        <p:spPr>
          <a:xfrm>
            <a:off x="457200" y="1600201"/>
            <a:ext cx="5626968" cy="2548880"/>
          </a:xfrm>
        </p:spPr>
        <p:txBody>
          <a:bodyPr/>
          <a:lstStyle/>
          <a:p>
            <a:pPr marL="0" algn="just">
              <a:buNone/>
            </a:pPr>
            <a:r>
              <a:rPr lang="ru-RU" altLang="ru-RU" dirty="0" smtClean="0">
                <a:solidFill>
                  <a:schemeClr val="bg2"/>
                </a:solidFill>
                <a:latin typeface="Comic Sans MS" pitchFamily="66" charset="0"/>
              </a:rPr>
              <a:t>Хоть не шляпа, а с полями, </a:t>
            </a:r>
          </a:p>
          <a:p>
            <a:pPr marL="0" algn="just">
              <a:buNone/>
            </a:pPr>
            <a:r>
              <a:rPr lang="ru-RU" altLang="ru-RU" dirty="0" smtClean="0">
                <a:solidFill>
                  <a:schemeClr val="bg2"/>
                </a:solidFill>
                <a:latin typeface="Comic Sans MS" pitchFamily="66" charset="0"/>
              </a:rPr>
              <a:t>Не цветок, а с корешком.</a:t>
            </a:r>
          </a:p>
          <a:p>
            <a:pPr marL="0" algn="just">
              <a:buNone/>
            </a:pPr>
            <a:r>
              <a:rPr lang="ru-RU" altLang="ru-RU" dirty="0" smtClean="0">
                <a:solidFill>
                  <a:schemeClr val="bg2"/>
                </a:solidFill>
                <a:latin typeface="Comic Sans MS" pitchFamily="66" charset="0"/>
              </a:rPr>
              <a:t>Разговаривает с нами </a:t>
            </a:r>
          </a:p>
          <a:p>
            <a:pPr marL="0" algn="just">
              <a:buNone/>
            </a:pPr>
            <a:r>
              <a:rPr lang="ru-RU" altLang="ru-RU" dirty="0" smtClean="0">
                <a:solidFill>
                  <a:schemeClr val="bg2"/>
                </a:solidFill>
                <a:latin typeface="Comic Sans MS" pitchFamily="66" charset="0"/>
              </a:rPr>
              <a:t>Всем понятным языком.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1143" y="1593468"/>
            <a:ext cx="2592288" cy="24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Игра «Вспомни и назови»</a:t>
            </a:r>
            <a:endParaRPr lang="ru-RU" dirty="0" smtClean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8642" y="1484784"/>
            <a:ext cx="8229600" cy="1108720"/>
          </a:xfrm>
        </p:spPr>
        <p:txBody>
          <a:bodyPr/>
          <a:lstStyle/>
          <a:p>
            <a:pPr marL="0" indent="0">
              <a:buSzPct val="150000"/>
              <a:buNone/>
            </a:pPr>
            <a:r>
              <a:rPr lang="ru-RU" altLang="ru-RU" sz="20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1. На улице в толпе заблудилась маленькая девочка. Бегает, кричит, ищет свою маму. Народ спрашивает у нее: «Какая же твоя мама?»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58642" y="2708920"/>
            <a:ext cx="8229600" cy="11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50000"/>
              <a:buNone/>
            </a:pPr>
            <a:r>
              <a:rPr lang="ru-RU" altLang="ru-RU" sz="20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2. Отец и говорит: «Так-то вы: если вы в согласии жить будете, никто вас не одолеет; а если будете ссориться да все врозь, вас всякий легко погубит»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67544" y="3976486"/>
            <a:ext cx="8229600" cy="169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50000"/>
              <a:buNone/>
            </a:pPr>
            <a:r>
              <a:rPr lang="ru-RU" altLang="ru-RU" sz="20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3. Мышка сказала:</a:t>
            </a:r>
          </a:p>
          <a:p>
            <a:pPr marL="0" indent="0">
              <a:buSzPct val="150000"/>
              <a:buNone/>
            </a:pPr>
            <a:r>
              <a:rPr lang="ru-RU" altLang="ru-RU" sz="20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- Один страшный, ходит по двору вот так: ноги у него черные, гребешок красный, нос крючком. Когда я мимо шла, он открыл пасть, ногу поднял и стал кричать так громко, что я очень испугалась.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67942"/>
            <a:ext cx="21256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95" y="1124744"/>
            <a:ext cx="163792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95" y="4018209"/>
            <a:ext cx="1707883" cy="165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Чтение статьи </a:t>
            </a:r>
          </a:p>
        </p:txBody>
      </p:sp>
      <p:sp>
        <p:nvSpPr>
          <p:cNvPr id="3075" name="Содержимое 8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3672408"/>
          </a:xfrm>
        </p:spPr>
        <p:txBody>
          <a:bodyPr/>
          <a:lstStyle/>
          <a:p>
            <a:pPr marL="0" algn="ctr"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Comic Sans MS" pitchFamily="66" charset="0"/>
              </a:rPr>
              <a:t>Вопросы урока.</a:t>
            </a:r>
          </a:p>
          <a:p>
            <a:pPr marL="0">
              <a:buNone/>
            </a:pPr>
            <a:r>
              <a:rPr lang="ru-RU" altLang="ru-RU" dirty="0" smtClean="0">
                <a:solidFill>
                  <a:schemeClr val="bg2"/>
                </a:solidFill>
                <a:latin typeface="Comic Sans MS" pitchFamily="66" charset="0"/>
              </a:rPr>
              <a:t>1. Что нового я узнал о Льве Николаевиче Толстом?</a:t>
            </a:r>
          </a:p>
          <a:p>
            <a:pPr marL="0" algn="just">
              <a:buNone/>
            </a:pPr>
            <a:r>
              <a:rPr lang="ru-RU" altLang="ru-RU" dirty="0" smtClean="0">
                <a:solidFill>
                  <a:schemeClr val="bg2"/>
                </a:solidFill>
                <a:latin typeface="Comic Sans MS" pitchFamily="66" charset="0"/>
              </a:rPr>
              <a:t>2. Что нового я узнал на уроке?</a:t>
            </a:r>
          </a:p>
          <a:p>
            <a:pPr marL="0" algn="just">
              <a:buNone/>
            </a:pPr>
            <a:r>
              <a:rPr lang="ru-RU" altLang="ru-RU" dirty="0" smtClean="0">
                <a:solidFill>
                  <a:schemeClr val="bg2"/>
                </a:solidFill>
                <a:latin typeface="Comic Sans MS" pitchFamily="66" charset="0"/>
              </a:rPr>
              <a:t>3. Чему удивился?</a:t>
            </a:r>
          </a:p>
          <a:p>
            <a:pPr marL="0">
              <a:buNone/>
            </a:pPr>
            <a:r>
              <a:rPr lang="ru-RU" altLang="ru-RU" dirty="0" smtClean="0">
                <a:solidFill>
                  <a:schemeClr val="bg2"/>
                </a:solidFill>
                <a:latin typeface="Comic Sans MS" pitchFamily="66" charset="0"/>
              </a:rPr>
              <a:t>4. Что стал ценить?</a:t>
            </a:r>
          </a:p>
        </p:txBody>
      </p:sp>
    </p:spTree>
    <p:extLst>
      <p:ext uri="{BB962C8B-B14F-4D97-AF65-F5344CB8AC3E}">
        <p14:creationId xmlns:p14="http://schemas.microsoft.com/office/powerpoint/2010/main" val="8957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Биография Л.Н. Толстого</a:t>
            </a:r>
            <a:endParaRPr lang="ru-RU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487" y="1556792"/>
            <a:ext cx="2568754" cy="346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0488" y="1587825"/>
            <a:ext cx="2550492" cy="346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5392" y="1573819"/>
            <a:ext cx="2492236" cy="349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2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64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Биография Л.Н. Толстого</a:t>
            </a:r>
            <a:endParaRPr lang="ru-RU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048" y="4006281"/>
            <a:ext cx="2502102" cy="18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3057" y="1143569"/>
            <a:ext cx="1768080" cy="27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808" y="1177375"/>
            <a:ext cx="2066824" cy="27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969" y="1183278"/>
            <a:ext cx="2410156" cy="27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533" y="1182191"/>
            <a:ext cx="1769590" cy="27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400" y="4006280"/>
            <a:ext cx="2562981" cy="18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44827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«Человек, который думает только о себе, не может быть счастлив»</a:t>
            </a: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2700" dirty="0" err="1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Луций</a:t>
            </a:r>
            <a:r>
              <a:rPr lang="ru-RU" sz="27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ru-RU" sz="2700" dirty="0" err="1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Анней</a:t>
            </a:r>
            <a:r>
              <a:rPr lang="ru-RU" sz="27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Сенека (великий римский философ, </a:t>
            </a:r>
            <a:r>
              <a:rPr lang="ru-RU" sz="27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					драматург</a:t>
            </a:r>
            <a:r>
              <a:rPr lang="ru-RU" sz="27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, оратор)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9" y="2480541"/>
            <a:ext cx="2592288" cy="34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358" y="2492897"/>
            <a:ext cx="2815579" cy="342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Два брата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5981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SzPct val="150000"/>
              <a:buNone/>
            </a:pPr>
            <a:r>
              <a:rPr lang="ru-RU" altLang="ru-RU" sz="2800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План.</a:t>
            </a:r>
          </a:p>
          <a:p>
            <a:pPr marL="0" indent="0">
              <a:buSzPct val="150000"/>
              <a:buNone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1.	Чтение сказки.</a:t>
            </a:r>
          </a:p>
          <a:p>
            <a:pPr marL="0" indent="0">
              <a:buSzPct val="150000"/>
              <a:buNone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2.	Деление текста на части.</a:t>
            </a:r>
          </a:p>
          <a:p>
            <a:pPr marL="0" indent="0">
              <a:buSzPct val="150000"/>
              <a:buNone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3.	Выявление главной мысли 	сказки.</a:t>
            </a:r>
          </a:p>
          <a:p>
            <a:pPr marL="0" indent="0">
              <a:buSzPct val="150000"/>
              <a:buNone/>
            </a:pPr>
            <a:r>
              <a:rPr lang="ru-RU" altLang="ru-RU" sz="2800" dirty="0" smtClean="0">
                <a:solidFill>
                  <a:schemeClr val="bg2"/>
                </a:solidFill>
                <a:latin typeface="Comic Sans MS" pitchFamily="66" charset="0"/>
                <a:cs typeface="Times New Roman" pitchFamily="18" charset="0"/>
              </a:rPr>
              <a:t>         (определить вид сказки)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412786"/>
            <a:ext cx="1974850" cy="262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6774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405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420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Загадка</vt:lpstr>
      <vt:lpstr>Игра «Вспомни и назови»</vt:lpstr>
      <vt:lpstr>Чтение статьи </vt:lpstr>
      <vt:lpstr>Биография Л.Н. Толстого</vt:lpstr>
      <vt:lpstr>Биография Л.Н. Толстого</vt:lpstr>
      <vt:lpstr>«Человек, который думает только о себе, не может быть счастлив» Луций Анней Сенека (великий римский философ,      драматург, оратор)</vt:lpstr>
      <vt:lpstr>Два брата</vt:lpstr>
      <vt:lpstr>Презентация PowerPoint</vt:lpstr>
      <vt:lpstr>Презентация PowerPoint</vt:lpstr>
      <vt:lpstr>Презентация PowerPoint</vt:lpstr>
      <vt:lpstr>Физминутка</vt:lpstr>
      <vt:lpstr>Белка и волк</vt:lpstr>
      <vt:lpstr>Презентация PowerPoint</vt:lpstr>
      <vt:lpstr>Презентация PowerPoint</vt:lpstr>
      <vt:lpstr>Презентация PowerPoint</vt:lpstr>
      <vt:lpstr>Вопросы  урока</vt:lpstr>
      <vt:lpstr>Спасибо за урок</vt:lpstr>
      <vt:lpstr>ПЕРЕЧЕНЬ ИСПОЛЬЗУЕМЫХ ЭОР и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Alex</cp:lastModifiedBy>
  <cp:revision>35</cp:revision>
  <dcterms:created xsi:type="dcterms:W3CDTF">2011-07-02T15:48:43Z</dcterms:created>
  <dcterms:modified xsi:type="dcterms:W3CDTF">2013-12-29T05:25:52Z</dcterms:modified>
</cp:coreProperties>
</file>