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8" r:id="rId6"/>
    <p:sldId id="269" r:id="rId7"/>
    <p:sldId id="259" r:id="rId8"/>
    <p:sldId id="261" r:id="rId9"/>
    <p:sldId id="262" r:id="rId10"/>
    <p:sldId id="263" r:id="rId11"/>
    <p:sldId id="264" r:id="rId12"/>
    <p:sldId id="271" r:id="rId13"/>
    <p:sldId id="272" r:id="rId14"/>
    <p:sldId id="273" r:id="rId15"/>
    <p:sldId id="265" r:id="rId16"/>
    <p:sldId id="274" r:id="rId17"/>
    <p:sldId id="275" r:id="rId18"/>
    <p:sldId id="266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A6B5-4757-4745-985E-8C976F9BA103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0D13-7AC5-45A9-847D-965790C2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A6B5-4757-4745-985E-8C976F9BA103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0D13-7AC5-45A9-847D-965790C2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A6B5-4757-4745-985E-8C976F9BA103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0D13-7AC5-45A9-847D-965790C2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A6B5-4757-4745-985E-8C976F9BA103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0D13-7AC5-45A9-847D-965790C2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A6B5-4757-4745-985E-8C976F9BA103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0D13-7AC5-45A9-847D-965790C2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A6B5-4757-4745-985E-8C976F9BA103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0D13-7AC5-45A9-847D-965790C2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A6B5-4757-4745-985E-8C976F9BA103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0D13-7AC5-45A9-847D-965790C2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A6B5-4757-4745-985E-8C976F9BA103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0D13-7AC5-45A9-847D-965790C2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A6B5-4757-4745-985E-8C976F9BA103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0D13-7AC5-45A9-847D-965790C2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A6B5-4757-4745-985E-8C976F9BA103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40D13-7AC5-45A9-847D-965790C22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A6B5-4757-4745-985E-8C976F9BA103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940D13-7AC5-45A9-847D-965790C225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EBA6B5-4757-4745-985E-8C976F9BA103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940D13-7AC5-45A9-847D-965790C2253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85794"/>
            <a:ext cx="7851648" cy="2414606"/>
          </a:xfrm>
        </p:spPr>
        <p:txBody>
          <a:bodyPr>
            <a:normAutofit/>
          </a:bodyPr>
          <a:lstStyle/>
          <a:p>
            <a:pPr algn="ctr"/>
            <a:r>
              <a:rPr lang="ru-RU" sz="6700" i="1" dirty="0" smtClean="0"/>
              <a:t>Презентация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2700" b="0" dirty="0" smtClean="0">
                <a:solidFill>
                  <a:schemeClr val="tx1"/>
                </a:solidFill>
                <a:effectLst/>
              </a:rPr>
              <a:t>на теоретическом семинаре:</a:t>
            </a:r>
            <a:br>
              <a:rPr lang="ru-RU" sz="2700" b="0" dirty="0" smtClean="0">
                <a:solidFill>
                  <a:schemeClr val="tx1"/>
                </a:solidFill>
                <a:effectLst/>
              </a:rPr>
            </a:br>
            <a:r>
              <a:rPr lang="ru-RU" sz="2700" b="0" dirty="0" smtClean="0">
                <a:solidFill>
                  <a:schemeClr val="tx1"/>
                </a:solidFill>
                <a:effectLst/>
              </a:rPr>
              <a:t>«Традиции и новации в организации и содержании дошкольного образования.»</a:t>
            </a:r>
            <a:endParaRPr lang="ru-RU" sz="2700" i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12942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Тема: </a:t>
            </a:r>
            <a:r>
              <a:rPr lang="ru-RU" sz="3500" b="1" i="1" dirty="0" smtClean="0">
                <a:solidFill>
                  <a:srgbClr val="C00000"/>
                </a:solidFill>
              </a:rPr>
              <a:t>Современные требования к состоянию документации педагога»</a:t>
            </a:r>
          </a:p>
          <a:p>
            <a:pPr algn="ctr"/>
            <a:endParaRPr lang="ru-RU" b="1" i="1" dirty="0" smtClean="0"/>
          </a:p>
          <a:p>
            <a:pPr algn="ctr"/>
            <a:r>
              <a:rPr lang="ru-RU" sz="2000" dirty="0" smtClean="0"/>
              <a:t>Воспитатель МБДОУ </a:t>
            </a:r>
            <a:r>
              <a:rPr lang="ru-RU" sz="2000" dirty="0" err="1" smtClean="0"/>
              <a:t>д</a:t>
            </a:r>
            <a:r>
              <a:rPr lang="ru-RU" sz="2000" dirty="0" smtClean="0"/>
              <a:t>/с №11 «Лучик»</a:t>
            </a:r>
          </a:p>
          <a:p>
            <a:pPr algn="ctr"/>
            <a:r>
              <a:rPr lang="ru-RU" sz="2000" dirty="0" smtClean="0"/>
              <a:t>Волкова Е.П.</a:t>
            </a:r>
          </a:p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г.Петровск.</a:t>
            </a:r>
          </a:p>
          <a:p>
            <a:pPr algn="ctr"/>
            <a:r>
              <a:rPr lang="ru-RU" sz="2000" dirty="0" smtClean="0"/>
              <a:t>30.10.2012г.</a:t>
            </a:r>
          </a:p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algn="ctr"/>
            <a:endParaRPr lang="ru-RU" dirty="0"/>
          </a:p>
        </p:txBody>
      </p:sp>
      <p:pic>
        <p:nvPicPr>
          <p:cNvPr id="1026" name="Picture 2" descr="C:\Documents and Settings\Admin\Рабочий стол\все картинки\картинки1\Animated\J007616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143512"/>
            <a:ext cx="1704975" cy="12573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000" b="1" i="1" dirty="0" smtClean="0"/>
          </a:p>
          <a:p>
            <a:pPr algn="ctr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b="1" i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714356"/>
            <a:ext cx="807249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Комплексно – тематический план </a:t>
            </a:r>
            <a:r>
              <a:rPr lang="ru-RU" sz="2800" b="1" i="1" dirty="0" err="1" smtClean="0"/>
              <a:t>воспитательно</a:t>
            </a:r>
            <a:r>
              <a:rPr lang="ru-RU" sz="2800" b="1" i="1" dirty="0" smtClean="0"/>
              <a:t> – образовательной работы.</a:t>
            </a:r>
          </a:p>
          <a:p>
            <a:pPr algn="ctr"/>
            <a:endParaRPr lang="ru-RU" sz="2800" b="1" i="1" dirty="0" smtClean="0"/>
          </a:p>
          <a:p>
            <a:endParaRPr lang="ru-RU" sz="20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2143116"/>
            <a:ext cx="78581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Является приложением к основной общеобразовательной программе. </a:t>
            </a:r>
          </a:p>
          <a:p>
            <a:r>
              <a:rPr lang="ru-RU" sz="2400" dirty="0" smtClean="0"/>
              <a:t>Планом предусмотрена тема работы ДОУ  на определенный период времени с вариантами итоговых мероприятий.</a:t>
            </a:r>
            <a:endParaRPr lang="ru-RU" sz="2400" dirty="0"/>
          </a:p>
        </p:txBody>
      </p:sp>
      <p:pic>
        <p:nvPicPr>
          <p:cNvPr id="6" name="Picture 4" descr="де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929066"/>
            <a:ext cx="1935163" cy="25908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2000" dirty="0" smtClean="0"/>
          </a:p>
          <a:p>
            <a:pPr eaLnBrk="0" fontAlgn="base" hangingPunct="0">
              <a:buNone/>
            </a:pPr>
            <a:endParaRPr lang="ru-RU" sz="2000" dirty="0" smtClean="0"/>
          </a:p>
          <a:p>
            <a:pPr eaLnBrk="0" fontAlgn="base" hangingPunct="0"/>
            <a:endParaRPr lang="ru-RU" sz="2000" dirty="0" smtClean="0"/>
          </a:p>
          <a:p>
            <a:pPr eaLnBrk="0" fontAlgn="base" hangingPunct="0"/>
            <a:endParaRPr lang="ru-RU" sz="2000" dirty="0" smtClean="0"/>
          </a:p>
          <a:p>
            <a:pPr eaLnBrk="0" fontAlgn="base" hangingPunct="0"/>
            <a:endParaRPr lang="ru-RU" sz="2000" dirty="0" smtClean="0"/>
          </a:p>
          <a:p>
            <a:pPr eaLnBrk="0" fontAlgn="base" hangingPunct="0"/>
            <a:endParaRPr lang="ru-RU" sz="2000" dirty="0" smtClean="0"/>
          </a:p>
          <a:p>
            <a:pPr eaLnBrk="0" fontAlgn="base" hangingPunct="0"/>
            <a:endParaRPr lang="ru-RU" sz="2000" dirty="0" smtClean="0"/>
          </a:p>
          <a:p>
            <a:pPr eaLnBrk="0" fontAlgn="base" hangingPunct="0">
              <a:buNone/>
            </a:pPr>
            <a:endParaRPr lang="ru-RU" sz="2000" dirty="0" smtClean="0"/>
          </a:p>
          <a:p>
            <a:pPr eaLnBrk="0" fontAlgn="base" hangingPunct="0"/>
            <a:endParaRPr lang="ru-RU" sz="2000" dirty="0" smtClean="0"/>
          </a:p>
          <a:p>
            <a:pPr eaLnBrk="0" fontAlgn="base" hangingPunct="0">
              <a:buNone/>
            </a:pPr>
            <a:endParaRPr lang="ru-RU" sz="2000" dirty="0" smtClean="0"/>
          </a:p>
          <a:p>
            <a:pPr eaLnBrk="0" fontAlgn="base" hangingPunct="0"/>
            <a:endParaRPr lang="ru-RU" sz="2000" dirty="0" smtClean="0"/>
          </a:p>
          <a:p>
            <a:pPr eaLnBrk="0" fontAlgn="base" hangingPunct="0"/>
            <a:endParaRPr lang="ru-RU" sz="2000" dirty="0" smtClean="0"/>
          </a:p>
          <a:p>
            <a:pPr eaLnBrk="0" fontAlgn="base" hangingPunct="0"/>
            <a:endParaRPr lang="ru-RU" sz="2000" dirty="0" smtClean="0"/>
          </a:p>
          <a:p>
            <a:pPr eaLnBrk="0" fontAlgn="base" hangingPunct="0"/>
            <a:endParaRPr lang="ru-RU" sz="2000" dirty="0" smtClean="0"/>
          </a:p>
          <a:p>
            <a:pPr eaLnBrk="0" fontAlgn="base" hangingPunct="0"/>
            <a:endParaRPr lang="ru-RU" sz="2000" dirty="0" smtClean="0"/>
          </a:p>
          <a:p>
            <a:pPr eaLnBrk="0" fontAlgn="base" hangingPunct="0"/>
            <a:endParaRPr lang="ru-RU" sz="2000" dirty="0" smtClean="0"/>
          </a:p>
          <a:p>
            <a:pPr eaLnBrk="0" fontAlgn="base" hangingPunct="0"/>
            <a:endParaRPr lang="ru-RU" sz="2000" dirty="0" smtClean="0"/>
          </a:p>
          <a:p>
            <a:pPr eaLnBrk="0" fontAlgn="base" hangingPunct="0"/>
            <a:endParaRPr lang="ru-RU" sz="2000" dirty="0" smtClean="0"/>
          </a:p>
          <a:p>
            <a:pPr eaLnBrk="0" fontAlgn="base" hangingPunct="0"/>
            <a:endParaRPr lang="ru-RU" sz="2000" dirty="0" smtClean="0"/>
          </a:p>
          <a:p>
            <a:pPr eaLnBrk="0" fontAlgn="base" hangingPunct="0"/>
            <a:endParaRPr lang="ru-RU" sz="2000" dirty="0" smtClean="0"/>
          </a:p>
          <a:p>
            <a:pPr eaLnBrk="0" fontAlgn="base" hangingPunct="0"/>
            <a:endParaRPr lang="ru-RU" sz="2000" dirty="0" smtClean="0"/>
          </a:p>
          <a:p>
            <a:pPr eaLnBrk="0" fontAlgn="base" hangingPunct="0">
              <a:buNone/>
            </a:pPr>
            <a:endParaRPr lang="ru-RU" sz="2000" dirty="0" smtClean="0"/>
          </a:p>
          <a:p>
            <a:pPr eaLnBrk="0" fontAlgn="base" hangingPunct="0"/>
            <a:endParaRPr lang="ru-RU" sz="2000" dirty="0" smtClean="0"/>
          </a:p>
          <a:p>
            <a:pPr eaLnBrk="0" fontAlgn="base" hangingPunct="0"/>
            <a:endParaRPr lang="ru-RU" sz="2000" dirty="0" smtClean="0"/>
          </a:p>
          <a:p>
            <a:pPr eaLnBrk="0" fontAlgn="base" hangingPunct="0"/>
            <a:endParaRPr lang="ru-RU" sz="2000" dirty="0" smtClean="0"/>
          </a:p>
          <a:p>
            <a:pPr eaLnBrk="0" fontAlgn="base" hangingPunct="0"/>
            <a:endParaRPr lang="ru-RU" sz="2000" dirty="0" smtClean="0"/>
          </a:p>
          <a:p>
            <a:pPr eaLnBrk="0" fontAlgn="base" hangingPunct="0"/>
            <a:endParaRPr lang="ru-RU" sz="2000" dirty="0" smtClean="0"/>
          </a:p>
          <a:p>
            <a:pPr eaLnBrk="0" fontAlgn="base" hangingPunct="0"/>
            <a:endParaRPr lang="ru-RU" sz="2000" dirty="0" smtClean="0"/>
          </a:p>
          <a:p>
            <a:pPr eaLnBrk="0" fontAlgn="base" hangingPunct="0"/>
            <a:endParaRPr lang="ru-RU" sz="2000" dirty="0" smtClean="0"/>
          </a:p>
          <a:p>
            <a:pPr eaLnBrk="0" fontAlgn="base" hangingPunct="0"/>
            <a:endParaRPr lang="ru-RU" sz="2000" dirty="0" smtClean="0"/>
          </a:p>
          <a:p>
            <a:pPr eaLnBrk="0" fontAlgn="base" hangingPunct="0"/>
            <a:endParaRPr lang="ru-RU" sz="2000" dirty="0" smtClean="0"/>
          </a:p>
          <a:p>
            <a:pPr eaLnBrk="0" fontAlgn="base" hangingPunct="0"/>
            <a:endParaRPr lang="ru-RU" sz="2000" dirty="0" smtClean="0"/>
          </a:p>
          <a:p>
            <a:pPr eaLnBrk="0" fontAlgn="base" hangingPunct="0"/>
            <a:endParaRPr lang="ru-RU" sz="2000" dirty="0" smtClean="0"/>
          </a:p>
          <a:p>
            <a:pPr eaLnBrk="0" fontAlgn="base" hangingPunct="0"/>
            <a:endParaRPr lang="ru-RU" sz="2000" dirty="0" smtClean="0"/>
          </a:p>
          <a:p>
            <a:pPr eaLnBrk="0" fontAlgn="base" hangingPunct="0"/>
            <a:endParaRPr lang="ru-RU" sz="2000" dirty="0" smtClean="0"/>
          </a:p>
          <a:p>
            <a:pPr eaLnBrk="0" fontAlgn="base" hangingPunct="0"/>
            <a:endParaRPr lang="ru-RU" sz="2000" dirty="0" smtClean="0"/>
          </a:p>
          <a:p>
            <a:pPr eaLnBrk="0" fontAlgn="base" hangingPunct="0"/>
            <a:endParaRPr lang="ru-RU" sz="2000" dirty="0" smtClean="0"/>
          </a:p>
          <a:p>
            <a:pPr algn="just">
              <a:buNone/>
            </a:pPr>
            <a:endParaRPr lang="ru-RU" sz="2000" b="1" i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857233"/>
            <a:ext cx="89297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Схема комплексно-тематического планирования психолого-педагогической работы с детьми</a:t>
            </a:r>
            <a:endParaRPr lang="ru-RU" sz="28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2000240"/>
          <a:ext cx="8358246" cy="24333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8"/>
                <a:gridCol w="1428760"/>
                <a:gridCol w="714380"/>
                <a:gridCol w="2071702"/>
                <a:gridCol w="1607355"/>
                <a:gridCol w="1393041"/>
              </a:tblGrid>
              <a:tr h="14086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Месяц и недели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События, праздники, традиции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Тема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Организация развивающей среды для самостоятельной деятельности детей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Формы организации совместной деятельности педагогов с детьми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Взаимодействие с семьей</a:t>
                      </a:r>
                    </a:p>
                  </a:txBody>
                  <a:tcPr/>
                </a:tc>
              </a:tr>
              <a:tr h="4394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94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0006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000" b="1" i="1" dirty="0" smtClean="0"/>
              <a:t>Выбор форм планирования</a:t>
            </a:r>
            <a:endParaRPr lang="ru-RU" sz="2800" b="1" i="1" dirty="0" smtClean="0"/>
          </a:p>
          <a:p>
            <a:r>
              <a:rPr lang="ru-RU" sz="2400" dirty="0" smtClean="0"/>
              <a:t>Выбор формы планирования крайне важен не только чтобы он был  удобным для воспитателя, но  и эффективным для организации образовательного процесса. </a:t>
            </a:r>
          </a:p>
          <a:p>
            <a:r>
              <a:rPr lang="ru-RU" sz="2400" b="1" dirty="0" smtClean="0"/>
              <a:t>Первый вариант</a:t>
            </a:r>
            <a:r>
              <a:rPr lang="ru-RU" sz="2400" dirty="0" smtClean="0"/>
              <a:t>  ж.Дошкольное воспитание  №8 -2010 г.</a:t>
            </a:r>
          </a:p>
          <a:p>
            <a:r>
              <a:rPr lang="ru-RU" sz="2400" b="1" dirty="0" smtClean="0"/>
              <a:t>Второй вариант  рекомендован кафедрой  педагогики и методики дошкольного образования МИОО</a:t>
            </a:r>
          </a:p>
          <a:p>
            <a:pPr>
              <a:buFont typeface="Wingdings" pitchFamily="2" charset="2"/>
              <a:buNone/>
            </a:pPr>
            <a:r>
              <a:rPr lang="ru-RU" sz="2400" dirty="0" smtClean="0"/>
              <a:t>     Он включает перспективное и календарно – тематическое планирование.</a:t>
            </a:r>
          </a:p>
          <a:p>
            <a:pPr>
              <a:buNone/>
            </a:pPr>
            <a:endParaRPr lang="ru-RU" sz="2800" b="1" i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785926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5786454"/>
            <a:ext cx="8286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dirty="0" smtClean="0"/>
              <a:t>Вариант планирования работы воспитателя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ж.Дошкольное воспитание  №8 -2010 г.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pPr eaLnBrk="0" fontAlgn="base" hangingPunct="0">
              <a:buNone/>
            </a:pPr>
            <a:endParaRPr lang="ru-RU" sz="2400" dirty="0" smtClean="0"/>
          </a:p>
          <a:p>
            <a:pPr eaLnBrk="0" fontAlgn="base" hangingPunct="0"/>
            <a:endParaRPr lang="ru-RU" sz="2400" dirty="0" smtClean="0"/>
          </a:p>
          <a:p>
            <a:pPr eaLnBrk="0" fontAlgn="base" hangingPunct="0"/>
            <a:endParaRPr lang="ru-RU" sz="2400" dirty="0" smtClean="0"/>
          </a:p>
          <a:p>
            <a:pPr eaLnBrk="0" fontAlgn="base" hangingPunct="0"/>
            <a:endParaRPr lang="ru-RU" sz="2400" dirty="0" smtClean="0"/>
          </a:p>
          <a:p>
            <a:pPr eaLnBrk="0" fontAlgn="base" hangingPunct="0"/>
            <a:endParaRPr lang="ru-RU" sz="2400" dirty="0" smtClean="0"/>
          </a:p>
          <a:p>
            <a:pPr eaLnBrk="0" fontAlgn="base" hangingPunct="0"/>
            <a:endParaRPr lang="ru-RU" sz="2400" dirty="0" smtClean="0"/>
          </a:p>
          <a:p>
            <a:pPr eaLnBrk="0" fontAlgn="base" hangingPunct="0"/>
            <a:endParaRPr lang="ru-RU" sz="2400" dirty="0" smtClean="0"/>
          </a:p>
          <a:p>
            <a:pPr eaLnBrk="0" fontAlgn="base" hangingPunct="0"/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642918"/>
          <a:ext cx="8786877" cy="61436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7375"/>
                <a:gridCol w="1757375"/>
                <a:gridCol w="621392"/>
                <a:gridCol w="438842"/>
                <a:gridCol w="697143"/>
                <a:gridCol w="1757375"/>
                <a:gridCol w="1757375"/>
              </a:tblGrid>
              <a:tr h="19652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День недели/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Образова-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тельные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Совместная деятельность взрослого и детей с учетом интеграции образовательных областей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развивающей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среды для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самостоятельной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детей (центры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активности, все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помещения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группы)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развивающей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среды для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самостоятельной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детей (центры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активности, все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помещения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группы)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2526774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Непосредственно образовательная деятельность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Образова-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тельная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деятель-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ность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режимных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моментах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3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1370873"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Групповая,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подгрупповая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Индивидуальная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280753"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pPr eaLnBrk="0" fontAlgn="base" hangingPunct="0">
              <a:buNone/>
            </a:pPr>
            <a:endParaRPr lang="ru-RU" sz="2400" dirty="0" smtClean="0"/>
          </a:p>
          <a:p>
            <a:pPr eaLnBrk="0" fontAlgn="base" hangingPunct="0"/>
            <a:endParaRPr lang="ru-RU" sz="2400" dirty="0" smtClean="0"/>
          </a:p>
          <a:p>
            <a:pPr eaLnBrk="0" fontAlgn="base" hangingPunct="0"/>
            <a:endParaRPr lang="ru-RU" sz="2400" dirty="0" smtClean="0"/>
          </a:p>
          <a:p>
            <a:pPr eaLnBrk="0" fontAlgn="base" hangingPunct="0"/>
            <a:endParaRPr lang="ru-RU" sz="2400" dirty="0" smtClean="0"/>
          </a:p>
          <a:p>
            <a:pPr eaLnBrk="0" fontAlgn="base" hangingPunct="0"/>
            <a:endParaRPr lang="ru-RU" sz="2400" dirty="0" smtClean="0"/>
          </a:p>
          <a:p>
            <a:pPr eaLnBrk="0" fontAlgn="base" hangingPunct="0"/>
            <a:endParaRPr lang="ru-RU" sz="2400" dirty="0" smtClean="0"/>
          </a:p>
          <a:p>
            <a:pPr eaLnBrk="0" fontAlgn="base" hangingPunct="0"/>
            <a:endParaRPr lang="ru-RU" sz="2400" dirty="0" smtClean="0"/>
          </a:p>
          <a:p>
            <a:pPr eaLnBrk="0" fontAlgn="base" hangingPunct="0"/>
            <a:endParaRPr lang="ru-RU" sz="2400" dirty="0" smtClean="0"/>
          </a:p>
          <a:p>
            <a:pPr algn="ctr">
              <a:buNone/>
            </a:pPr>
            <a:endParaRPr lang="ru-RU" sz="2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785794"/>
            <a:ext cx="41995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 smtClean="0"/>
              <a:t>Папка «Диагностика»</a:t>
            </a:r>
            <a:endParaRPr lang="ru-RU" sz="28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428736"/>
            <a:ext cx="7929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Папка, в которой содержатся готовые карты диагностических исследований по освоению воспитанниками основной общеобразовательной программы, а также результаты проведенных диагностик. Диагностика проводится 2 раза в год (в начале и в конце учебного года)</a:t>
            </a:r>
            <a:endParaRPr lang="ru-RU" sz="2400" dirty="0"/>
          </a:p>
        </p:txBody>
      </p:sp>
      <p:pic>
        <p:nvPicPr>
          <p:cNvPr id="8" name="Picture 2" descr="C:\Documents and Settings\Admin\Рабочий стол\все картинки\картинки1\руки и канцелярия\J007613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4357694"/>
            <a:ext cx="2070114" cy="1844657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b="1" i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928670"/>
            <a:ext cx="8286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Папка документов по взаимодействию с родителями.</a:t>
            </a:r>
            <a:endParaRPr lang="ru-RU" sz="28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857364"/>
            <a:ext cx="6500842" cy="2010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/>
              <a:t>Папка содержит план взаимодействия с родителями на учебный год;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протоколы родительских собраний; материалы для родителей (консультации, сценарии родительских встреч и пр.)</a:t>
            </a:r>
            <a:endParaRPr lang="ru-RU" sz="2400" dirty="0"/>
          </a:p>
        </p:txBody>
      </p:sp>
      <p:pic>
        <p:nvPicPr>
          <p:cNvPr id="5122" name="Picture 2" descr="C:\Documents and Settings\Admin\Рабочий стол\все картинки\картинки1\Saturation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4214818"/>
            <a:ext cx="2876536" cy="2157402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b="1" i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928670"/>
            <a:ext cx="8501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Тетрадь взаимодействия со специалистами</a:t>
            </a:r>
            <a:endParaRPr lang="ru-RU" sz="28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1714488"/>
            <a:ext cx="821537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/>
              <a:t>Тетрадь является своего рода «мостиком» взаимодействия. В ней специалист фиксирует тему занимательного дела (занятия).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Индивидуальные рекомендации по работе с детьми.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 Подготовке оборудования. Например, музыкальный руководитель составляет список атрибутов, необходимых для музыкального занятия или праздника.</a:t>
            </a:r>
            <a:endParaRPr lang="ru-RU" sz="2400" dirty="0"/>
          </a:p>
        </p:txBody>
      </p:sp>
      <p:pic>
        <p:nvPicPr>
          <p:cNvPr id="9" name="Picture 3" descr="C:\Documents and Settings\Admin\Рабочий стол\все картинки\картинки1\Animated\руки и канцелярия\n1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4643446"/>
            <a:ext cx="2214577" cy="1932722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800" b="1" i="1" dirty="0" smtClean="0"/>
              <a:t>Тетрадь «Педсоветы и педагогические планерки»</a:t>
            </a:r>
          </a:p>
          <a:p>
            <a:pPr algn="ctr">
              <a:buNone/>
            </a:pPr>
            <a:endParaRPr lang="ru-RU" sz="2800" b="1" i="1" dirty="0" smtClean="0"/>
          </a:p>
          <a:p>
            <a:pPr algn="just">
              <a:buNone/>
            </a:pPr>
            <a:endParaRPr lang="ru-RU" sz="2000" b="1" i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143116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Личная тетрадь каждого воспитателя для записей  на педагогических пятиминутках и методических собраниях.</a:t>
            </a:r>
            <a:endParaRPr lang="ru-RU" sz="2400" dirty="0"/>
          </a:p>
        </p:txBody>
      </p:sp>
      <p:pic>
        <p:nvPicPr>
          <p:cNvPr id="6" name="Picture 2" descr="C:\Documents and Settings\Admin\Рабочий стол\все картинки\картинки1\руки и канцелярия\0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786190"/>
            <a:ext cx="2786072" cy="2786072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b="1" i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786050" y="928670"/>
            <a:ext cx="416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Паспорт группы.</a:t>
            </a:r>
            <a:endParaRPr lang="ru-RU" sz="28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500174"/>
            <a:ext cx="8286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Паспорт ведется на протяжении пяти лет (время посещения ребенком ДОУ). Содержит перечень методической литературы группы, дидактических игр, пособий и пр., а также детской мебели. Перечень ежегодно дополняется в связи с переходом детей в новую возрастную группу.</a:t>
            </a:r>
            <a:endParaRPr lang="ru-RU" sz="24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b="1" i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857232"/>
            <a:ext cx="8358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Тетрадь сведений о родителях воспитанников</a:t>
            </a:r>
            <a:r>
              <a:rPr lang="ru-RU" sz="2800" i="1" dirty="0" smtClean="0"/>
              <a:t>.</a:t>
            </a:r>
            <a:endParaRPr lang="ru-RU" sz="2800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2071678"/>
            <a:ext cx="7143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/>
              <a:t>В тетради фиксируются следующие сведения о родителях: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 Ф.И.О.,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адрес проживания,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телефоны и т.п.</a:t>
            </a:r>
            <a:endParaRPr lang="ru-RU" sz="2400" dirty="0"/>
          </a:p>
        </p:txBody>
      </p:sp>
      <p:pic>
        <p:nvPicPr>
          <p:cNvPr id="7170" name="Picture 2" descr="C:\Documents and Settings\Admin\Рабочий стол\все картинки\картинки1\руки и канцелярия\j028361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041370"/>
            <a:ext cx="2643206" cy="2767106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4292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Основные нормативные документы, определяющие новые приоритеты развития дошкольного образования:</a:t>
            </a:r>
          </a:p>
          <a:p>
            <a:pPr algn="ctr">
              <a:buNone/>
            </a:pP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214554"/>
            <a:ext cx="8786874" cy="430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80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</a:rPr>
              <a:t>Приказ Министерства образования и науки Российской Федерации  от 20.07.2011  г. №  2151»Об утверждении федеральных государственных требований к условиям реализации основной образовательной программы дошкольного образования»</a:t>
            </a:r>
          </a:p>
          <a:p>
            <a:pPr marL="285750" indent="-285750">
              <a:lnSpc>
                <a:spcPct val="80000"/>
              </a:lnSpc>
              <a:buFont typeface="Wingdings" pitchFamily="2" charset="2"/>
              <a:buChar char="v"/>
            </a:pPr>
            <a:r>
              <a:rPr lang="ru-RU" b="1" i="1" dirty="0" smtClean="0"/>
              <a:t>Законом РФ «Об образовании» (п. 6.2. ст. 9).</a:t>
            </a:r>
            <a:endParaRPr lang="ru-RU" b="1" i="1" dirty="0" smtClean="0">
              <a:latin typeface="Times New Roman" pitchFamily="18" charset="0"/>
            </a:endParaRPr>
          </a:p>
          <a:p>
            <a:pPr marL="285750" indent="-285750">
              <a:lnSpc>
                <a:spcPct val="80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</a:rPr>
              <a:t>Квалификационные характеристики должностей работников образования (приказ </a:t>
            </a:r>
            <a:r>
              <a:rPr lang="ru-RU" dirty="0" err="1" smtClean="0">
                <a:latin typeface="Times New Roman" pitchFamily="18" charset="0"/>
              </a:rPr>
              <a:t>Минздравсоцразвития</a:t>
            </a:r>
            <a:r>
              <a:rPr lang="ru-RU" dirty="0" smtClean="0">
                <a:latin typeface="Times New Roman" pitchFamily="18" charset="0"/>
              </a:rPr>
              <a:t> РФ от 14.08.2009 № 593)</a:t>
            </a:r>
          </a:p>
          <a:p>
            <a:pPr marL="285750" indent="-285750">
              <a:lnSpc>
                <a:spcPct val="80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</a:rPr>
              <a:t>Типовое положение о дошкольном образовательном учреждении </a:t>
            </a:r>
          </a:p>
          <a:p>
            <a:pPr marL="285750" indent="-285750">
              <a:lnSpc>
                <a:spcPct val="80000"/>
              </a:lnSpc>
              <a:buFont typeface="Wingdings" pitchFamily="2" charset="2"/>
              <a:buChar char="v"/>
            </a:pPr>
            <a:r>
              <a:rPr lang="ru-RU" b="1" dirty="0" smtClean="0">
                <a:latin typeface="Times New Roman" pitchFamily="18" charset="0"/>
              </a:rPr>
              <a:t>Федеральные государственные требования к структуре основной общеобразовательной программы дошкольного образования (приказ </a:t>
            </a:r>
            <a:r>
              <a:rPr lang="ru-RU" b="1" dirty="0" err="1" smtClean="0">
                <a:latin typeface="Times New Roman" pitchFamily="18" charset="0"/>
              </a:rPr>
              <a:t>Минобрнауки</a:t>
            </a:r>
            <a:r>
              <a:rPr lang="ru-RU" b="1" dirty="0" smtClean="0">
                <a:latin typeface="Times New Roman" pitchFamily="18" charset="0"/>
              </a:rPr>
              <a:t> РФ №655 от 23.11.2009 года)</a:t>
            </a:r>
          </a:p>
          <a:p>
            <a:pPr marL="285750" indent="-285750">
              <a:lnSpc>
                <a:spcPct val="80000"/>
              </a:lnSpc>
              <a:buFont typeface="Wingdings" pitchFamily="2" charset="2"/>
              <a:buChar char="v"/>
            </a:pPr>
            <a:r>
              <a:rPr lang="ru-RU" dirty="0" err="1" smtClean="0">
                <a:latin typeface="Times New Roman" pitchFamily="18" charset="0"/>
              </a:rPr>
              <a:t>СанПиН</a:t>
            </a:r>
            <a:r>
              <a:rPr lang="ru-RU" dirty="0" smtClean="0">
                <a:latin typeface="Times New Roman" pitchFamily="18" charset="0"/>
              </a:rPr>
              <a:t> 2.4.1.2660-10 "Санитарно-эпидемиологические требования к устройству, содержанию и организации режима работы в дошкольных организациях«(Постановление Главного государственного санитарного врача Российской Федерации от 22 июля 2010 г. N 91 ), изменения </a:t>
            </a:r>
            <a:r>
              <a:rPr lang="ru-RU" dirty="0" err="1" smtClean="0">
                <a:latin typeface="Times New Roman" pitchFamily="18" charset="0"/>
              </a:rPr>
              <a:t>СанПин</a:t>
            </a:r>
            <a:r>
              <a:rPr lang="ru-RU" dirty="0" smtClean="0">
                <a:latin typeface="Times New Roman" pitchFamily="18" charset="0"/>
              </a:rPr>
              <a:t> № 1. 2.4.1. 2791-10 </a:t>
            </a:r>
          </a:p>
          <a:p>
            <a:pPr marL="285750" indent="-285750">
              <a:lnSpc>
                <a:spcPct val="80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</a:rPr>
              <a:t>Письмо </a:t>
            </a:r>
            <a:r>
              <a:rPr lang="ru-RU" dirty="0" err="1" smtClean="0">
                <a:latin typeface="Times New Roman" pitchFamily="18" charset="0"/>
              </a:rPr>
              <a:t>Минобрнауки</a:t>
            </a:r>
            <a:r>
              <a:rPr lang="ru-RU" dirty="0" smtClean="0">
                <a:latin typeface="Times New Roman" pitchFamily="18" charset="0"/>
              </a:rPr>
              <a:t> РФ от 21 октября 2010 № 03 – 248 «О разработке основной общеобразовательной программы дошкольного образования». </a:t>
            </a:r>
          </a:p>
          <a:p>
            <a:pPr marL="285750" indent="-285750">
              <a:lnSpc>
                <a:spcPct val="80000"/>
              </a:lnSpc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</a:rPr>
              <a:t>Письмо </a:t>
            </a:r>
            <a:r>
              <a:rPr lang="ru-RU" dirty="0" err="1" smtClean="0">
                <a:latin typeface="Times New Roman" pitchFamily="18" charset="0"/>
              </a:rPr>
              <a:t>Минобрнауки</a:t>
            </a:r>
            <a:r>
              <a:rPr lang="ru-RU" dirty="0" smtClean="0">
                <a:latin typeface="Times New Roman" pitchFamily="18" charset="0"/>
              </a:rPr>
              <a:t> РФ от 22 июля 2010 № 03 – 13 «О примерной основной общеобразовательной программе дошкольного образования»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b="1" i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857232"/>
            <a:ext cx="8572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Табель посещаемости воспитанников (прошит, пронумерован, скреплен печатью)</a:t>
            </a:r>
            <a:endParaRPr lang="ru-RU" sz="28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357430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Документ, в котором фиксируется присутствие и причины отсутствия ребенка в ДОУ.</a:t>
            </a:r>
            <a:endParaRPr lang="ru-RU" sz="24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800" b="1" i="1" dirty="0" smtClean="0"/>
              <a:t>Социальный паспорт группы</a:t>
            </a:r>
            <a:endParaRPr lang="ru-RU" sz="2800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714488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Разработанный специалистами ДОУ бланк заполняется родителями в начале учебного года. Содержит сведения о количестве детей в семье, жилищных условий и т.п.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800" b="1" i="1" dirty="0" smtClean="0"/>
              <a:t>Индивидуальный план самообразования</a:t>
            </a:r>
          </a:p>
          <a:p>
            <a:pPr>
              <a:buNone/>
            </a:pPr>
            <a:r>
              <a:rPr lang="ru-RU" sz="2400" dirty="0" smtClean="0"/>
              <a:t>Самообразование педагогов ДОУ многогранно и многопланово. Основными направлениями в системе самообразования могут быть: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Ознакомление с новыми нормативными документами по вопросам дошкольного воспитания;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 изучение учебной и научно – методической литературы;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Ознакомление с новыми достижениями педагогики, психологии, физиологии;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Изучение новых программ и педагогических технологий;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Ознакомление с передовой практикой дошкольных учреждений;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Повышение общекультурного уровня.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i="1" dirty="0" smtClean="0">
                <a:solidFill>
                  <a:schemeClr val="tx2">
                    <a:lumMod val="75000"/>
                  </a:schemeClr>
                </a:solidFill>
              </a:rPr>
              <a:t>Желаю успеха!</a:t>
            </a:r>
          </a:p>
          <a:p>
            <a:pPr algn="ctr">
              <a:buNone/>
            </a:pPr>
            <a:endParaRPr lang="ru-RU" sz="2400" dirty="0" smtClean="0">
              <a:solidFill>
                <a:schemeClr val="folHlink"/>
              </a:solidFill>
            </a:endParaRPr>
          </a:p>
        </p:txBody>
      </p:sp>
      <p:pic>
        <p:nvPicPr>
          <p:cNvPr id="4" name="Picture 4" descr="ма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557426"/>
            <a:ext cx="3929090" cy="392909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3200" b="1" dirty="0" smtClean="0">
                <a:solidFill>
                  <a:schemeClr val="folHlink"/>
                </a:solidFill>
              </a:rPr>
              <a:t> 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Перечень педагогической документации делится на два блока: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3200" dirty="0" smtClean="0"/>
              <a:t>общая педагогическая документация;</a:t>
            </a:r>
          </a:p>
          <a:p>
            <a:pPr>
              <a:lnSpc>
                <a:spcPct val="90000"/>
              </a:lnSpc>
            </a:pPr>
            <a:endParaRPr lang="ru-RU" sz="3200" dirty="0" smtClean="0"/>
          </a:p>
          <a:p>
            <a:pPr>
              <a:lnSpc>
                <a:spcPct val="90000"/>
              </a:lnSpc>
            </a:pPr>
            <a:r>
              <a:rPr lang="ru-RU" sz="3200" dirty="0" smtClean="0"/>
              <a:t>документация педагогов.</a:t>
            </a:r>
          </a:p>
          <a:p>
            <a:pPr algn="just">
              <a:buNone/>
            </a:pPr>
            <a:endParaRPr lang="ru-RU" sz="3200" dirty="0" smtClean="0"/>
          </a:p>
        </p:txBody>
      </p:sp>
      <p:pic>
        <p:nvPicPr>
          <p:cNvPr id="4" name="Picture 2" descr="C:\Documents and Settings\Admin\Рабочий стол\все картинки\картинки1\руки и канцелярия\0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786190"/>
            <a:ext cx="2786072" cy="278607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Общая педагогическая документация</a:t>
            </a:r>
            <a:endParaRPr lang="ru-RU" sz="4000" b="1" i="1" dirty="0" smtClean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ru-RU" sz="3200" b="1" i="1" dirty="0" smtClean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3200" b="1" dirty="0" smtClean="0"/>
              <a:t>Устав ДОУ</a:t>
            </a:r>
          </a:p>
          <a:p>
            <a:pPr>
              <a:lnSpc>
                <a:spcPct val="90000"/>
              </a:lnSpc>
            </a:pPr>
            <a:r>
              <a:rPr lang="ru-RU" sz="3200" b="1" dirty="0" smtClean="0"/>
              <a:t>Программа развития ДОУ</a:t>
            </a:r>
          </a:p>
          <a:p>
            <a:pPr>
              <a:lnSpc>
                <a:spcPct val="90000"/>
              </a:lnSpc>
              <a:buNone/>
            </a:pPr>
            <a:r>
              <a:rPr lang="ru-RU" sz="32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ru-RU" sz="3200" b="1" dirty="0" smtClean="0"/>
              <a:t>Основная общеобразовательная </a:t>
            </a:r>
            <a:r>
              <a:rPr lang="ru-RU" sz="3200" b="1" dirty="0" smtClean="0"/>
              <a:t>программа</a:t>
            </a:r>
            <a:r>
              <a:rPr lang="ru-RU" sz="3200" dirty="0" smtClean="0"/>
              <a:t> ДОУ</a:t>
            </a:r>
          </a:p>
          <a:p>
            <a:pPr>
              <a:lnSpc>
                <a:spcPct val="90000"/>
              </a:lnSpc>
            </a:pPr>
            <a:endParaRPr lang="ru-RU" sz="3200" dirty="0" smtClean="0"/>
          </a:p>
          <a:p>
            <a:pPr>
              <a:lnSpc>
                <a:spcPct val="90000"/>
              </a:lnSpc>
            </a:pPr>
            <a:r>
              <a:rPr lang="ru-RU" sz="3200" b="1" dirty="0" smtClean="0"/>
              <a:t>Годовой план</a:t>
            </a:r>
            <a:r>
              <a:rPr lang="ru-RU" sz="3200" dirty="0" smtClean="0"/>
              <a:t> ДОУ</a:t>
            </a:r>
          </a:p>
          <a:p>
            <a:pPr algn="ctr">
              <a:buNone/>
            </a:pPr>
            <a:endParaRPr lang="ru-RU" sz="2000" dirty="0"/>
          </a:p>
        </p:txBody>
      </p:sp>
      <p:pic>
        <p:nvPicPr>
          <p:cNvPr id="2051" name="Picture 3" descr="C:\Documents and Settings\Admin\Рабочий стол\все картинки\картинки1\Animated\руки и канцелярия\n1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713585"/>
            <a:ext cx="2214577" cy="193272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/>
              <a:t>В Уставе детского сада сказано, что: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03874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dirty="0" smtClean="0"/>
          </a:p>
          <a:p>
            <a:endParaRPr lang="ru-RU" dirty="0"/>
          </a:p>
        </p:txBody>
      </p:sp>
      <p:pic>
        <p:nvPicPr>
          <p:cNvPr id="4" name="Picture 2" descr="C:\Documents and Settings\Admin\Рабочий стол\все картинки\картинки1\руки и канцелярия\guest-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4929198"/>
            <a:ext cx="1785950" cy="167432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1443840"/>
            <a:ext cx="8286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группах общеразвивающей направленности осуществляется дошкольное образование в соответствии с образовательной программой образовательного учреждения, разрабатываемой им самостоятельно на основе примерной основной общеобразовательной программы дошкольного образования и </a:t>
            </a:r>
          </a:p>
          <a:p>
            <a:r>
              <a:rPr lang="ru-RU" sz="2400" dirty="0" smtClean="0"/>
              <a:t>федеральных государственных требований к структуре основной общеобразовательной программы дошкольного образования и условиям ее реализации.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Основная общеобразовательная программа детского сада один из общих документов</a:t>
            </a:r>
          </a:p>
          <a:p>
            <a:pPr>
              <a:buNone/>
            </a:pPr>
            <a:r>
              <a:rPr lang="ru-RU" dirty="0" smtClean="0"/>
              <a:t>В соответствии с ФГТ она состоит из двух частей – обязательной и части, формируемой участниками образовательного процесса. </a:t>
            </a:r>
          </a:p>
          <a:p>
            <a:pPr>
              <a:buNone/>
            </a:pPr>
            <a:r>
              <a:rPr lang="ru-RU" dirty="0" smtClean="0"/>
              <a:t>Содержание обязательной части определяет примерная программа, которая должна быть реализована .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dirty="0" smtClean="0"/>
              <a:t>Рабочая программа группы </a:t>
            </a:r>
            <a:r>
              <a:rPr lang="ru-RU" sz="2800" dirty="0" smtClean="0"/>
              <a:t>разрабатывается на основе положения о рабочей программе педагога и является неотъемлемой частью образовательной программы ДОУ, направленная на реализацию образовательных программ в полном объеме, принимается на педагогическом совете и утверждается заведующей ДОУ.</a:t>
            </a:r>
          </a:p>
          <a:p>
            <a:pPr algn="just">
              <a:buNone/>
            </a:pPr>
            <a:r>
              <a:rPr lang="ru-RU" sz="2800" dirty="0" smtClean="0"/>
              <a:t>А так же существует ряд других документов оформляемой педагогом группы:</a:t>
            </a:r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endParaRPr lang="ru-RU" sz="2800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643314"/>
            <a:ext cx="1945482" cy="282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571472" y="785794"/>
            <a:ext cx="828680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i="1" dirty="0" smtClean="0"/>
              <a:t>Примерная основная общеобразовательная программа дошкольного образования.</a:t>
            </a:r>
          </a:p>
          <a:p>
            <a:pPr>
              <a:buNone/>
            </a:pPr>
            <a:r>
              <a:rPr lang="ru-RU" sz="2000" dirty="0" smtClean="0"/>
              <a:t>На основе содержания программы разрабатывается общеобразовательная программа ДОУ в соответствии с федеральными государственными требованиями к структуре основной общеобразовательной программы дошкольного образования (приказ </a:t>
            </a:r>
            <a:r>
              <a:rPr lang="ru-RU" sz="2000" dirty="0" err="1" smtClean="0"/>
              <a:t>Минобрнауки</a:t>
            </a:r>
            <a:r>
              <a:rPr lang="ru-RU" sz="2000" dirty="0" smtClean="0"/>
              <a:t> России 23.11.2009г. №655)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i="1" dirty="0" smtClean="0"/>
              <a:t>Папка «Организация </a:t>
            </a:r>
            <a:r>
              <a:rPr lang="ru-RU" sz="2400" b="1" i="1" dirty="0" err="1" smtClean="0"/>
              <a:t>воспитательно</a:t>
            </a:r>
            <a:r>
              <a:rPr lang="ru-RU" sz="2400" b="1" i="1" dirty="0" smtClean="0"/>
              <a:t> – образовательного процесса»</a:t>
            </a:r>
          </a:p>
          <a:p>
            <a:pPr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b="1" i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859340"/>
            <a:ext cx="64294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/>
              <a:t>Папка, в которой содержатся выдержки из основной общеобразовательной программы ДОУ.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Модели </a:t>
            </a:r>
            <a:r>
              <a:rPr lang="ru-RU" sz="2400" dirty="0" err="1" smtClean="0"/>
              <a:t>физкультурно</a:t>
            </a:r>
            <a:r>
              <a:rPr lang="ru-RU" sz="2400" dirty="0" smtClean="0"/>
              <a:t> – оздоровительной работы.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Должностная инструкция воспитателя.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инструкция по охране труда воспитателя.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инструкция по безопасности жизнедеятельности воспитанников.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Сетка непосредственно образовательной деятельности</a:t>
            </a:r>
            <a:r>
              <a:rPr lang="ru-RU" sz="24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 </a:t>
            </a:r>
            <a:r>
              <a:rPr lang="ru-RU" sz="2400" dirty="0" smtClean="0"/>
              <a:t>Памятки.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Методические рекомендации и т.д.</a:t>
            </a:r>
            <a:endParaRPr lang="ru-RU" sz="2400" dirty="0"/>
          </a:p>
        </p:txBody>
      </p:sp>
      <p:pic>
        <p:nvPicPr>
          <p:cNvPr id="5" name="Picture 3" descr="C:\Documents and Settings\Admin\Рабочий стол\все картинки\картинки1\Animated\руки и канцелярия\n1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9321" y="4929197"/>
            <a:ext cx="1967520" cy="1717109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385</TotalTime>
  <Words>968</Words>
  <Application>Microsoft Office PowerPoint</Application>
  <PresentationFormat>Экран (4:3)</PresentationFormat>
  <Paragraphs>184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Презентация на теоретическом семинаре: «Традиции и новации в организации и содержании дошкольного образования.»</vt:lpstr>
      <vt:lpstr>Презентация PowerPoint</vt:lpstr>
      <vt:lpstr>Презентация PowerPoint</vt:lpstr>
      <vt:lpstr>Презентация PowerPoint</vt:lpstr>
      <vt:lpstr>В Уставе детского сада сказано, что: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теоретическом семинаре: «Традиции и новации в организации и содержании дошкольного образования.»</dc:title>
  <dc:creator>Admin</dc:creator>
  <cp:lastModifiedBy>Админ</cp:lastModifiedBy>
  <cp:revision>39</cp:revision>
  <dcterms:created xsi:type="dcterms:W3CDTF">2012-10-27T06:36:05Z</dcterms:created>
  <dcterms:modified xsi:type="dcterms:W3CDTF">2012-10-30T05:28:02Z</dcterms:modified>
</cp:coreProperties>
</file>