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4" r:id="rId3"/>
    <p:sldId id="263" r:id="rId4"/>
    <p:sldId id="265" r:id="rId5"/>
    <p:sldId id="280" r:id="rId6"/>
    <p:sldId id="272" r:id="rId7"/>
    <p:sldId id="267" r:id="rId8"/>
    <p:sldId id="266" r:id="rId9"/>
    <p:sldId id="270" r:id="rId10"/>
    <p:sldId id="256" r:id="rId11"/>
    <p:sldId id="271" r:id="rId12"/>
    <p:sldId id="281" r:id="rId13"/>
    <p:sldId id="282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9E91BA-8A08-40CC-AD21-A9F2C84EB555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6DC3FF-28C0-4BE1-B814-E21B9663A12C}">
      <dgm:prSet phldrT="[Текст]" custT="1"/>
      <dgm:spPr/>
      <dgm:t>
        <a:bodyPr/>
        <a:lstStyle/>
        <a:p>
          <a:r>
            <a:rPr lang="kk-KZ" sz="1800" dirty="0" smtClean="0"/>
            <a:t>Қиял -ғажайып</a:t>
          </a:r>
          <a:endParaRPr lang="ru-RU" sz="1800" dirty="0"/>
        </a:p>
      </dgm:t>
    </dgm:pt>
    <dgm:pt modelId="{33185696-8DF0-4D41-8C84-6BE83859A739}" type="parTrans" cxnId="{35D2366A-19D8-4768-8A02-59457936A964}">
      <dgm:prSet/>
      <dgm:spPr/>
      <dgm:t>
        <a:bodyPr/>
        <a:lstStyle/>
        <a:p>
          <a:endParaRPr lang="ru-RU"/>
        </a:p>
      </dgm:t>
    </dgm:pt>
    <dgm:pt modelId="{66C0BEC6-A657-4761-88E3-33A1668C80E6}" type="sibTrans" cxnId="{35D2366A-19D8-4768-8A02-59457936A964}">
      <dgm:prSet/>
      <dgm:spPr/>
      <dgm:t>
        <a:bodyPr/>
        <a:lstStyle/>
        <a:p>
          <a:endParaRPr lang="ru-RU"/>
        </a:p>
      </dgm:t>
    </dgm:pt>
    <dgm:pt modelId="{DB552313-6E51-4FE8-9730-D5C1F9671F55}">
      <dgm:prSet phldrT="[Текст]" custT="1"/>
      <dgm:spPr/>
      <dgm:t>
        <a:bodyPr/>
        <a:lstStyle/>
        <a:p>
          <a:r>
            <a:rPr lang="kk-KZ" sz="1800" dirty="0" smtClean="0"/>
            <a:t>Жан-жануарлар</a:t>
          </a:r>
          <a:endParaRPr lang="ru-RU" sz="1800" dirty="0"/>
        </a:p>
      </dgm:t>
    </dgm:pt>
    <dgm:pt modelId="{A1976624-FA03-4171-B8D1-C5D8B48AA654}" type="parTrans" cxnId="{7238C3E0-D03B-4505-9776-73FCD3B1BA6F}">
      <dgm:prSet/>
      <dgm:spPr/>
      <dgm:t>
        <a:bodyPr/>
        <a:lstStyle/>
        <a:p>
          <a:endParaRPr lang="ru-RU"/>
        </a:p>
      </dgm:t>
    </dgm:pt>
    <dgm:pt modelId="{702B1AD2-D289-4AF3-89F2-3CE4D42F6088}" type="sibTrans" cxnId="{7238C3E0-D03B-4505-9776-73FCD3B1BA6F}">
      <dgm:prSet/>
      <dgm:spPr/>
      <dgm:t>
        <a:bodyPr/>
        <a:lstStyle/>
        <a:p>
          <a:endParaRPr lang="ru-RU"/>
        </a:p>
      </dgm:t>
    </dgm:pt>
    <dgm:pt modelId="{E61A6B81-0291-404A-98CC-EC54ED7F16E2}">
      <dgm:prSet phldrT="[Текст]" custT="1"/>
      <dgm:spPr/>
      <dgm:t>
        <a:bodyPr/>
        <a:lstStyle/>
        <a:p>
          <a:r>
            <a:rPr lang="kk-KZ" sz="1800" dirty="0" smtClean="0"/>
            <a:t>шыншыл</a:t>
          </a:r>
          <a:endParaRPr lang="ru-RU" sz="1800" dirty="0"/>
        </a:p>
      </dgm:t>
    </dgm:pt>
    <dgm:pt modelId="{9782FFDB-06DB-4461-A5AE-4B61DE0DD873}" type="parTrans" cxnId="{8E7C873A-BB02-4746-AECA-4815F87E1DC8}">
      <dgm:prSet/>
      <dgm:spPr/>
      <dgm:t>
        <a:bodyPr/>
        <a:lstStyle/>
        <a:p>
          <a:endParaRPr lang="ru-RU"/>
        </a:p>
      </dgm:t>
    </dgm:pt>
    <dgm:pt modelId="{CC373B0B-AA0D-4E61-BDFB-182C970EDE3E}" type="sibTrans" cxnId="{8E7C873A-BB02-4746-AECA-4815F87E1DC8}">
      <dgm:prSet/>
      <dgm:spPr/>
      <dgm:t>
        <a:bodyPr/>
        <a:lstStyle/>
        <a:p>
          <a:endParaRPr lang="ru-RU"/>
        </a:p>
      </dgm:t>
    </dgm:pt>
    <dgm:pt modelId="{5DCE1A02-7D65-42BA-A8AE-F20027BB238F}" type="pres">
      <dgm:prSet presAssocID="{EC9E91BA-8A08-40CC-AD21-A9F2C84EB55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3DCB77-C8AF-4F84-8C39-29AC98E8407B}" type="pres">
      <dgm:prSet presAssocID="{4B6DC3FF-28C0-4BE1-B814-E21B9663A12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9E62D9-EAD2-41DF-A69E-8A9CB1A98A9A}" type="pres">
      <dgm:prSet presAssocID="{66C0BEC6-A657-4761-88E3-33A1668C80E6}" presName="sibTrans" presStyleLbl="sibTrans2D1" presStyleIdx="0" presStyleCnt="3" custLinFactNeighborX="84742" custLinFactNeighborY="-50598"/>
      <dgm:spPr/>
      <dgm:t>
        <a:bodyPr/>
        <a:lstStyle/>
        <a:p>
          <a:endParaRPr lang="ru-RU"/>
        </a:p>
      </dgm:t>
    </dgm:pt>
    <dgm:pt modelId="{C23C4144-795A-40A1-8396-7E60FEB94680}" type="pres">
      <dgm:prSet presAssocID="{66C0BEC6-A657-4761-88E3-33A1668C80E6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6395F762-F8D6-4629-8033-65C4881E22B9}" type="pres">
      <dgm:prSet presAssocID="{DB552313-6E51-4FE8-9730-D5C1F9671F5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8503D5-624C-41A6-8D24-A5DDA4539F3E}" type="pres">
      <dgm:prSet presAssocID="{702B1AD2-D289-4AF3-89F2-3CE4D42F6088}" presName="sibTrans" presStyleLbl="sibTrans2D1" presStyleIdx="1" presStyleCnt="3"/>
      <dgm:spPr/>
      <dgm:t>
        <a:bodyPr/>
        <a:lstStyle/>
        <a:p>
          <a:endParaRPr lang="ru-RU"/>
        </a:p>
      </dgm:t>
    </dgm:pt>
    <dgm:pt modelId="{66A271A5-2639-4779-B0CA-938B4416931F}" type="pres">
      <dgm:prSet presAssocID="{702B1AD2-D289-4AF3-89F2-3CE4D42F6088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A39995EA-24D0-406A-9371-C15E6C5C6D70}" type="pres">
      <dgm:prSet presAssocID="{E61A6B81-0291-404A-98CC-EC54ED7F16E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92A018-7B36-44E0-AD87-0DC278D9F12E}" type="pres">
      <dgm:prSet presAssocID="{CC373B0B-AA0D-4E61-BDFB-182C970EDE3E}" presName="sibTrans" presStyleLbl="sibTrans2D1" presStyleIdx="2" presStyleCnt="3" custLinFactNeighborX="-75642" custLinFactNeighborY="-73745"/>
      <dgm:spPr/>
      <dgm:t>
        <a:bodyPr/>
        <a:lstStyle/>
        <a:p>
          <a:endParaRPr lang="ru-RU"/>
        </a:p>
      </dgm:t>
    </dgm:pt>
    <dgm:pt modelId="{9F33FAF5-2770-4495-8979-4F80EEAA3E3E}" type="pres">
      <dgm:prSet presAssocID="{CC373B0B-AA0D-4E61-BDFB-182C970EDE3E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74C80BBB-422D-438E-B66E-45E58EDEF53F}" type="presOf" srcId="{4B6DC3FF-28C0-4BE1-B814-E21B9663A12C}" destId="{443DCB77-C8AF-4F84-8C39-29AC98E8407B}" srcOrd="0" destOrd="0" presId="urn:microsoft.com/office/officeart/2005/8/layout/cycle7"/>
    <dgm:cxn modelId="{829713E2-CE11-4994-8FBD-794212E7CBBE}" type="presOf" srcId="{EC9E91BA-8A08-40CC-AD21-A9F2C84EB555}" destId="{5DCE1A02-7D65-42BA-A8AE-F20027BB238F}" srcOrd="0" destOrd="0" presId="urn:microsoft.com/office/officeart/2005/8/layout/cycle7"/>
    <dgm:cxn modelId="{35D2366A-19D8-4768-8A02-59457936A964}" srcId="{EC9E91BA-8A08-40CC-AD21-A9F2C84EB555}" destId="{4B6DC3FF-28C0-4BE1-B814-E21B9663A12C}" srcOrd="0" destOrd="0" parTransId="{33185696-8DF0-4D41-8C84-6BE83859A739}" sibTransId="{66C0BEC6-A657-4761-88E3-33A1668C80E6}"/>
    <dgm:cxn modelId="{E3BCD05A-6157-4ACE-96F6-14BC458BABFC}" type="presOf" srcId="{702B1AD2-D289-4AF3-89F2-3CE4D42F6088}" destId="{838503D5-624C-41A6-8D24-A5DDA4539F3E}" srcOrd="0" destOrd="0" presId="urn:microsoft.com/office/officeart/2005/8/layout/cycle7"/>
    <dgm:cxn modelId="{1F5D9C2F-311A-4EA6-9AE1-445DC2C30A10}" type="presOf" srcId="{CC373B0B-AA0D-4E61-BDFB-182C970EDE3E}" destId="{9F33FAF5-2770-4495-8979-4F80EEAA3E3E}" srcOrd="1" destOrd="0" presId="urn:microsoft.com/office/officeart/2005/8/layout/cycle7"/>
    <dgm:cxn modelId="{169AF717-1FD0-4DF7-B432-C35D9C60BBFA}" type="presOf" srcId="{66C0BEC6-A657-4761-88E3-33A1668C80E6}" destId="{C23C4144-795A-40A1-8396-7E60FEB94680}" srcOrd="1" destOrd="0" presId="urn:microsoft.com/office/officeart/2005/8/layout/cycle7"/>
    <dgm:cxn modelId="{8E7C873A-BB02-4746-AECA-4815F87E1DC8}" srcId="{EC9E91BA-8A08-40CC-AD21-A9F2C84EB555}" destId="{E61A6B81-0291-404A-98CC-EC54ED7F16E2}" srcOrd="2" destOrd="0" parTransId="{9782FFDB-06DB-4461-A5AE-4B61DE0DD873}" sibTransId="{CC373B0B-AA0D-4E61-BDFB-182C970EDE3E}"/>
    <dgm:cxn modelId="{4E216F38-0BC9-4AB6-86BB-929C02368A6E}" type="presOf" srcId="{66C0BEC6-A657-4761-88E3-33A1668C80E6}" destId="{1A9E62D9-EAD2-41DF-A69E-8A9CB1A98A9A}" srcOrd="0" destOrd="0" presId="urn:microsoft.com/office/officeart/2005/8/layout/cycle7"/>
    <dgm:cxn modelId="{188F2CC8-33E5-44C6-88E6-A9B124FA234E}" type="presOf" srcId="{E61A6B81-0291-404A-98CC-EC54ED7F16E2}" destId="{A39995EA-24D0-406A-9371-C15E6C5C6D70}" srcOrd="0" destOrd="0" presId="urn:microsoft.com/office/officeart/2005/8/layout/cycle7"/>
    <dgm:cxn modelId="{F4D04655-5D0A-44ED-9B41-C29BD43DE839}" type="presOf" srcId="{702B1AD2-D289-4AF3-89F2-3CE4D42F6088}" destId="{66A271A5-2639-4779-B0CA-938B4416931F}" srcOrd="1" destOrd="0" presId="urn:microsoft.com/office/officeart/2005/8/layout/cycle7"/>
    <dgm:cxn modelId="{45DAFE94-4A3C-4507-AD5B-76FC63AD4CCB}" type="presOf" srcId="{CC373B0B-AA0D-4E61-BDFB-182C970EDE3E}" destId="{4492A018-7B36-44E0-AD87-0DC278D9F12E}" srcOrd="0" destOrd="0" presId="urn:microsoft.com/office/officeart/2005/8/layout/cycle7"/>
    <dgm:cxn modelId="{7238C3E0-D03B-4505-9776-73FCD3B1BA6F}" srcId="{EC9E91BA-8A08-40CC-AD21-A9F2C84EB555}" destId="{DB552313-6E51-4FE8-9730-D5C1F9671F55}" srcOrd="1" destOrd="0" parTransId="{A1976624-FA03-4171-B8D1-C5D8B48AA654}" sibTransId="{702B1AD2-D289-4AF3-89F2-3CE4D42F6088}"/>
    <dgm:cxn modelId="{6AB2D924-AD09-4F80-86B5-64CE2AEB65ED}" type="presOf" srcId="{DB552313-6E51-4FE8-9730-D5C1F9671F55}" destId="{6395F762-F8D6-4629-8033-65C4881E22B9}" srcOrd="0" destOrd="0" presId="urn:microsoft.com/office/officeart/2005/8/layout/cycle7"/>
    <dgm:cxn modelId="{79CBDDF4-1A8B-4D1F-9F06-66F36B963043}" type="presParOf" srcId="{5DCE1A02-7D65-42BA-A8AE-F20027BB238F}" destId="{443DCB77-C8AF-4F84-8C39-29AC98E8407B}" srcOrd="0" destOrd="0" presId="urn:microsoft.com/office/officeart/2005/8/layout/cycle7"/>
    <dgm:cxn modelId="{A666098D-0018-46F6-BB75-53BBA5AA137F}" type="presParOf" srcId="{5DCE1A02-7D65-42BA-A8AE-F20027BB238F}" destId="{1A9E62D9-EAD2-41DF-A69E-8A9CB1A98A9A}" srcOrd="1" destOrd="0" presId="urn:microsoft.com/office/officeart/2005/8/layout/cycle7"/>
    <dgm:cxn modelId="{5E9B8A16-434E-4F18-AAF5-6F72CC1AE5EC}" type="presParOf" srcId="{1A9E62D9-EAD2-41DF-A69E-8A9CB1A98A9A}" destId="{C23C4144-795A-40A1-8396-7E60FEB94680}" srcOrd="0" destOrd="0" presId="urn:microsoft.com/office/officeart/2005/8/layout/cycle7"/>
    <dgm:cxn modelId="{41E8D641-5045-4969-877B-3EF2F75A5B5C}" type="presParOf" srcId="{5DCE1A02-7D65-42BA-A8AE-F20027BB238F}" destId="{6395F762-F8D6-4629-8033-65C4881E22B9}" srcOrd="2" destOrd="0" presId="urn:microsoft.com/office/officeart/2005/8/layout/cycle7"/>
    <dgm:cxn modelId="{3071644A-DEE0-4052-B153-CF09F5CF0858}" type="presParOf" srcId="{5DCE1A02-7D65-42BA-A8AE-F20027BB238F}" destId="{838503D5-624C-41A6-8D24-A5DDA4539F3E}" srcOrd="3" destOrd="0" presId="urn:microsoft.com/office/officeart/2005/8/layout/cycle7"/>
    <dgm:cxn modelId="{41033DAC-B798-4D9C-A4E8-D7ED2FE7C6EE}" type="presParOf" srcId="{838503D5-624C-41A6-8D24-A5DDA4539F3E}" destId="{66A271A5-2639-4779-B0CA-938B4416931F}" srcOrd="0" destOrd="0" presId="urn:microsoft.com/office/officeart/2005/8/layout/cycle7"/>
    <dgm:cxn modelId="{083EF1FD-F62F-453D-92A8-49D3CE25C64C}" type="presParOf" srcId="{5DCE1A02-7D65-42BA-A8AE-F20027BB238F}" destId="{A39995EA-24D0-406A-9371-C15E6C5C6D70}" srcOrd="4" destOrd="0" presId="urn:microsoft.com/office/officeart/2005/8/layout/cycle7"/>
    <dgm:cxn modelId="{F956F14C-13EF-4B11-8A21-E4B8DA686A63}" type="presParOf" srcId="{5DCE1A02-7D65-42BA-A8AE-F20027BB238F}" destId="{4492A018-7B36-44E0-AD87-0DC278D9F12E}" srcOrd="5" destOrd="0" presId="urn:microsoft.com/office/officeart/2005/8/layout/cycle7"/>
    <dgm:cxn modelId="{35C6E744-BD7A-458D-A222-6597661322CC}" type="presParOf" srcId="{4492A018-7B36-44E0-AD87-0DC278D9F12E}" destId="{9F33FAF5-2770-4495-8979-4F80EEAA3E3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3DCB77-C8AF-4F84-8C39-29AC98E8407B}">
      <dsp:nvSpPr>
        <dsp:cNvPr id="0" name=""/>
        <dsp:cNvSpPr/>
      </dsp:nvSpPr>
      <dsp:spPr>
        <a:xfrm>
          <a:off x="2107406" y="944"/>
          <a:ext cx="1881187" cy="9405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/>
            <a:t>Қиял -ғажайып</a:t>
          </a:r>
          <a:endParaRPr lang="ru-RU" sz="1800" kern="1200" dirty="0"/>
        </a:p>
      </dsp:txBody>
      <dsp:txXfrm>
        <a:off x="2107406" y="944"/>
        <a:ext cx="1881187" cy="940593"/>
      </dsp:txXfrm>
    </dsp:sp>
    <dsp:sp modelId="{1A9E62D9-EAD2-41DF-A69E-8A9CB1A98A9A}">
      <dsp:nvSpPr>
        <dsp:cNvPr id="0" name=""/>
        <dsp:cNvSpPr/>
      </dsp:nvSpPr>
      <dsp:spPr>
        <a:xfrm rot="3600000">
          <a:off x="4164822" y="1484923"/>
          <a:ext cx="979703" cy="32920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3600000">
        <a:off x="4164822" y="1484923"/>
        <a:ext cx="979703" cy="329207"/>
      </dsp:txXfrm>
    </dsp:sp>
    <dsp:sp modelId="{6395F762-F8D6-4629-8033-65C4881E22B9}">
      <dsp:nvSpPr>
        <dsp:cNvPr id="0" name=""/>
        <dsp:cNvSpPr/>
      </dsp:nvSpPr>
      <dsp:spPr>
        <a:xfrm>
          <a:off x="3660314" y="2690661"/>
          <a:ext cx="1881187" cy="9405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/>
            <a:t>Жан-жануарлар</a:t>
          </a:r>
          <a:endParaRPr lang="ru-RU" sz="1800" kern="1200" dirty="0"/>
        </a:p>
      </dsp:txBody>
      <dsp:txXfrm>
        <a:off x="3660314" y="2690661"/>
        <a:ext cx="1881187" cy="940593"/>
      </dsp:txXfrm>
    </dsp:sp>
    <dsp:sp modelId="{838503D5-624C-41A6-8D24-A5DDA4539F3E}">
      <dsp:nvSpPr>
        <dsp:cNvPr id="0" name=""/>
        <dsp:cNvSpPr/>
      </dsp:nvSpPr>
      <dsp:spPr>
        <a:xfrm rot="10800000">
          <a:off x="2558148" y="2996354"/>
          <a:ext cx="979703" cy="32920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0800000">
        <a:off x="2558148" y="2996354"/>
        <a:ext cx="979703" cy="329207"/>
      </dsp:txXfrm>
    </dsp:sp>
    <dsp:sp modelId="{A39995EA-24D0-406A-9371-C15E6C5C6D70}">
      <dsp:nvSpPr>
        <dsp:cNvPr id="0" name=""/>
        <dsp:cNvSpPr/>
      </dsp:nvSpPr>
      <dsp:spPr>
        <a:xfrm>
          <a:off x="554497" y="2690661"/>
          <a:ext cx="1881187" cy="9405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/>
            <a:t>шыншыл</a:t>
          </a:r>
          <a:endParaRPr lang="ru-RU" sz="1800" kern="1200" dirty="0"/>
        </a:p>
      </dsp:txBody>
      <dsp:txXfrm>
        <a:off x="554497" y="2690661"/>
        <a:ext cx="1881187" cy="940593"/>
      </dsp:txXfrm>
    </dsp:sp>
    <dsp:sp modelId="{4492A018-7B36-44E0-AD87-0DC278D9F12E}">
      <dsp:nvSpPr>
        <dsp:cNvPr id="0" name=""/>
        <dsp:cNvSpPr/>
      </dsp:nvSpPr>
      <dsp:spPr>
        <a:xfrm rot="18000000">
          <a:off x="1040626" y="1408721"/>
          <a:ext cx="979703" cy="32920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8000000">
        <a:off x="1040626" y="1408721"/>
        <a:ext cx="979703" cy="3292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" Type="http://schemas.openxmlformats.org/officeDocument/2006/relationships/video" Target="file:///C:\Users\user\Downloads\f4m79cbnhuum.mp4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7.jpeg"/><Relationship Id="rId5" Type="http://schemas.openxmlformats.org/officeDocument/2006/relationships/diagramColors" Target="../diagrams/colors1.xml"/><Relationship Id="rId10" Type="http://schemas.openxmlformats.org/officeDocument/2006/relationships/image" Target="../media/image6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851648" cy="762000"/>
          </a:xfrm>
        </p:spPr>
        <p:txBody>
          <a:bodyPr>
            <a:normAutofit/>
          </a:bodyPr>
          <a:lstStyle/>
          <a:p>
            <a:pPr algn="l"/>
            <a:r>
              <a:rPr lang="kk-KZ" sz="2400" dirty="0" smtClean="0">
                <a:solidFill>
                  <a:schemeClr val="bg1"/>
                </a:solidFill>
              </a:rPr>
              <a:t>  Сабақтың тақырыбы: Қарлығаштың құйрығы неге айыр?     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2000" y="1600200"/>
            <a:ext cx="8001000" cy="4648200"/>
          </a:xfrm>
        </p:spPr>
        <p:txBody>
          <a:bodyPr>
            <a:normAutofit/>
          </a:bodyPr>
          <a:lstStyle/>
          <a:p>
            <a:pPr algn="l"/>
            <a:r>
              <a:rPr lang="en-US" sz="2800" b="1" i="1" dirty="0" smtClean="0">
                <a:solidFill>
                  <a:srgbClr val="FF0066"/>
                </a:solidFill>
              </a:rPr>
              <a:t> </a:t>
            </a:r>
            <a:r>
              <a:rPr lang="kk-KZ" sz="2800" b="1" i="1" dirty="0" smtClean="0">
                <a:solidFill>
                  <a:srgbClr val="FF0066"/>
                </a:solidFill>
              </a:rPr>
              <a:t> </a:t>
            </a:r>
            <a:r>
              <a:rPr lang="kk-KZ" sz="1800" b="1" i="1" dirty="0" smtClean="0">
                <a:solidFill>
                  <a:schemeClr val="bg1"/>
                </a:solidFill>
              </a:rPr>
              <a:t>Сілтеме:</a:t>
            </a:r>
            <a:r>
              <a:rPr lang="kk-KZ" sz="1800" b="1" i="1" dirty="0" smtClean="0"/>
              <a:t>Ана тілі 3сынып314-317 бет.</a:t>
            </a:r>
          </a:p>
          <a:p>
            <a:pPr algn="l"/>
            <a:r>
              <a:rPr lang="kk-KZ" sz="1800" b="1" i="1" dirty="0" smtClean="0">
                <a:solidFill>
                  <a:schemeClr val="bg1"/>
                </a:solidFill>
              </a:rPr>
              <a:t>Мақсаты:</a:t>
            </a:r>
            <a:r>
              <a:rPr lang="kk-KZ" sz="1800" b="1" i="1" dirty="0" smtClean="0"/>
              <a:t>Оқушылардың ертегіні түсініп оқып,өз сөзімен әңгімелей білуге,ондағы кейіпкерлерге баға беруге,өзіндік пікір айтуға үйрету,сөздік қорын байыту,қиялын дамыту,дүниетанымын кеңейту,оқушыларды қайырымдылыққа,жақсы мен жаманды ажырата білуге баулу.</a:t>
            </a:r>
          </a:p>
          <a:p>
            <a:pPr algn="l"/>
            <a:r>
              <a:rPr lang="kk-KZ" sz="1800" b="1" i="1" dirty="0" smtClean="0">
                <a:solidFill>
                  <a:schemeClr val="bg1"/>
                </a:solidFill>
              </a:rPr>
              <a:t>  Негізгі идеялар</a:t>
            </a:r>
            <a:r>
              <a:rPr lang="kk-KZ" sz="1800" b="1" i="1" dirty="0" smtClean="0"/>
              <a:t>:1.Оқушының өмірдегі біліміне,білетініне сүйену.</a:t>
            </a:r>
          </a:p>
          <a:p>
            <a:pPr algn="l"/>
            <a:r>
              <a:rPr lang="kk-KZ" sz="1800" b="1" i="1" dirty="0" smtClean="0"/>
              <a:t>    2.Жаңа ақпарат беру арқылы,ойлау,сөйлеу,оқу дағдысын дамыту.</a:t>
            </a:r>
          </a:p>
          <a:p>
            <a:pPr algn="l"/>
            <a:r>
              <a:rPr lang="kk-KZ" sz="1800" b="1" i="1" dirty="0" smtClean="0">
                <a:solidFill>
                  <a:schemeClr val="bg1"/>
                </a:solidFill>
              </a:rPr>
              <a:t>Күтілетін нәтиже:                                                                                                             </a:t>
            </a:r>
            <a:r>
              <a:rPr lang="kk-KZ" sz="1800" b="1" i="1" dirty="0" smtClean="0"/>
              <a:t>1.Өз бетімен жұмыс жасау арқылы білімдерін жетілдіру.</a:t>
            </a:r>
          </a:p>
          <a:p>
            <a:pPr algn="l"/>
            <a:r>
              <a:rPr lang="kk-KZ" sz="1800" b="1" i="1" dirty="0" smtClean="0"/>
              <a:t>2.Қарлығаштың пайдасын меңгеру.</a:t>
            </a:r>
          </a:p>
          <a:p>
            <a:pPr algn="l"/>
            <a:r>
              <a:rPr lang="kk-KZ" sz="1800" b="1" i="1" dirty="0" smtClean="0"/>
              <a:t> 3.Өз ойын тиянақты,еркін айтуға үйрету.</a:t>
            </a:r>
          </a:p>
          <a:p>
            <a:pPr algn="l"/>
            <a:r>
              <a:rPr lang="kk-KZ" sz="1800" b="1" i="1" dirty="0" smtClean="0"/>
              <a:t> </a:t>
            </a:r>
            <a:r>
              <a:rPr lang="kk-KZ" sz="1800" b="1" i="1" dirty="0" smtClean="0">
                <a:solidFill>
                  <a:schemeClr val="bg1"/>
                </a:solidFill>
              </a:rPr>
              <a:t>Сабақтың жүрісі: Психологиялық дайындық.                                                                        </a:t>
            </a:r>
            <a:r>
              <a:rPr lang="kk-KZ" sz="1800" b="1" i="1" dirty="0" smtClean="0"/>
              <a:t>( Екі көз,екі қол,екі аяқ...)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457200"/>
            <a:ext cx="5334000" cy="533400"/>
          </a:xfrm>
        </p:spPr>
        <p:txBody>
          <a:bodyPr>
            <a:normAutofit/>
          </a:bodyPr>
          <a:lstStyle/>
          <a:p>
            <a:pPr algn="l"/>
            <a:r>
              <a:rPr lang="kk-KZ" sz="2400" dirty="0" smtClean="0"/>
              <a:t>               Кейіпкерлерге мінездеме беру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7854696" cy="3380936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09600" y="1524000"/>
          <a:ext cx="7924799" cy="4648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4657"/>
                <a:gridCol w="4158558"/>
                <a:gridCol w="1961584"/>
              </a:tblGrid>
              <a:tr h="856247">
                <a:tc>
                  <a:txBody>
                    <a:bodyPr/>
                    <a:lstStyle/>
                    <a:p>
                      <a:r>
                        <a:rPr lang="kk-KZ" dirty="0" smtClean="0"/>
                        <a:t>кейіпкерлер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aseline="0" dirty="0" smtClean="0"/>
                        <a:t>     </a:t>
                      </a:r>
                      <a:r>
                        <a:rPr lang="kk-KZ" dirty="0" smtClean="0"/>
                        <a:t> кейіпкерлердің іс-әрекеті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қандай   кейіпкер?</a:t>
                      </a:r>
                      <a:endParaRPr lang="ru-RU" dirty="0"/>
                    </a:p>
                  </a:txBody>
                  <a:tcPr/>
                </a:tc>
              </a:tr>
              <a:tr h="856247">
                <a:tc>
                  <a:txBody>
                    <a:bodyPr/>
                    <a:lstStyle/>
                    <a:p>
                      <a:r>
                        <a:rPr lang="kk-KZ" dirty="0" smtClean="0"/>
                        <a:t>қарлығаш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Адамға жаны ашиды,зұлымдыққа</a:t>
                      </a:r>
                      <a:r>
                        <a:rPr lang="kk-KZ" baseline="0" dirty="0" smtClean="0"/>
                        <a:t> жол бермейді.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   жауыз</a:t>
                      </a:r>
                      <a:endParaRPr lang="ru-RU" dirty="0"/>
                    </a:p>
                  </a:txBody>
                  <a:tcPr/>
                </a:tc>
              </a:tr>
              <a:tr h="1223211">
                <a:tc>
                  <a:txBody>
                    <a:bodyPr/>
                    <a:lstStyle/>
                    <a:p>
                      <a:r>
                        <a:rPr lang="kk-KZ" dirty="0" smtClean="0"/>
                        <a:t>жылан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Адамның</a:t>
                      </a:r>
                      <a:r>
                        <a:rPr lang="kk-KZ" baseline="0" dirty="0" smtClean="0"/>
                        <a:t> қанын ішкісі келеді,қарлығашты өлтірмек болады.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   мейірімді</a:t>
                      </a:r>
                      <a:endParaRPr lang="ru-RU" dirty="0"/>
                    </a:p>
                  </a:txBody>
                  <a:tcPr/>
                </a:tc>
              </a:tr>
              <a:tr h="856247">
                <a:tc>
                  <a:txBody>
                    <a:bodyPr/>
                    <a:lstStyle/>
                    <a:p>
                      <a:r>
                        <a:rPr lang="kk-KZ" dirty="0" smtClean="0"/>
                        <a:t>түлкі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Жыланның  тілегін орындамақ болады.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    әділ</a:t>
                      </a:r>
                      <a:endParaRPr lang="ru-RU" dirty="0"/>
                    </a:p>
                  </a:txBody>
                  <a:tcPr/>
                </a:tc>
              </a:tr>
              <a:tr h="856247">
                <a:tc>
                  <a:txBody>
                    <a:bodyPr/>
                    <a:lstStyle/>
                    <a:p>
                      <a:r>
                        <a:rPr lang="kk-KZ" dirty="0" smtClean="0"/>
                        <a:t>маса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Ең тәтті қанды іздеп тапты,жыланға айтпақшы болады.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        зұлым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33400"/>
            <a:ext cx="6248400" cy="914400"/>
          </a:xfrm>
        </p:spPr>
        <p:txBody>
          <a:bodyPr>
            <a:normAutofit/>
          </a:bodyPr>
          <a:lstStyle/>
          <a:p>
            <a:pPr algn="l"/>
            <a:r>
              <a:rPr lang="kk-KZ" sz="3200" dirty="0" smtClean="0"/>
              <a:t>      Шығармашылық тапсырма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1600200"/>
            <a:ext cx="7854696" cy="4572000"/>
          </a:xfrm>
        </p:spPr>
        <p:txBody>
          <a:bodyPr>
            <a:normAutofit/>
          </a:bodyPr>
          <a:lstStyle/>
          <a:p>
            <a:pPr algn="l"/>
            <a:r>
              <a:rPr lang="kk-KZ" sz="2800" dirty="0" smtClean="0"/>
              <a:t>  </a:t>
            </a:r>
          </a:p>
          <a:p>
            <a:pPr algn="l"/>
            <a:r>
              <a:rPr lang="kk-KZ" sz="2800" dirty="0" smtClean="0"/>
              <a:t>    1.Достық ,мейірім,жақсылық туралы мақал айту.</a:t>
            </a:r>
          </a:p>
          <a:p>
            <a:pPr algn="l"/>
            <a:r>
              <a:rPr lang="kk-KZ" sz="2800" dirty="0" smtClean="0"/>
              <a:t>   2. Қарлығаштың суретін салу.</a:t>
            </a:r>
          </a:p>
          <a:p>
            <a:pPr algn="l"/>
            <a:r>
              <a:rPr lang="kk-KZ" sz="2800" dirty="0" smtClean="0"/>
              <a:t>   3.Жұмақтарды шешу.</a:t>
            </a:r>
            <a:endParaRPr lang="en-US" sz="2800" dirty="0" smtClean="0"/>
          </a:p>
          <a:p>
            <a:pPr algn="l"/>
            <a:r>
              <a:rPr lang="en-US" sz="2800" dirty="0" smtClean="0"/>
              <a:t>  </a:t>
            </a:r>
            <a:r>
              <a:rPr lang="kk-KZ" sz="2800" dirty="0" smtClean="0"/>
              <a:t>  4.” Құстар біздің досымыз”                                               атты тақырыпқа эссе жазу.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" y="381000"/>
            <a:ext cx="7851648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/>
              <a:t>Жұмбақтарды шешу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7854696" cy="4648200"/>
          </a:xfrm>
        </p:spPr>
        <p:txBody>
          <a:bodyPr>
            <a:noAutofit/>
          </a:bodyPr>
          <a:lstStyle/>
          <a:p>
            <a:pPr algn="l"/>
            <a:r>
              <a:rPr lang="kk-KZ" sz="2000" dirty="0" smtClean="0"/>
              <a:t>            1. Қос қанатын иіп ап,                          </a:t>
            </a:r>
          </a:p>
          <a:p>
            <a:pPr algn="l"/>
            <a:r>
              <a:rPr lang="kk-KZ" sz="2000" dirty="0" smtClean="0"/>
              <a:t>               Жарға келіп қонады.                          </a:t>
            </a:r>
          </a:p>
          <a:p>
            <a:pPr algn="l"/>
            <a:r>
              <a:rPr lang="kk-KZ" sz="2000" dirty="0" smtClean="0"/>
              <a:t>               Қара киім киіп ап,                                     </a:t>
            </a:r>
          </a:p>
          <a:p>
            <a:pPr algn="l"/>
            <a:r>
              <a:rPr lang="kk-KZ" sz="2000" dirty="0" smtClean="0"/>
              <a:t>               Балшықтан үй салады. (...........)                    </a:t>
            </a:r>
            <a:endParaRPr lang="en-US" sz="2000" dirty="0" smtClean="0"/>
          </a:p>
          <a:p>
            <a:pPr algn="l"/>
            <a:r>
              <a:rPr lang="kk-KZ" sz="2000" dirty="0" smtClean="0"/>
              <a:t>                   2.Түсі суық ызғарлы,        </a:t>
            </a:r>
          </a:p>
          <a:p>
            <a:pPr algn="l"/>
            <a:r>
              <a:rPr lang="kk-KZ" sz="2000" dirty="0" smtClean="0"/>
              <a:t>                      Аузында  айыр бізі бар.  (..........)</a:t>
            </a:r>
          </a:p>
          <a:p>
            <a:pPr algn="l"/>
            <a:r>
              <a:rPr lang="kk-KZ" sz="2000" dirty="0" smtClean="0"/>
              <a:t>                                             3.  Өзі  айлакер,өзі бір қу,</a:t>
            </a:r>
          </a:p>
          <a:p>
            <a:pPr algn="l"/>
            <a:r>
              <a:rPr lang="kk-KZ" sz="2000" dirty="0" smtClean="0"/>
              <a:t>                                                 Жүрген жері айқай да шу. (..........)</a:t>
            </a:r>
          </a:p>
          <a:p>
            <a:pPr algn="l"/>
            <a:r>
              <a:rPr lang="kk-KZ" sz="2000" dirty="0" smtClean="0"/>
              <a:t>                           4. Бір құс бар ұшып жүріп ән салады,</a:t>
            </a:r>
          </a:p>
          <a:p>
            <a:pPr algn="l"/>
            <a:r>
              <a:rPr lang="kk-KZ" sz="2000" dirty="0" smtClean="0"/>
              <a:t>                               Әркімге қонақ болып бір барады.</a:t>
            </a:r>
          </a:p>
          <a:p>
            <a:pPr algn="l"/>
            <a:r>
              <a:rPr lang="kk-KZ" sz="2000" dirty="0" smtClean="0"/>
              <a:t>                               Барлығы мақұлықтан ығыр болып,</a:t>
            </a:r>
          </a:p>
          <a:p>
            <a:pPr algn="l"/>
            <a:r>
              <a:rPr lang="kk-KZ" sz="2000" dirty="0" smtClean="0"/>
              <a:t>                               Дауысын естігендер зар қағады.  (.........)       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7800" y="990600"/>
            <a:ext cx="6248400" cy="838200"/>
          </a:xfrm>
        </p:spPr>
        <p:txBody>
          <a:bodyPr>
            <a:normAutofit/>
          </a:bodyPr>
          <a:lstStyle/>
          <a:p>
            <a:pPr algn="l"/>
            <a:r>
              <a:rPr lang="kk-KZ" sz="2400" dirty="0" smtClean="0"/>
              <a:t>                       Сабақты қорыту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7854696" cy="3733800"/>
          </a:xfrm>
        </p:spPr>
        <p:txBody>
          <a:bodyPr/>
          <a:lstStyle/>
          <a:p>
            <a:pPr algn="l"/>
            <a:r>
              <a:rPr lang="kk-KZ" dirty="0" smtClean="0"/>
              <a:t> 1.Біз бұл ертегіден көңілімізге не түйдік?</a:t>
            </a:r>
          </a:p>
          <a:p>
            <a:pPr algn="l"/>
            <a:r>
              <a:rPr lang="kk-KZ" dirty="0" smtClean="0"/>
              <a:t> 2. Бағалау.</a:t>
            </a:r>
          </a:p>
          <a:p>
            <a:pPr algn="l"/>
            <a:r>
              <a:rPr lang="kk-KZ" dirty="0" smtClean="0"/>
              <a:t>    Кері байланыс жазу.</a:t>
            </a:r>
          </a:p>
          <a:p>
            <a:pPr algn="l"/>
            <a:r>
              <a:rPr lang="kk-KZ" dirty="0" smtClean="0"/>
              <a:t> - Не білдік? Не үйрендік? Не білгім келеді?</a:t>
            </a:r>
          </a:p>
          <a:p>
            <a:pPr algn="l"/>
            <a:r>
              <a:rPr lang="kk-KZ" dirty="0" smtClean="0"/>
              <a:t>  Үйге тапсырма: 314-317 бет түсініп оқу.                                         ( Осы мәтін бойынша суретті фильм жасап көру)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9800" y="457200"/>
            <a:ext cx="4572000" cy="762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 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371600"/>
            <a:ext cx="7854696" cy="360953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4" descr="Рисунок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86000" y="213360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Назар</a:t>
            </a:r>
            <a:r>
              <a:rPr lang="ru-RU" sz="32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2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қойып</a:t>
            </a:r>
            <a:endParaRPr lang="ru-RU" sz="3200" b="1" kern="10" dirty="0" smtClean="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2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тыңдағандарыңызға</a:t>
            </a:r>
            <a:endParaRPr lang="ru-RU" sz="3200" b="1" kern="10" dirty="0" smtClean="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2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рахмет</a:t>
            </a:r>
            <a:r>
              <a:rPr lang="ru-RU" sz="32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685800"/>
            <a:ext cx="6553200" cy="609600"/>
          </a:xfrm>
        </p:spPr>
        <p:txBody>
          <a:bodyPr>
            <a:normAutofit/>
          </a:bodyPr>
          <a:lstStyle/>
          <a:p>
            <a:pPr algn="l"/>
            <a:r>
              <a:rPr lang="kk-KZ" sz="2400" dirty="0" smtClean="0"/>
              <a:t>        Сабақтың барысы:1.Ұйымдастыру кезеңі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447800"/>
            <a:ext cx="7854696" cy="4419600"/>
          </a:xfrm>
        </p:spPr>
        <p:txBody>
          <a:bodyPr/>
          <a:lstStyle/>
          <a:p>
            <a:pPr algn="l"/>
            <a:r>
              <a:rPr lang="kk-KZ" dirty="0" smtClean="0"/>
              <a:t>  1.Ертегіні мәнерлеп оқу</a:t>
            </a:r>
          </a:p>
          <a:p>
            <a:pPr algn="l"/>
            <a:r>
              <a:rPr lang="kk-KZ" dirty="0" smtClean="0"/>
              <a:t>  2.Сұрақтарға жауап алу</a:t>
            </a:r>
          </a:p>
          <a:p>
            <a:pPr algn="l"/>
            <a:r>
              <a:rPr lang="kk-KZ" dirty="0" smtClean="0"/>
              <a:t> -Оқымысты құмырсқаны неге ,қалай сынады?</a:t>
            </a:r>
          </a:p>
          <a:p>
            <a:pPr algn="l"/>
            <a:r>
              <a:rPr lang="kk-KZ" dirty="0" smtClean="0"/>
              <a:t> -Құмырсқаның ақылы,қайраты,қанағаты барын қайдан білдіңдер?</a:t>
            </a:r>
          </a:p>
          <a:p>
            <a:pPr algn="l"/>
            <a:r>
              <a:rPr lang="kk-KZ" dirty="0" smtClean="0"/>
              <a:t>-Құмырсқаның қасында дән жатқанда ашығу себебі не деп ойлайсың?</a:t>
            </a:r>
          </a:p>
          <a:p>
            <a:pPr algn="l"/>
            <a:r>
              <a:rPr lang="kk-KZ" dirty="0" smtClean="0"/>
              <a:t>-Балалар,құмырсқаға байланысты қандай мысал оқыдық?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33600" y="685800"/>
            <a:ext cx="5486400" cy="533400"/>
          </a:xfrm>
        </p:spPr>
        <p:txBody>
          <a:bodyPr>
            <a:normAutofit fontScale="90000"/>
          </a:bodyPr>
          <a:lstStyle/>
          <a:p>
            <a:pPr algn="l"/>
            <a:r>
              <a:rPr lang="kk-KZ" dirty="0" smtClean="0"/>
              <a:t>     </a:t>
            </a:r>
            <a:r>
              <a:rPr lang="kk-KZ" sz="2700" dirty="0" smtClean="0"/>
              <a:t>Үй тапсырмасын тексеру</a:t>
            </a:r>
            <a:endParaRPr lang="ru-RU" sz="27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371600"/>
            <a:ext cx="7854696" cy="48006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kk-KZ" dirty="0" smtClean="0"/>
              <a:t>                  1.Ертегіні түсініп оқып шығу.</a:t>
            </a:r>
          </a:p>
          <a:p>
            <a:pPr algn="l"/>
            <a:r>
              <a:rPr lang="kk-KZ" dirty="0" smtClean="0"/>
              <a:t>                  2.Мазмұнын әңгімелеу.</a:t>
            </a:r>
          </a:p>
          <a:p>
            <a:pPr algn="l"/>
            <a:r>
              <a:rPr lang="kk-KZ" dirty="0" smtClean="0"/>
              <a:t>                  3. Сұраққа жауап алу.</a:t>
            </a:r>
          </a:p>
          <a:p>
            <a:pPr algn="l"/>
            <a:r>
              <a:rPr lang="kk-KZ" dirty="0" smtClean="0"/>
              <a:t>      -Ертегі не жайлы еді?  </a:t>
            </a:r>
          </a:p>
          <a:p>
            <a:pPr algn="l"/>
            <a:r>
              <a:rPr lang="kk-KZ" dirty="0" smtClean="0"/>
              <a:t>      -Ғалым қандай адам?</a:t>
            </a:r>
          </a:p>
          <a:p>
            <a:pPr algn="l"/>
            <a:r>
              <a:rPr lang="kk-KZ" dirty="0" smtClean="0"/>
              <a:t>      -Ғалым құмырсқаға қандай сұрақ қойды?</a:t>
            </a:r>
          </a:p>
          <a:p>
            <a:pPr algn="l"/>
            <a:r>
              <a:rPr lang="kk-KZ" dirty="0" smtClean="0"/>
              <a:t>      -Құмырсқа не деп жауап берді?</a:t>
            </a:r>
          </a:p>
          <a:p>
            <a:pPr algn="l"/>
            <a:r>
              <a:rPr lang="kk-KZ" dirty="0" smtClean="0"/>
              <a:t>             -Жауабын тыңдаған ғалым не деді?</a:t>
            </a:r>
          </a:p>
          <a:p>
            <a:pPr algn="l"/>
            <a:r>
              <a:rPr lang="kk-KZ" dirty="0" smtClean="0"/>
              <a:t>             -Неге құмырсқа дәнді жеп бітірмеді?</a:t>
            </a:r>
          </a:p>
          <a:p>
            <a:pPr algn="l"/>
            <a:r>
              <a:rPr lang="kk-KZ" dirty="0" smtClean="0"/>
              <a:t> -Оның бір жылдан кейінгі жағдайы қандай болды?</a:t>
            </a:r>
          </a:p>
          <a:p>
            <a:pPr algn="l"/>
            <a:r>
              <a:rPr lang="kk-KZ" dirty="0" smtClean="0"/>
              <a:t>            -Неге бидайды тауыспапты?</a:t>
            </a:r>
          </a:p>
          <a:p>
            <a:pPr algn="l"/>
            <a:r>
              <a:rPr lang="kk-KZ" dirty="0" smtClean="0"/>
              <a:t>             -Құмырсқаның жауабы?</a:t>
            </a:r>
          </a:p>
          <a:p>
            <a:pPr algn="l"/>
            <a:r>
              <a:rPr lang="kk-KZ" dirty="0" smtClean="0"/>
              <a:t>                                                                                  </a:t>
            </a:r>
          </a:p>
          <a:p>
            <a:pPr algn="l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4876800" cy="533400"/>
          </a:xfrm>
        </p:spPr>
        <p:txBody>
          <a:bodyPr>
            <a:normAutofit/>
          </a:bodyPr>
          <a:lstStyle/>
          <a:p>
            <a:pPr algn="l"/>
            <a:r>
              <a:rPr lang="kk-KZ" sz="2400" dirty="0" smtClean="0"/>
              <a:t>           Үй тапсырманы бекіту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219200"/>
            <a:ext cx="7854696" cy="5105400"/>
          </a:xfrm>
        </p:spPr>
        <p:txBody>
          <a:bodyPr>
            <a:noAutofit/>
          </a:bodyPr>
          <a:lstStyle/>
          <a:p>
            <a:pPr algn="l"/>
            <a:r>
              <a:rPr lang="kk-KZ" sz="1600" dirty="0" smtClean="0"/>
              <a:t>                                                         </a:t>
            </a:r>
            <a:r>
              <a:rPr lang="kk-KZ" sz="2400" dirty="0" smtClean="0"/>
              <a:t>................. ақылды</a:t>
            </a:r>
          </a:p>
          <a:p>
            <a:pPr algn="l"/>
            <a:r>
              <a:rPr lang="kk-KZ" sz="2400" dirty="0" smtClean="0"/>
              <a:t>                         Құмырсқа ..............қажырлы</a:t>
            </a:r>
          </a:p>
          <a:p>
            <a:pPr algn="l"/>
            <a:r>
              <a:rPr lang="kk-KZ" sz="2400" dirty="0" smtClean="0"/>
              <a:t>                                     ..................  еңбекқор</a:t>
            </a:r>
          </a:p>
          <a:p>
            <a:pPr algn="l"/>
            <a:r>
              <a:rPr lang="kk-KZ" sz="2400" dirty="0" smtClean="0"/>
              <a:t>                              ................... ынтымақшыл</a:t>
            </a:r>
          </a:p>
          <a:p>
            <a:pPr algn="l"/>
            <a:endParaRPr lang="kk-KZ" sz="2400" dirty="0" smtClean="0"/>
          </a:p>
          <a:p>
            <a:pPr algn="l"/>
            <a:r>
              <a:rPr lang="kk-KZ" sz="2400" dirty="0" smtClean="0"/>
              <a:t>    Құмырсқа- бунақденелерге жататын жәндік.</a:t>
            </a:r>
          </a:p>
          <a:p>
            <a:pPr algn="l"/>
            <a:r>
              <a:rPr lang="kk-KZ" sz="2400" dirty="0" smtClean="0"/>
              <a:t>    Пайдасы- дәрілік қасиеті,тазалықшы.</a:t>
            </a:r>
          </a:p>
          <a:p>
            <a:pPr algn="l"/>
            <a:r>
              <a:rPr lang="kk-KZ" sz="2400" dirty="0" smtClean="0"/>
              <a:t>   Халық болжамы- ауа райын құмырсқаның илеуіне қарап болжауға болады,адасқанда бағыт бағдар береді.</a:t>
            </a:r>
          </a:p>
          <a:p>
            <a:pPr algn="l"/>
            <a:r>
              <a:rPr lang="kk-KZ" sz="2400" dirty="0" smtClean="0"/>
              <a:t>                      </a:t>
            </a:r>
          </a:p>
          <a:p>
            <a:pPr algn="l"/>
            <a:endParaRPr lang="kk-KZ" sz="2400" dirty="0" smtClean="0"/>
          </a:p>
          <a:p>
            <a:pPr algn="l"/>
            <a:endParaRPr lang="kk-KZ" sz="1600" dirty="0" smtClean="0"/>
          </a:p>
          <a:p>
            <a:pPr algn="l"/>
            <a:r>
              <a:rPr lang="kk-KZ" sz="1600" dirty="0" smtClean="0"/>
              <a:t>        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914400"/>
            <a:ext cx="8229600" cy="5181600"/>
          </a:xfrm>
        </p:spPr>
        <p:txBody>
          <a:bodyPr>
            <a:normAutofit/>
          </a:bodyPr>
          <a:lstStyle/>
          <a:p>
            <a:pPr algn="ctr"/>
            <a:r>
              <a:rPr lang="kk-KZ" sz="3900" dirty="0" smtClean="0"/>
              <a:t> </a:t>
            </a:r>
            <a:r>
              <a:rPr lang="kk-KZ" sz="3900" dirty="0" smtClean="0">
                <a:solidFill>
                  <a:schemeClr val="bg1"/>
                </a:solidFill>
              </a:rPr>
              <a:t>Психологиялық дайындық</a:t>
            </a:r>
          </a:p>
          <a:p>
            <a:pPr algn="l"/>
            <a:r>
              <a:rPr lang="kk-KZ" sz="2400" dirty="0" smtClean="0"/>
              <a:t>   1.   Тірі табиғатқа нелер жатады? (өсімдік,адам,жануар)                    </a:t>
            </a:r>
          </a:p>
          <a:p>
            <a:pPr algn="l"/>
            <a:r>
              <a:rPr lang="kk-KZ" sz="2400" dirty="0" smtClean="0"/>
              <a:t>   2. Қандай жануарларды білесіңдер?</a:t>
            </a:r>
          </a:p>
          <a:p>
            <a:pPr algn="l"/>
            <a:r>
              <a:rPr lang="kk-KZ" dirty="0" smtClean="0"/>
              <a:t> (үй жануарлары,жабайы жануарлар,құстар, бауырымен жорғалаушылар</a:t>
            </a:r>
            <a:r>
              <a:rPr lang="ru-RU" dirty="0" err="1" smtClean="0"/>
              <a:t>,қос мекенділер</a:t>
            </a:r>
            <a:r>
              <a:rPr lang="kk-KZ" dirty="0" smtClean="0"/>
              <a:t>)</a:t>
            </a:r>
          </a:p>
          <a:p>
            <a:pPr algn="l"/>
            <a:r>
              <a:rPr lang="kk-KZ" dirty="0" smtClean="0"/>
              <a:t>   3. Бауырымен жорғалаушылардың қайсысы қазіргі кезде қауіпті?</a:t>
            </a:r>
          </a:p>
          <a:p>
            <a:pPr algn="l"/>
            <a:r>
              <a:rPr lang="kk-KZ" dirty="0" smtClean="0"/>
              <a:t>    4. Қандай құстарды білесіңдер? ...........</a:t>
            </a:r>
          </a:p>
          <a:p>
            <a:pPr algn="l"/>
            <a:r>
              <a:rPr lang="kk-KZ" dirty="0" smtClean="0"/>
              <a:t>     5.  Қарлығаш қандай құс?                                                             (Адамның досы,қыздың аты,қайрымды)</a:t>
            </a:r>
          </a:p>
          <a:p>
            <a:pPr algn="l"/>
            <a:r>
              <a:rPr lang="kk-KZ" dirty="0" smtClean="0"/>
              <a:t>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f4m79cbnhuum.mp4">
            <a:hlinkClick r:id="" action="ppaction://media"/>
          </p:cNvPr>
          <p:cNvPicPr>
            <a:picLocks noGrp="1" noRot="1" noChangeAspect="1"/>
          </p:cNvPicPr>
          <p:nvPr>
            <p:ph sz="quarter" idx="2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04800" y="457200"/>
            <a:ext cx="8534400" cy="6400800"/>
          </a:xfrm>
          <a:prstGeom prst="rect">
            <a:avLst/>
          </a:prstGeom>
        </p:spPr>
      </p:pic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5000" y="381000"/>
            <a:ext cx="5410200" cy="533400"/>
          </a:xfrm>
        </p:spPr>
        <p:txBody>
          <a:bodyPr>
            <a:normAutofit/>
          </a:bodyPr>
          <a:lstStyle/>
          <a:p>
            <a:pPr algn="l"/>
            <a:r>
              <a:rPr lang="kk-KZ" sz="2400" dirty="0" smtClean="0"/>
              <a:t>                       Жаңа сабақ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143000"/>
            <a:ext cx="7854696" cy="3838136"/>
          </a:xfrm>
        </p:spPr>
        <p:txBody>
          <a:bodyPr/>
          <a:lstStyle/>
          <a:p>
            <a:pPr algn="l"/>
            <a:r>
              <a:rPr lang="kk-KZ" dirty="0" smtClean="0"/>
              <a:t>                  Ертегілердің қандай түрі бар?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524000" y="1828800"/>
          <a:ext cx="6096000" cy="363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38" descr="C:\Users\user\Desktop\nh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29000" y="2895600"/>
            <a:ext cx="2362200" cy="1600200"/>
          </a:xfrm>
          <a:prstGeom prst="rect">
            <a:avLst/>
          </a:prstGeom>
          <a:noFill/>
        </p:spPr>
      </p:pic>
      <p:pic>
        <p:nvPicPr>
          <p:cNvPr id="6" name="Picture 41" descr="C:\Users\user\Desktop\bmk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7200" y="1752600"/>
            <a:ext cx="1600200" cy="1066800"/>
          </a:xfrm>
          <a:prstGeom prst="rect">
            <a:avLst/>
          </a:prstGeom>
          <a:noFill/>
        </p:spPr>
      </p:pic>
      <p:pic>
        <p:nvPicPr>
          <p:cNvPr id="7" name="Picture 39" descr="C:\Users\user\Desktop\gf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86600" y="3276600"/>
            <a:ext cx="1447800" cy="1066509"/>
          </a:xfrm>
          <a:prstGeom prst="rect">
            <a:avLst/>
          </a:prstGeom>
          <a:noFill/>
        </p:spPr>
      </p:pic>
      <p:pic>
        <p:nvPicPr>
          <p:cNvPr id="8" name="Picture 42" descr="C:\Users\user\Desktop\xdfg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3400" y="3657600"/>
            <a:ext cx="1371599" cy="914400"/>
          </a:xfrm>
          <a:prstGeom prst="rect">
            <a:avLst/>
          </a:prstGeom>
          <a:noFill/>
        </p:spPr>
      </p:pic>
      <p:pic>
        <p:nvPicPr>
          <p:cNvPr id="9" name="Picture 37" descr="C:\Users\user\Desktop\b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858000" y="1676400"/>
            <a:ext cx="1540933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7800" y="1295400"/>
            <a:ext cx="7851648" cy="609600"/>
          </a:xfrm>
        </p:spPr>
        <p:txBody>
          <a:bodyPr>
            <a:normAutofit fontScale="90000"/>
          </a:bodyPr>
          <a:lstStyle/>
          <a:p>
            <a:pPr algn="l"/>
            <a:r>
              <a:rPr lang="kk-KZ" dirty="0" smtClean="0"/>
              <a:t>            Сергіту сәті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133600"/>
            <a:ext cx="7854696" cy="2847536"/>
          </a:xfrm>
        </p:spPr>
        <p:txBody>
          <a:bodyPr/>
          <a:lstStyle/>
          <a:p>
            <a:pPr algn="l"/>
            <a:r>
              <a:rPr lang="kk-KZ" dirty="0" smtClean="0"/>
              <a:t>                             Қарлығашқа ұқсайық,</a:t>
            </a:r>
          </a:p>
          <a:p>
            <a:pPr algn="l"/>
            <a:r>
              <a:rPr lang="kk-KZ" dirty="0" smtClean="0"/>
              <a:t>                             Қанат жайып ұшайық.</a:t>
            </a:r>
          </a:p>
          <a:p>
            <a:pPr algn="l"/>
            <a:r>
              <a:rPr lang="kk-KZ" dirty="0" smtClean="0"/>
              <a:t>                             Ұшып-ұшып алайық.</a:t>
            </a:r>
          </a:p>
          <a:p>
            <a:pPr algn="l"/>
            <a:r>
              <a:rPr lang="kk-KZ" dirty="0" smtClean="0"/>
              <a:t>                             Ұшып</a:t>
            </a:r>
            <a:r>
              <a:rPr lang="en-US" dirty="0" smtClean="0"/>
              <a:t> </a:t>
            </a:r>
            <a:r>
              <a:rPr lang="kk-KZ" dirty="0" smtClean="0"/>
              <a:t>алып қонайық.</a:t>
            </a:r>
            <a:endParaRPr lang="ru-RU" dirty="0"/>
          </a:p>
        </p:txBody>
      </p:sp>
      <p:pic>
        <p:nvPicPr>
          <p:cNvPr id="4" name="Рисунок 74" descr="a749e2f23977e59551097906fb64ca63551ab774835033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0025"/>
            <a:ext cx="294322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AutoShape 4" descr="data:image/jpeg;base64,/9j/4AAQSkZJRgABAQAAAQABAAD/2wCEAAkGBhQQEBQUEBQUFBQUFBQUFBQUFBQUFBQUFBQVFBQUFBQXHCYeFxkjGRUUHy8gIycpLCwsFR4xNTAqNSYrLCkBCQoKDgwOFw8PFykcHBwsKSwpKSkpKSksKSkpKSkpKSkpKSkpKSksLCkpLCkpKSkpLCkpLCksKSwsKSwsLCksLP/AABEIAMMBAwMBIgACEQEDEQH/xAAcAAABBQEBAQAAAAAAAAAAAAACAAEDBAUGBwj/xAA6EAACAQIDBgMGBQMDBQAAAAAAAQIDEQQhMQUGEkFRYSJxgRMykaGx0UJyweHwB1JikqLCFBUWM4L/xAAaAQADAQEBAQAAAAAAAAAAAAABAgMABAUG/8QAJBEBAQACAgICAgMBAQAAAAAAAAECEQMhEjETQQRRMlJhIhT/2gAMAwEAAhEDEQA/AMlBoFBo4HGNBIEdGYSCuChwiJBIFBoInHQyCQwnSDSGQSHxYkh7DiK6YwzQQLYQMwWO2C2CgFgsdsFksqFM2AwmAyNoGBaCGMwGgWiQZoSxkDQLRM0A4m0yGSAaJmiNo2hRoew9h0CgGwgrDisspBoFBIqYSHGCMx0JyS1yEZmMk5PK53cH4mXJPK9QuWci9LHwWsvhmS0MXGWjOfcGOodfkXv4mP1SfI6dDoxNmY9xlwzeTdlJvLsjbRx58dwuqrLvuDQaAiGgwTiEK47ECx2xmwgBgMNgsWsBjBNDWJWFAwbElhnElcQR2FYOw1jaYDQLRI0M0HQomgGiZoCSBYyCSBZJJAtA0yOwrB2FYSwQCC4RCssBIYdFDCCjG7sCiHF4r2ai+s0lnzfXsPx4zLOS/YLOKdslnZdbFFZq/XQr1ts002nNXvm/Pl9SridtwhG903ySs2+h9LlyYYzU9RyXDK30szSXfqQV6keqXqjl8VtKpVleTaV/dTyX3Epx4VZS4ss28r81bocN59+o6J+Pr3Wziqzass0vT1NPdzb3E1SqPPSEnq/8W+vQwaEOKPTu7fH1KdWLhLXPW6yt0aJ8s85vRsZq6eoIJGdsLaPt6EZP3l4ZfmXP1yfqaKZySGOMx7jMYAtjNiYxmM2C2OxhW0YdISQSRtNoNgWSMGQtxC4o2ME0KwviXQbDcIdhWD4sjaAkiZoBo3iKvKILiTOILQljIbCsG0NYlYAbCCEJpkg6GuJDqDQ//Yp4xqnTSlJXklJ2iuFaydn5aatDI3tz8SoYhp5ccJRXneMkv9pTh/nNs4/Ebl4tSalCnd3V/aN3WmtxYL+mVWqpcfDTf4c3K/dcj1LEYbiz7hYfDJHfq7X1NPPF/ROq1eNeOnOLT+RnS/phi6V24J2/yi7+Wd2ezUK1srk8a19SkmJLLXgGMwFSjK1SElbO3W3Roy8Yrpuz9dT3vau7lOv7y7pX5nj2+O7k8JJu94Sbtnpfkx8r0l4avSrudtP2dR05O0alrdFNafFXXwO3TPKYwdzsN3t4b2p1nnpCT5/4yfXozjuN9mrp7iuBcVwFOxmIVjCEdIdINRNoQpD8JIohKA2hQuIDiWXAFwNYOlVxFYmcBuAXxLpHYXCScI/CGQliFxAaJ3ABxNoEDiC4k7iA4k7GQNAtEzQDRLKMisIdiJ6AgkAgkLVBolo1XGSlHJppp91miFDyqKKvJ2XV/sHHe+mekUcQpwjKNrSSf3HU+pjbrUG6NSSb4FKMYq903w3lK3L3o/Bmm5u56vcna0WF2JqTK8Lsu0MK5WDJWtO2eff1PwMakIvjfGnfgTya625M9Ir4WNKEpzbyWl7fA8Z3s28sXWtSVoRulbnne9ykm0ssunKLC218yHE0s01c0p4ZJ9+f85AVsJfRfNDfH0j5xrbA245Wp1X4vwyf4uz7/U30zgZ4ez6HSbF2zx2hUfj/AAv+/wDf6nLycVx7h5ZW6gkgYhxJw0PGIaiMiRDSGPGIaiNEkQ8hgcAzgTJD8IdCrOmA6ZacBnA2gqq4DcJZcAHAGi2IeEBxJ3EFxBYSxWcSOSLMokUok7CoHEjkidojmiWUZBYQTET0CEdMEdMjVEiKu0cJKqoxjpxXfeydsywmFd8smHG6uxl7ehboU+HBU7r3nOTTd83OXM1lhEzF3Wq3wdLtxp9nxyN/DSPcx7xhr7S0MGi8mlaxC2kRVp+Fgs2Dz/8Aqlt6bkqFJ+GUW5tPPWys+WjPMK2xal78WeXPPsehb57NU5KSnwyjdK/4ru8Y8rO/PTPM4d4rxZ6p8/uHWO9UuW9dK2FpVYyv73VPmvMuTqJ+8uF/DMnhjLvs+a69wa6i0088jpxkk/5rlyu73FStTX4vivsBWoKy4dV/LoJuytLNL0kuzX6kNWPT0J2z9Gm29snbWkKr/LPr2l37m9Fnn/tsmbOxtvcLUKnu/hk+XZ9jj5OPXcWxrq4skiQQlfQngTisSRRJFARRLFFIcSQVh4oPhH0KPhG4SSw/CbQIHECUSw0BKIui1WlEjaLEokTiKSxFKJFKJY4QJREsJYrSiQzRZnEhmiVgK9hx2hE9MpjoYRy0w0EgEEmJWdtudWvQlH+2b+aT+51lB+C5wm5OItUnD+6Kf+l2/wCXyO1VSya5XPa/Gy3xw89ClWz8h3Uyz+JBOn82SSXI6DaYm8WxIV6c4vKUk7S7nmOP2FUjG0l41q27RaWXPTzPZKlMwdqYDiTuv2I5y08eOJ8N75cmSxxLtbVmvvHsadJ3ilwrkkviczUmtY5dUJjy2Fy4pV+eJvk155XsBSrWvZc+f6Mz1iGs039vuhe3ZT5tpfGvSim3y6ogmne3TmV5TDjinz/n2N8koeGmxsneGVB8M7yh05r8v2OzwOMhVipU2mvp2a5Hms6qeuT/AJoyXCY6dCXFTbT+T7NaMTKT3D416jEmijA2FvRTxFoy8FT+16P8r/Q6GBp2tIkig0gYokSKQdBsKwdhmhtFoGgJIkYLQlhUEokbiWGiOSEpahaAkiVoCSFqdVpor1EWqhWqEsioGITGIMpj2GQSOamJBoZBJEwX9i4v2VeEnpez8pZP7+h6Ep/U8xidpsTaPtaau/FHwy9Pdl6r6Hf+Lya3ifjv06CU7hN8ypCpfUl4rnoeS2liorohdDiAhUd89CVOzN5bbTI2lspSTVjzTebdBxbnRWerjyfl0Z7HVp3MrGbNUuRLLHZo+fqsGnZppr0+RHf+fzQ9U2/uTGq7pWlya19epxuL3Kr05aJx6/o1yJasCxz6kOmS43AODzTi+j/R6Mq3aDKW4p0BKplYgdV88x1UuDbaSxqNZrkdtupva2/Z4h/lm/pL7nDXJab7J/J+hpbGe105XV07olR5ZsPeypQdr8UP7X+h6Dsnb9PERvF2fNMvjnKeVpiaEh2XCo2hg2CxKUDRHJErI5E6WoZEciWZFJiVOoKhVqFqoVahHNNXYhCOcFQJCsOkQqh0OIQoDiXdm450ZqS00kuq5ooolgPj1Q3p3uHxCnFSi7p6fbzLEWcbsvajovrF6x/Vdzq8LiY1I8UHf+aNcmdc5HZhlM5/q3GVx28yJD+0zzKzk2e4rkJprUfhTKyZLCRWZF0KWFTAns6L1RNGuSKqVxspLHO7V3MpVk+KKzPN95f6a1aN5UFxx1stV6cz2yMyKtSi9Ua4Y5F3Y+Ya2HlF2kmmtSFwPcd6Nz6WIu+HxdVkzy/bG6NSi3wrijyObLG4mc9ZoOMiV4aSvxJq3Yi0FE5cwO0JUpXi7fqVdRmjM9C2NvY2uttYv9DqcHtOFVeF59HqeMUK7i7pm3gtuTWklfuVwzsZ6qCzkNm74NZVFdfM6DC7bpVNJJPo8ivnKFi6wJDqSegMgUlRTZDIlmQyZKkqKZVqFmZWqEM0qgYhMRAF6tsNrQp1MBKPI7+VJdCCts+MuRvDGu28UcA4NAnaV9300ZdfdxrQW8dSvHWDFEsC1V2TOPIh9k1qjSaSuNgoljDYqVN3g7fR9miCIaKyDLr06LB7eUsp+F/J+po/9Rc4wnoYuUNHl05G8f06ceb+zrPaMOjjLGJh9qp9n0+xMsWmN5We1usvTdVVMk4zAWJ6MtUtpWyZXHMtxasao8cR1KMcWgauI7lZmnYs4qeRj1sLGd00syZ4vXMqvE2ZrnC6YW1t1IT0yfzOSx+5ck3w/LL5aP5HpWIxF7FWVr5oWyW9DK8cxOzp03mn8PqiupHr20MJSn78E+/7nM7V3NjJOVH4PX4i6bbiLCjKxcxeyZ03Zr4lSStqARus3nez+pLS2jOHMq2GuZnR4DfGdM6DBb9Ql76scBSpqXNLzdiV4GS/YO7Aeo0Ns0qnuzXk8iZs8pSlHqaGF29WpaSbXR5o1yLcHoMyvUOfwe+SeVWNu8fsbFHaEKivCSZLNDLGwTEJiIEen1MGQSos1eJA+yQbjv09VlcIsi9Uw5WnSF7jdI3QjLkVqmx6b1RPUTiR+2ZWck+yXFkYnd5fhM6vsScdMzo8XtBQi21kuS59Eu5gVcZjKjtwxp3921pWX+TfPyG69p/FMr6Z06TjqmhiHHU8VGpw1KqeSbS4c7uySXLTVdinSqzv7zS191O3a6Y0D/z33Knxu0Y0lnm+UVqytgJ1as1OeUVouRVqR8SllN680m7czSw+Nco8ovos8g3uqziuPWM3b9tHD46NLObcrZ8N1d/ZF6WPVSHHZXv4EndW0ef80OcoyjOo+K+STSt4H/8AX4macZJ5J+i6eQ2PXoMv+er3WvhsS7X+K6Mkq4m+hkxk0M5s2irE8Zys7opzxcr5pkiRLGIvxW/Yq0sfkRT2q2jQUR1TXRfAf48v2HjtiVdoNqzI44tnRKiui+CBqbNpy1ivTI3w5ftvBz9VKorSSfdmLtDd5ZuLXlkdfU3ei/dk155lapu7PlJP4oFwznuE8bHmmIwrg/FBrutCBx6Ho1XdipyUfK6sZG0t0ZJN8FvLxL5Zo0l+4OnHSgyxgca6bvZPs1c28DiXh/DVpxqU+kkrr8sv0Ogp7s4TFQ46V435J6eaY0mwrKwGPwtXKpB031TfCan/AItRmrwk7PyZRxG4DX/rqf6kWNkbMxOHlZ2lDmr6d0C/6Smqbox5S+KLGG2PGmur7ZGzIr1CeUSudQWEJiOfoj1VsdVbaFiVIruGYurHrexRm27vQacUxPvqNFJ9f51Y8yDSGpRuiF4V3L0INtEns1rf6X9DdUGPV2enrd2fTms0BVwTs+FWeduefK/qbUqKtn8wXR8vW/8AGLYMclHdenbxR4pvOU5XcpS5tu+nbQtU9hwSa4U79klmbs6Hp6L5EXsu/wAhd3ezy9aYVPdijfOL004mtOtgZbp01nweVpSVn1fU6GNBidL1+hoPlk5SpuxHk5RfZZX9dShit1nqvfWk1k01yavZrzOzeHt0+A6w2Xu383+xbHK/smXc042WFlH3otdQOE7Crs+/KxRrbHXJIp80ntL479OfUQkak9kea+ZVq4BrmmPOfj/saceX6VrhRYpUWuQootjnjfVN46SxJYkcCaKLQlhJBWEkPYcgWgGiRoFi0GXj9h0qvvRs3zWXx6nPVtj18HLjw74484/t9jsZEciWWMJWPszbka6s/DNaweT9OpdkiPG7Mp1M5R8S0kspL1Q9Kk4qzfF0b19RKlQzRXqFmaK1QjmjUNhCYjn0z1ypoNAQjV6x7ZvssgEsxCBk0NF69kHTV3G/Nq/xYhCz2yWUUk3bRpLt5IZqyEIpfRQOOfoV+ohCidMSEIQ6RRRBXmxxEua6wuj4fyV7isIRxYVegmijiEIQ2foIzqjIJDiOeWy9U1hoE8YiEfQfi5W4zty8kFYQhHp4+nNTMBiEakRyI5CETpKimRSEInUskVQrTEIhn6TqFiEI52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293" name="Picture 5" descr="C:\Users\user\Desktop\g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609600"/>
            <a:ext cx="1676400" cy="1066800"/>
          </a:xfrm>
          <a:prstGeom prst="rect">
            <a:avLst/>
          </a:prstGeom>
          <a:noFill/>
        </p:spPr>
      </p:pic>
      <p:pic>
        <p:nvPicPr>
          <p:cNvPr id="12294" name="Picture 6" descr="C:\Users\user\Desktop\g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4419600"/>
            <a:ext cx="1752600" cy="1295400"/>
          </a:xfrm>
          <a:prstGeom prst="rect">
            <a:avLst/>
          </a:prstGeom>
          <a:noFill/>
        </p:spPr>
      </p:pic>
      <p:pic>
        <p:nvPicPr>
          <p:cNvPr id="9" name="Picture 40" descr="C:\Users\user\Desktop\u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4876800"/>
            <a:ext cx="1821766" cy="137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0200" y="304800"/>
            <a:ext cx="5638800" cy="533400"/>
          </a:xfrm>
        </p:spPr>
        <p:txBody>
          <a:bodyPr>
            <a:normAutofit/>
          </a:bodyPr>
          <a:lstStyle/>
          <a:p>
            <a:pPr algn="l"/>
            <a:r>
              <a:rPr lang="kk-KZ" sz="2400" dirty="0" smtClean="0"/>
              <a:t>                        Оқулықпен жұмыс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447800"/>
            <a:ext cx="7854696" cy="4800600"/>
          </a:xfrm>
        </p:spPr>
        <p:txBody>
          <a:bodyPr>
            <a:normAutofit/>
          </a:bodyPr>
          <a:lstStyle/>
          <a:p>
            <a:pPr algn="l"/>
            <a:r>
              <a:rPr lang="kk-KZ" sz="2400" dirty="0" smtClean="0"/>
              <a:t>    1.Қарлығаштың құйрығы неге айыр?ертегіні оқу</a:t>
            </a:r>
          </a:p>
          <a:p>
            <a:pPr algn="l"/>
            <a:r>
              <a:rPr lang="kk-KZ" sz="2400" dirty="0" smtClean="0"/>
              <a:t>    2.Ертегіні әңгімелеу.</a:t>
            </a:r>
          </a:p>
          <a:p>
            <a:pPr algn="l"/>
            <a:r>
              <a:rPr lang="kk-KZ" sz="2400" dirty="0" smtClean="0"/>
              <a:t>    3.Дәптермен жұмыс. Сөздік жұмыс.</a:t>
            </a:r>
          </a:p>
          <a:p>
            <a:pPr algn="l"/>
            <a:r>
              <a:rPr lang="kk-KZ" sz="2400" dirty="0" smtClean="0"/>
              <a:t>                      Дерт- </a:t>
            </a:r>
            <a:r>
              <a:rPr lang="kk-KZ" sz="2400" dirty="0" smtClean="0">
                <a:solidFill>
                  <a:schemeClr val="bg1"/>
                </a:solidFill>
              </a:rPr>
              <a:t>ауру,сырқат.</a:t>
            </a:r>
          </a:p>
          <a:p>
            <a:pPr algn="l"/>
            <a:r>
              <a:rPr lang="kk-KZ" sz="2400" dirty="0" smtClean="0"/>
              <a:t>                     Не қилы- </a:t>
            </a:r>
            <a:r>
              <a:rPr lang="kk-KZ" sz="2400" dirty="0" smtClean="0">
                <a:solidFill>
                  <a:schemeClr val="bg1"/>
                </a:solidFill>
              </a:rPr>
              <a:t>әр түрлі.</a:t>
            </a:r>
          </a:p>
          <a:p>
            <a:pPr algn="l"/>
            <a:r>
              <a:rPr lang="kk-KZ" sz="2400" dirty="0" smtClean="0"/>
              <a:t>  </a:t>
            </a:r>
            <a:r>
              <a:rPr lang="kk-KZ" sz="2400" dirty="0" smtClean="0">
                <a:solidFill>
                  <a:schemeClr val="bg1"/>
                </a:solidFill>
              </a:rPr>
              <a:t>1-топ.</a:t>
            </a:r>
            <a:r>
              <a:rPr lang="kk-KZ" sz="2400" dirty="0" smtClean="0"/>
              <a:t> Айдаһар туралы</a:t>
            </a:r>
          </a:p>
          <a:p>
            <a:pPr algn="l"/>
            <a:r>
              <a:rPr lang="kk-KZ" sz="2400" dirty="0" smtClean="0"/>
              <a:t>  </a:t>
            </a:r>
            <a:r>
              <a:rPr lang="kk-KZ" sz="2400" dirty="0" smtClean="0">
                <a:solidFill>
                  <a:schemeClr val="bg1"/>
                </a:solidFill>
              </a:rPr>
              <a:t>2-топ.</a:t>
            </a:r>
            <a:r>
              <a:rPr lang="kk-KZ" sz="2400" dirty="0" smtClean="0"/>
              <a:t> Түлкі туралы</a:t>
            </a:r>
          </a:p>
          <a:p>
            <a:pPr algn="l"/>
            <a:r>
              <a:rPr lang="kk-KZ" sz="2400" dirty="0" smtClean="0"/>
              <a:t>   </a:t>
            </a:r>
            <a:r>
              <a:rPr lang="kk-KZ" sz="2400" dirty="0" smtClean="0">
                <a:solidFill>
                  <a:schemeClr val="bg1"/>
                </a:solidFill>
              </a:rPr>
              <a:t>3-топ.</a:t>
            </a:r>
            <a:r>
              <a:rPr lang="kk-KZ" sz="2400" dirty="0" smtClean="0"/>
              <a:t> Маса туралы</a:t>
            </a:r>
          </a:p>
          <a:p>
            <a:pPr algn="l"/>
            <a:r>
              <a:rPr lang="kk-KZ" sz="2400" dirty="0" smtClean="0"/>
              <a:t>   </a:t>
            </a:r>
            <a:r>
              <a:rPr lang="kk-KZ" sz="2400" dirty="0" smtClean="0">
                <a:solidFill>
                  <a:schemeClr val="bg1"/>
                </a:solidFill>
              </a:rPr>
              <a:t>4-топ.</a:t>
            </a:r>
            <a:r>
              <a:rPr lang="kk-KZ" sz="2400" dirty="0" smtClean="0"/>
              <a:t> Қарлығаш туралы     </a:t>
            </a:r>
            <a:r>
              <a:rPr lang="kk-KZ" sz="2400" dirty="0" smtClean="0">
                <a:solidFill>
                  <a:schemeClr val="bg1"/>
                </a:solidFill>
              </a:rPr>
              <a:t>постермен жұмыс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</TotalTime>
  <Words>648</Words>
  <Application>Microsoft Office PowerPoint</Application>
  <PresentationFormat>Экран (4:3)</PresentationFormat>
  <Paragraphs>116</Paragraphs>
  <Slides>14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  Сабақтың тақырыбы: Қарлығаштың құйрығы неге айыр?     </vt:lpstr>
      <vt:lpstr>        Сабақтың барысы:1.Ұйымдастыру кезеңі</vt:lpstr>
      <vt:lpstr>     Үй тапсырмасын тексеру</vt:lpstr>
      <vt:lpstr>           Үй тапсырманы бекіту</vt:lpstr>
      <vt:lpstr>Слайд 5</vt:lpstr>
      <vt:lpstr>Слайд 6</vt:lpstr>
      <vt:lpstr>                       Жаңа сабақ</vt:lpstr>
      <vt:lpstr>            Сергіту сәті</vt:lpstr>
      <vt:lpstr>                        Оқулықпен жұмыс</vt:lpstr>
      <vt:lpstr>               Кейіпкерлерге мінездеме беру</vt:lpstr>
      <vt:lpstr>      Шығармашылық тапсырма</vt:lpstr>
      <vt:lpstr>Жұмбақтарды шешу</vt:lpstr>
      <vt:lpstr>                       Сабақты қорыту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56</cp:revision>
  <dcterms:created xsi:type="dcterms:W3CDTF">2013-05-04T15:26:30Z</dcterms:created>
  <dcterms:modified xsi:type="dcterms:W3CDTF">2013-05-13T00:56:57Z</dcterms:modified>
</cp:coreProperties>
</file>