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8" r:id="rId2"/>
    <p:sldId id="260" r:id="rId3"/>
    <p:sldId id="288" r:id="rId4"/>
    <p:sldId id="289" r:id="rId5"/>
    <p:sldId id="259" r:id="rId6"/>
    <p:sldId id="261" r:id="rId7"/>
    <p:sldId id="262" r:id="rId8"/>
    <p:sldId id="263" r:id="rId9"/>
    <p:sldId id="264" r:id="rId10"/>
    <p:sldId id="291" r:id="rId11"/>
    <p:sldId id="265" r:id="rId12"/>
    <p:sldId id="266" r:id="rId13"/>
    <p:sldId id="270" r:id="rId14"/>
    <p:sldId id="267" r:id="rId15"/>
    <p:sldId id="268" r:id="rId16"/>
    <p:sldId id="269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1" r:id="rId25"/>
    <p:sldId id="283" r:id="rId26"/>
    <p:sldId id="284" r:id="rId27"/>
    <p:sldId id="287" r:id="rId28"/>
    <p:sldId id="292" r:id="rId29"/>
    <p:sldId id="282" r:id="rId30"/>
    <p:sldId id="279" r:id="rId31"/>
    <p:sldId id="280" r:id="rId32"/>
    <p:sldId id="278" r:id="rId33"/>
    <p:sldId id="286" r:id="rId34"/>
    <p:sldId id="290" r:id="rId35"/>
    <p:sldId id="257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1-11-24T13:14:45.921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0-3,'0'0,"19"0,21 0,20 0,-1 0,1 0,-1 0,0 0,-19 0,-20 0,0 0,-20 0,20 0,-1 0,1 0,40 0,-40 0,19 0,-19 0,0 0,-20 0,20 0,-20 0,20 0,-1 0,1 0,-20 0,40 0,-20 0,-20 0,19 0,1 0,0 0,0 0,0 0,0 0,-1 0,1 0,-20 0,0 0,0 0,20 0,-20 0,20 0,-20 0,20 0,-20 0,0 0,20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1-11-24T13:14:49.187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0,'0'0,"20"0,0 0,40 0,-1 11,-19-11,0 0,0 0,-1 0,-39 0,40 0,-40 0,20 0,0 0,20 0,-20 0,39 0,-20 0,-19 0,0 0,20 0,-40 0,20 0,0 0,-1 0,-19 0,40 0,-20 0,20 0,-20 0,0 0,-20 0,20 0,19 0,-19 0,-20 0,40 0,-20 0,-20 0,40 0,-20 0,0 0,-20 0,20 0,-20 0,19 0,-19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1-11-24T13:15:13.875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0-6,'0'0,"20"0,20 0,20 0,-1 0,-19 0,-20 0,0 0,-1 0,-19 0,20 0,0 0,0 0,20 0,-20 0,19 0,-19 0,-20 0,20 0,0 0,-20 0,20 0,-20 0,20 0,-1 0,1 0,20 0,-20 0,0 0,20 0,-21 0,1 0,0 0,0 0,0 0,0 0,0 0,-1 0,21 0,-20 0,-20 0,20 0,0 0,0 0,-20 0,0 0,19 0,1 0,-20 0,20 0,0 0,-20 0,20 0,-20 0,20 0,-20 0,0 0,20 0,-20 0,19 0,-19 0,20 0,-20 0,20 0,0 0,-20 0,20 0,-20 0,0 0,0 0,20 0,-20 0,20 0,-1 0,1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1-11-24T13:15:22.234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23,'0'0,"20"0,0 0,19-17,21 17,-21 0,1 0,0 0,-40 0,19 0,1 0,0 0,-20 0,20 0,0 0,0 0,-1 0,1 0,-20 0,40 0,-20 0,-20 0,0 0,19 0,1 0,0 0,0 0,20 0,-21 0,1 0,0 0,-20 0,0 0,0 0,20 0,-20 0,20 0,0 0,-1 0,-19 0,20 0,0 0,-20 0,20 0,0 0,-20 0,20 0,-1 0,1 0,-20 0,20 0,-20 0,20 0,-20 0,20 0,-1 0,-19 0,20 0,-20 0,20 0,-20 0,0 0,0 0,20 0,-20 0,20 0,-20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1-11-24T13:15:24.640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21,'0'0,"20"-20,-1 20,1 0,0 0,0 0,0 0,0 0,0 0,0 0,19 0,-19 0,0 0,20 0,-20 0,-1 0,1 0,20 0,-40 0,40 0,-20 0,-1 0,41 0,-20 0,0 0,-21 0,1 0,20 0,-40 0,20 0,39 0,-39 0,0 0,0 0,20 0,-40 0,0 0,0 0,20 0,-20 0,19 0,21 0,-20 0,0 0,-20 0,20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1-11-24T13:15:26.609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0-2,'0'0,"20"0,19 0,1 0,-1 0,-19 0,0 0,0 0,0 0,0 0,-20 0,19 0,1 0,0 0,0 0,39 0,-39 0,-20 0,20 0,0 0,-20 0,20 0,-1 0,-19 0,20 0,20 0,-20 0,-1 0,1 0,-20 0,20 0,-20 0,20 0,0 0,-20 0,0 0,0 0,39 0,-19 0,0 0,-20 0,20 0,0 0,0 0,-1 0,1 0,-20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778C-00F7-40B7-8C74-9E19D9196104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4423B-32BF-44C2-92EB-CA9E06B825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9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B20A2-F794-41D8-9CA2-E847BC75B7C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62DE-7C27-4ABB-91D1-C9550A310039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9618-CE96-4E3A-8F9B-7A1C3F28EF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508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62DE-7C27-4ABB-91D1-C9550A310039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9618-CE96-4E3A-8F9B-7A1C3F28EF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057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62DE-7C27-4ABB-91D1-C9550A310039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9618-CE96-4E3A-8F9B-7A1C3F28EF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146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62DE-7C27-4ABB-91D1-C9550A310039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9618-CE96-4E3A-8F9B-7A1C3F28EF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505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62DE-7C27-4ABB-91D1-C9550A310039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9618-CE96-4E3A-8F9B-7A1C3F28EF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236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62DE-7C27-4ABB-91D1-C9550A310039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9618-CE96-4E3A-8F9B-7A1C3F28EF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062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62DE-7C27-4ABB-91D1-C9550A310039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9618-CE96-4E3A-8F9B-7A1C3F28EF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753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62DE-7C27-4ABB-91D1-C9550A310039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9618-CE96-4E3A-8F9B-7A1C3F28EF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727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62DE-7C27-4ABB-91D1-C9550A310039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9618-CE96-4E3A-8F9B-7A1C3F28EF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798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62DE-7C27-4ABB-91D1-C9550A310039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9618-CE96-4E3A-8F9B-7A1C3F28EF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096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62DE-7C27-4ABB-91D1-C9550A310039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9618-CE96-4E3A-8F9B-7A1C3F28EF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586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062DE-7C27-4ABB-91D1-C9550A310039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99618-CE96-4E3A-8F9B-7A1C3F28EF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51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.gif"/><Relationship Id="rId4" Type="http://schemas.openxmlformats.org/officeDocument/2006/relationships/image" Target="../media/image36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9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2.wav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52.emf"/><Relationship Id="rId3" Type="http://schemas.openxmlformats.org/officeDocument/2006/relationships/image" Target="../media/image47.emf"/><Relationship Id="rId7" Type="http://schemas.openxmlformats.org/officeDocument/2006/relationships/image" Target="../media/image49.emf"/><Relationship Id="rId12" Type="http://schemas.openxmlformats.org/officeDocument/2006/relationships/customXml" Target="../ink/ink6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51.emf"/><Relationship Id="rId5" Type="http://schemas.openxmlformats.org/officeDocument/2006/relationships/image" Target="../media/image48.emf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50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88913"/>
            <a:ext cx="7772400" cy="863600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</a:rPr>
              <a:t>УМК </a:t>
            </a:r>
            <a:r>
              <a:rPr lang="ru-RU" sz="2400" b="1" dirty="0" smtClean="0">
                <a:solidFill>
                  <a:schemeClr val="tx1"/>
                </a:solidFill>
              </a:rPr>
              <a:t>«Начальная школа 21 века»</a:t>
            </a: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79248" y="4304234"/>
            <a:ext cx="4408486" cy="136842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1800" b="1" i="1" dirty="0" smtClean="0">
                <a:solidFill>
                  <a:schemeClr val="tx1"/>
                </a:solidFill>
                <a:cs typeface="Aharoni" pitchFamily="2" charset="-79"/>
              </a:rPr>
              <a:t>Никовская Н.Д</a:t>
            </a:r>
          </a:p>
          <a:p>
            <a:pPr>
              <a:lnSpc>
                <a:spcPct val="80000"/>
              </a:lnSpc>
            </a:pPr>
            <a:r>
              <a:rPr lang="ru-RU" sz="1800" b="1" i="1" dirty="0">
                <a:solidFill>
                  <a:schemeClr val="tx1"/>
                </a:solidFill>
                <a:cs typeface="Aharoni" pitchFamily="2" charset="-79"/>
              </a:rPr>
              <a:t>у</a:t>
            </a:r>
            <a:r>
              <a:rPr lang="ru-RU" sz="1800" b="1" i="1" dirty="0" smtClean="0">
                <a:solidFill>
                  <a:schemeClr val="tx1"/>
                </a:solidFill>
                <a:cs typeface="Aharoni" pitchFamily="2" charset="-79"/>
              </a:rPr>
              <a:t>читель начальных классов </a:t>
            </a:r>
          </a:p>
          <a:p>
            <a:pPr>
              <a:lnSpc>
                <a:spcPct val="80000"/>
              </a:lnSpc>
            </a:pPr>
            <a:r>
              <a:rPr lang="ru-RU" sz="1800" b="1" i="1" dirty="0" smtClean="0">
                <a:solidFill>
                  <a:schemeClr val="tx1"/>
                </a:solidFill>
                <a:cs typeface="Aharoni" pitchFamily="2" charset="-79"/>
              </a:rPr>
              <a:t>МБОШИ «</a:t>
            </a:r>
            <a:r>
              <a:rPr lang="ru-RU" sz="1800" b="1" i="1" dirty="0" err="1" smtClean="0">
                <a:solidFill>
                  <a:schemeClr val="tx1"/>
                </a:solidFill>
                <a:cs typeface="Aharoni" pitchFamily="2" charset="-79"/>
              </a:rPr>
              <a:t>Ямальская</a:t>
            </a:r>
            <a:r>
              <a:rPr lang="ru-RU" sz="1800" b="1" i="1" dirty="0" smtClean="0">
                <a:solidFill>
                  <a:schemeClr val="tx1"/>
                </a:solidFill>
                <a:cs typeface="Aharoni" pitchFamily="2" charset="-79"/>
              </a:rPr>
              <a:t> школа –интернат </a:t>
            </a:r>
          </a:p>
          <a:p>
            <a:pPr>
              <a:lnSpc>
                <a:spcPct val="80000"/>
              </a:lnSpc>
            </a:pPr>
            <a:r>
              <a:rPr lang="ru-RU" sz="1800" b="1" i="1" dirty="0">
                <a:solidFill>
                  <a:schemeClr val="tx1"/>
                </a:solidFill>
                <a:cs typeface="Aharoni" pitchFamily="2" charset="-79"/>
              </a:rPr>
              <a:t>с</a:t>
            </a:r>
            <a:r>
              <a:rPr lang="ru-RU" sz="1800" b="1" i="1" dirty="0" smtClean="0">
                <a:solidFill>
                  <a:schemeClr val="tx1"/>
                </a:solidFill>
                <a:cs typeface="Aharoni" pitchFamily="2" charset="-79"/>
              </a:rPr>
              <a:t>реднего (полного) общего образования» </a:t>
            </a:r>
            <a:endParaRPr lang="ru-RU" sz="1800" b="1" i="1" dirty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827088" y="1196975"/>
            <a:ext cx="7812087" cy="2160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" b="1" kern="10" dirty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"/>
                <a:cs typeface="Arial"/>
              </a:rPr>
              <a:t>ОБУЧЕНИЕ  ГРАМОТЕ </a:t>
            </a:r>
          </a:p>
          <a:p>
            <a:pPr algn="ctr"/>
            <a:r>
              <a:rPr lang="ru-RU" sz="800" b="1" kern="10" dirty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 </a:t>
            </a:r>
            <a:r>
              <a:rPr lang="ru-RU" sz="800" b="1" kern="10" dirty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"/>
                <a:cs typeface="Arial"/>
              </a:rPr>
              <a:t>1 класс (чтение)</a:t>
            </a:r>
          </a:p>
          <a:p>
            <a:pPr algn="ctr"/>
            <a:r>
              <a:rPr lang="ru-RU" sz="800" b="1" kern="10" dirty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 "Звуки [ </a:t>
            </a:r>
            <a:r>
              <a:rPr lang="ru-RU" sz="800" b="1" kern="10" dirty="0" smtClean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б-б* </a:t>
            </a:r>
            <a:r>
              <a:rPr lang="ru-RU" sz="800" b="1" kern="10" dirty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] </a:t>
            </a:r>
            <a:r>
              <a:rPr lang="ru-RU" sz="800" b="1" kern="10" dirty="0" smtClean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Буквы  </a:t>
            </a:r>
            <a:r>
              <a:rPr lang="ru-RU" sz="800" b="1" kern="10" dirty="0" err="1" smtClean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Бб</a:t>
            </a:r>
            <a:r>
              <a:rPr lang="ru-RU" sz="800" b="1" kern="10" dirty="0" smtClean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"</a:t>
            </a:r>
            <a:endParaRPr lang="ru-RU" sz="800" b="1" kern="10" dirty="0">
              <a:ln w="2857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6000">
                    <a:srgbClr val="E81766"/>
                  </a:gs>
                  <a:gs pos="13500">
                    <a:srgbClr val="EE3F17"/>
                  </a:gs>
                  <a:gs pos="24000">
                    <a:srgbClr val="FFFF00"/>
                  </a:gs>
                  <a:gs pos="32499">
                    <a:srgbClr val="1A8D48"/>
                  </a:gs>
                  <a:gs pos="39500">
                    <a:srgbClr val="0819FB"/>
                  </a:gs>
                  <a:gs pos="50000">
                    <a:srgbClr val="A603AB"/>
                  </a:gs>
                  <a:gs pos="60501">
                    <a:srgbClr val="0819FB"/>
                  </a:gs>
                  <a:gs pos="67501">
                    <a:srgbClr val="1A8D48"/>
                  </a:gs>
                  <a:gs pos="76000">
                    <a:srgbClr val="FFFF00"/>
                  </a:gs>
                  <a:gs pos="86500">
                    <a:srgbClr val="EE3F17"/>
                  </a:gs>
                  <a:gs pos="94000">
                    <a:srgbClr val="E81766"/>
                  </a:gs>
                  <a:gs pos="100000">
                    <a:srgbClr val="A603AB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5949280"/>
            <a:ext cx="8964488" cy="7198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413" y="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3486497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-4898108" y="2428925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22190" y="6685807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www.unikru.ru/userfiles/prof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57563"/>
            <a:ext cx="1857586" cy="192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unikru.ru/userfiles/8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1703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Звуки [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,б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]и буква, которая их обозначает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solidFill>
                <a:schemeClr val="accent2"/>
              </a:solidFill>
            </a:endParaRPr>
          </a:p>
          <a:p>
            <a:endParaRPr lang="ru-RU" dirty="0"/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419475" y="2060575"/>
            <a:ext cx="2592388" cy="4103688"/>
            <a:chOff x="1882" y="119"/>
            <a:chExt cx="1815" cy="2585"/>
          </a:xfrm>
        </p:grpSpPr>
        <p:sp>
          <p:nvSpPr>
            <p:cNvPr id="5" name="AutoShape 19"/>
            <p:cNvSpPr>
              <a:spLocks noChangeArrowheads="1"/>
            </p:cNvSpPr>
            <p:nvPr/>
          </p:nvSpPr>
          <p:spPr bwMode="auto">
            <a:xfrm>
              <a:off x="2290" y="1071"/>
              <a:ext cx="1089" cy="1134"/>
            </a:xfrm>
            <a:prstGeom prst="flowChartConnector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Line 20"/>
            <p:cNvSpPr>
              <a:spLocks noChangeShapeType="1"/>
            </p:cNvSpPr>
            <p:nvPr/>
          </p:nvSpPr>
          <p:spPr bwMode="auto">
            <a:xfrm flipH="1">
              <a:off x="2336" y="2160"/>
              <a:ext cx="227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21"/>
            <p:cNvSpPr>
              <a:spLocks noChangeShapeType="1"/>
            </p:cNvSpPr>
            <p:nvPr/>
          </p:nvSpPr>
          <p:spPr bwMode="auto">
            <a:xfrm>
              <a:off x="3062" y="2160"/>
              <a:ext cx="181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AutoShape 22"/>
            <p:cNvSpPr>
              <a:spLocks noChangeArrowheads="1"/>
            </p:cNvSpPr>
            <p:nvPr/>
          </p:nvSpPr>
          <p:spPr bwMode="auto">
            <a:xfrm rot="16200000">
              <a:off x="1995" y="2364"/>
              <a:ext cx="227" cy="454"/>
            </a:xfrm>
            <a:prstGeom prst="flowChartDelay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23"/>
            <p:cNvSpPr>
              <a:spLocks noChangeArrowheads="1"/>
            </p:cNvSpPr>
            <p:nvPr/>
          </p:nvSpPr>
          <p:spPr bwMode="auto">
            <a:xfrm rot="16200000">
              <a:off x="3356" y="2364"/>
              <a:ext cx="227" cy="454"/>
            </a:xfrm>
            <a:prstGeom prst="flowChartDelay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24"/>
            <p:cNvSpPr>
              <a:spLocks noChangeArrowheads="1"/>
            </p:cNvSpPr>
            <p:nvPr/>
          </p:nvSpPr>
          <p:spPr bwMode="auto">
            <a:xfrm>
              <a:off x="2064" y="1434"/>
              <a:ext cx="272" cy="362"/>
            </a:xfrm>
            <a:prstGeom prst="moon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25"/>
            <p:cNvSpPr>
              <a:spLocks noChangeArrowheads="1"/>
            </p:cNvSpPr>
            <p:nvPr/>
          </p:nvSpPr>
          <p:spPr bwMode="auto">
            <a:xfrm rot="10800000">
              <a:off x="3334" y="1434"/>
              <a:ext cx="272" cy="362"/>
            </a:xfrm>
            <a:prstGeom prst="moon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" name="Picture 26" descr="gold_christmas_bell_hc_min[1]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2381" y="119"/>
              <a:ext cx="1168" cy="1270"/>
            </a:xfrm>
            <a:prstGeom prst="rect">
              <a:avLst/>
            </a:prstGeom>
            <a:noFill/>
          </p:spPr>
        </p:pic>
      </p:grpSp>
      <p:sp>
        <p:nvSpPr>
          <p:cNvPr id="13" name="AutoShape 38"/>
          <p:cNvSpPr>
            <a:spLocks noChangeArrowheads="1"/>
          </p:cNvSpPr>
          <p:nvPr/>
        </p:nvSpPr>
        <p:spPr bwMode="auto">
          <a:xfrm>
            <a:off x="1763713" y="4171627"/>
            <a:ext cx="1152525" cy="1871662"/>
          </a:xfrm>
          <a:prstGeom prst="bracketPair">
            <a:avLst>
              <a:gd name="adj" fmla="val 16667"/>
            </a:avLst>
          </a:prstGeom>
          <a:noFill/>
          <a:ln w="38100">
            <a:solidFill>
              <a:srgbClr val="00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919827" y="4322628"/>
            <a:ext cx="84029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 dirty="0">
                <a:solidFill>
                  <a:schemeClr val="accent2"/>
                </a:solidFill>
              </a:rPr>
              <a:t>б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765179" y="4515833"/>
            <a:ext cx="84029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 dirty="0">
                <a:solidFill>
                  <a:schemeClr val="accent2"/>
                </a:solidFill>
              </a:rPr>
              <a:t>б</a:t>
            </a:r>
          </a:p>
        </p:txBody>
      </p:sp>
      <p:sp>
        <p:nvSpPr>
          <p:cNvPr id="17" name="AutoShape 38"/>
          <p:cNvSpPr>
            <a:spLocks noChangeArrowheads="1"/>
          </p:cNvSpPr>
          <p:nvPr/>
        </p:nvSpPr>
        <p:spPr bwMode="auto">
          <a:xfrm>
            <a:off x="6739744" y="4320497"/>
            <a:ext cx="1152525" cy="1871662"/>
          </a:xfrm>
          <a:prstGeom prst="bracketPair">
            <a:avLst>
              <a:gd name="adj" fmla="val 16667"/>
            </a:avLst>
          </a:prstGeom>
          <a:noFill/>
          <a:ln w="38100">
            <a:solidFill>
              <a:srgbClr val="00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" name="Group 36"/>
          <p:cNvGrpSpPr>
            <a:grpSpLocks/>
          </p:cNvGrpSpPr>
          <p:nvPr/>
        </p:nvGrpSpPr>
        <p:grpSpPr bwMode="auto">
          <a:xfrm>
            <a:off x="7667625" y="4724400"/>
            <a:ext cx="142875" cy="431800"/>
            <a:chOff x="4332" y="890"/>
            <a:chExt cx="90" cy="272"/>
          </a:xfrm>
        </p:grpSpPr>
        <p:sp>
          <p:nvSpPr>
            <p:cNvPr id="19" name="Oval 34"/>
            <p:cNvSpPr>
              <a:spLocks noChangeArrowheads="1"/>
            </p:cNvSpPr>
            <p:nvPr/>
          </p:nvSpPr>
          <p:spPr bwMode="auto">
            <a:xfrm>
              <a:off x="4332" y="890"/>
              <a:ext cx="90" cy="13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Line 35"/>
            <p:cNvSpPr>
              <a:spLocks noChangeShapeType="1"/>
            </p:cNvSpPr>
            <p:nvPr/>
          </p:nvSpPr>
          <p:spPr bwMode="auto">
            <a:xfrm flipH="1">
              <a:off x="4377" y="981"/>
              <a:ext cx="45" cy="18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26" name="Прямая соединительная линия 25"/>
          <p:cNvCxnSpPr/>
          <p:nvPr/>
        </p:nvCxnSpPr>
        <p:spPr>
          <a:xfrm flipV="1">
            <a:off x="3366228" y="156185"/>
            <a:ext cx="52533" cy="288032"/>
          </a:xfrm>
          <a:prstGeom prst="line">
            <a:avLst/>
          </a:prstGeom>
          <a:ln w="571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413" y="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04581" y="2356918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56174" y="2982118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80633" y="666824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722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Картинка 19 из 10339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33292"/>
            <a:ext cx="2394181" cy="2215449"/>
          </a:xfrm>
          <a:prstGeom prst="rect">
            <a:avLst/>
          </a:prstGeom>
          <a:noFill/>
        </p:spPr>
      </p:pic>
      <p:pic>
        <p:nvPicPr>
          <p:cNvPr id="5" name="Picture 4" descr="Картинка 27 из 9273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012683" y="378585"/>
            <a:ext cx="1690666" cy="1690666"/>
          </a:xfrm>
          <a:prstGeom prst="rect">
            <a:avLst/>
          </a:prstGeom>
          <a:noFill/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714480" y="2714620"/>
            <a:ext cx="655891" cy="4869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71538" y="2714620"/>
            <a:ext cx="655891" cy="4869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28596" y="2714620"/>
            <a:ext cx="655891" cy="4869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929190" y="2714620"/>
            <a:ext cx="655891" cy="4869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572132" y="2714620"/>
            <a:ext cx="655891" cy="4869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215074" y="2714620"/>
            <a:ext cx="655891" cy="4869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6858016" y="2714620"/>
            <a:ext cx="655891" cy="4869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357422" y="2714620"/>
            <a:ext cx="642942" cy="4869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00034" y="3286124"/>
            <a:ext cx="428628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072066" y="3357562"/>
            <a:ext cx="428628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3" y="16719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444515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91101" y="287159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34780" y="677148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070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19 из 10339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42852"/>
            <a:ext cx="2394181" cy="2215449"/>
          </a:xfrm>
          <a:prstGeom prst="rect">
            <a:avLst/>
          </a:prstGeom>
          <a:noFill/>
        </p:spPr>
      </p:pic>
      <p:pic>
        <p:nvPicPr>
          <p:cNvPr id="5" name="Picture 4" descr="Картинка 27 из 9273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357166"/>
            <a:ext cx="1690666" cy="1690666"/>
          </a:xfrm>
          <a:prstGeom prst="rect">
            <a:avLst/>
          </a:prstGeom>
          <a:noFill/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714480" y="2714620"/>
            <a:ext cx="655891" cy="486983"/>
          </a:xfrm>
          <a:prstGeom prst="rect">
            <a:avLst/>
          </a:pr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71538" y="2714620"/>
            <a:ext cx="655891" cy="486983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28596" y="2714620"/>
            <a:ext cx="655891" cy="486983"/>
          </a:xfrm>
          <a:prstGeom prst="rect">
            <a:avLst/>
          </a:pr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929190" y="2714620"/>
            <a:ext cx="655891" cy="486983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572132" y="2714620"/>
            <a:ext cx="655891" cy="486983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215074" y="2714620"/>
            <a:ext cx="655891" cy="486983"/>
          </a:xfrm>
          <a:prstGeom prst="rect">
            <a:avLst/>
          </a:pr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6858016" y="2714620"/>
            <a:ext cx="655891" cy="486983"/>
          </a:xfrm>
          <a:prstGeom prst="rect">
            <a:avLst/>
          </a:pr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357422" y="2714620"/>
            <a:ext cx="642942" cy="486983"/>
          </a:xfrm>
          <a:prstGeom prst="rect">
            <a:avLst/>
          </a:pr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00034" y="3286124"/>
            <a:ext cx="428628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072066" y="3357562"/>
            <a:ext cx="428628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9" descr="gold_christmas_bell_hc_min[1]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85918" y="1785926"/>
            <a:ext cx="708025" cy="855662"/>
          </a:xfrm>
          <a:prstGeom prst="rect">
            <a:avLst/>
          </a:prstGeom>
          <a:noFill/>
        </p:spPr>
      </p:pic>
      <p:pic>
        <p:nvPicPr>
          <p:cNvPr id="17" name="Picture 9" descr="gold_christmas_bell_hc_min[1]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1714488"/>
            <a:ext cx="708025" cy="855662"/>
          </a:xfrm>
          <a:prstGeom prst="rect">
            <a:avLst/>
          </a:prstGeom>
          <a:noFill/>
        </p:spPr>
      </p:pic>
      <p:pic>
        <p:nvPicPr>
          <p:cNvPr id="18" name="Picture 9" descr="gold_christmas_bell_hc_min[1]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1785926"/>
            <a:ext cx="708025" cy="855662"/>
          </a:xfrm>
          <a:prstGeom prst="rect">
            <a:avLst/>
          </a:prstGeom>
          <a:noFill/>
        </p:spPr>
      </p:pic>
      <p:pic>
        <p:nvPicPr>
          <p:cNvPr id="19" name="Picture 9" descr="gold_christmas_bell_hc_min[1]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74" y="1928802"/>
            <a:ext cx="708025" cy="855662"/>
          </a:xfrm>
          <a:prstGeom prst="rect">
            <a:avLst/>
          </a:prstGeom>
          <a:noFill/>
        </p:spPr>
      </p:pic>
      <p:pic>
        <p:nvPicPr>
          <p:cNvPr id="20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327104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76305" y="16719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-4915057" y="251994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324282" y="6668243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00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9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071802" y="3571876"/>
            <a:ext cx="1214446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143240" y="4572008"/>
            <a:ext cx="1143008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857620" y="4071942"/>
            <a:ext cx="1000132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071802" y="2428868"/>
            <a:ext cx="1071570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500298" y="4107463"/>
            <a:ext cx="1000132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500298" y="3000372"/>
            <a:ext cx="1000132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3" y="-86518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3985424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38976" y="3221013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35" y="6685093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1" descr="MCj043456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66782"/>
            <a:ext cx="1584325" cy="1533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D:\Школьные файлы\ПАПКА  ДЛЯ  СКАЧИВАНИЯ\Картинки для физкультминутки\babochka265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72008"/>
            <a:ext cx="25400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952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2952750" cy="2808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FF"/>
                </a:solidFill>
                <a:latin typeface="Arial"/>
                <a:cs typeface="Arial"/>
              </a:rPr>
              <a:t>Бб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CCFF"/>
              </a:solidFill>
              <a:latin typeface="Arial"/>
              <a:cs typeface="Arial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419475" y="2060575"/>
            <a:ext cx="2592388" cy="4103688"/>
            <a:chOff x="1882" y="119"/>
            <a:chExt cx="1815" cy="2585"/>
          </a:xfrm>
        </p:grpSpPr>
        <p:sp>
          <p:nvSpPr>
            <p:cNvPr id="12307" name="AutoShape 19"/>
            <p:cNvSpPr>
              <a:spLocks noChangeArrowheads="1"/>
            </p:cNvSpPr>
            <p:nvPr/>
          </p:nvSpPr>
          <p:spPr bwMode="auto">
            <a:xfrm>
              <a:off x="2290" y="1071"/>
              <a:ext cx="1089" cy="1134"/>
            </a:xfrm>
            <a:prstGeom prst="flowChartConnector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8" name="Line 20"/>
            <p:cNvSpPr>
              <a:spLocks noChangeShapeType="1"/>
            </p:cNvSpPr>
            <p:nvPr/>
          </p:nvSpPr>
          <p:spPr bwMode="auto">
            <a:xfrm flipH="1">
              <a:off x="2336" y="2160"/>
              <a:ext cx="227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09" name="Line 21"/>
            <p:cNvSpPr>
              <a:spLocks noChangeShapeType="1"/>
            </p:cNvSpPr>
            <p:nvPr/>
          </p:nvSpPr>
          <p:spPr bwMode="auto">
            <a:xfrm>
              <a:off x="3062" y="2160"/>
              <a:ext cx="181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10" name="AutoShape 22"/>
            <p:cNvSpPr>
              <a:spLocks noChangeArrowheads="1"/>
            </p:cNvSpPr>
            <p:nvPr/>
          </p:nvSpPr>
          <p:spPr bwMode="auto">
            <a:xfrm rot="16200000">
              <a:off x="1995" y="2364"/>
              <a:ext cx="227" cy="454"/>
            </a:xfrm>
            <a:prstGeom prst="flowChartDelay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1" name="AutoShape 23"/>
            <p:cNvSpPr>
              <a:spLocks noChangeArrowheads="1"/>
            </p:cNvSpPr>
            <p:nvPr/>
          </p:nvSpPr>
          <p:spPr bwMode="auto">
            <a:xfrm rot="16200000">
              <a:off x="3356" y="2364"/>
              <a:ext cx="227" cy="454"/>
            </a:xfrm>
            <a:prstGeom prst="flowChartDelay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2" name="AutoShape 24"/>
            <p:cNvSpPr>
              <a:spLocks noChangeArrowheads="1"/>
            </p:cNvSpPr>
            <p:nvPr/>
          </p:nvSpPr>
          <p:spPr bwMode="auto">
            <a:xfrm>
              <a:off x="2064" y="1434"/>
              <a:ext cx="272" cy="362"/>
            </a:xfrm>
            <a:prstGeom prst="moon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3" name="AutoShape 25"/>
            <p:cNvSpPr>
              <a:spLocks noChangeArrowheads="1"/>
            </p:cNvSpPr>
            <p:nvPr/>
          </p:nvSpPr>
          <p:spPr bwMode="auto">
            <a:xfrm rot="10800000">
              <a:off x="3334" y="1434"/>
              <a:ext cx="272" cy="362"/>
            </a:xfrm>
            <a:prstGeom prst="moon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314" name="Picture 26" descr="gold_christmas_bell_hc_min[1]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2381" y="119"/>
              <a:ext cx="1168" cy="1270"/>
            </a:xfrm>
            <a:prstGeom prst="rect">
              <a:avLst/>
            </a:prstGeom>
            <a:noFill/>
          </p:spPr>
        </p:pic>
      </p:grp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7667625" y="4724400"/>
            <a:ext cx="142875" cy="431800"/>
            <a:chOff x="4332" y="890"/>
            <a:chExt cx="90" cy="272"/>
          </a:xfrm>
        </p:grpSpPr>
        <p:sp>
          <p:nvSpPr>
            <p:cNvPr id="12322" name="Oval 34"/>
            <p:cNvSpPr>
              <a:spLocks noChangeArrowheads="1"/>
            </p:cNvSpPr>
            <p:nvPr/>
          </p:nvSpPr>
          <p:spPr bwMode="auto">
            <a:xfrm>
              <a:off x="4332" y="890"/>
              <a:ext cx="90" cy="13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3" name="Line 35"/>
            <p:cNvSpPr>
              <a:spLocks noChangeShapeType="1"/>
            </p:cNvSpPr>
            <p:nvPr/>
          </p:nvSpPr>
          <p:spPr bwMode="auto">
            <a:xfrm flipH="1">
              <a:off x="4377" y="981"/>
              <a:ext cx="45" cy="18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1763713" y="4437063"/>
            <a:ext cx="1152525" cy="1871662"/>
            <a:chOff x="1111" y="2795"/>
            <a:chExt cx="726" cy="1179"/>
          </a:xfrm>
        </p:grpSpPr>
        <p:sp>
          <p:nvSpPr>
            <p:cNvPr id="12316" name="Text Box 28"/>
            <p:cNvSpPr txBox="1">
              <a:spLocks noChangeArrowheads="1"/>
            </p:cNvSpPr>
            <p:nvPr/>
          </p:nvSpPr>
          <p:spPr bwMode="auto">
            <a:xfrm>
              <a:off x="1156" y="2976"/>
              <a:ext cx="68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000" b="1" dirty="0" smtClean="0">
                  <a:solidFill>
                    <a:schemeClr val="accent2"/>
                  </a:solidFill>
                </a:rPr>
                <a:t>б</a:t>
              </a:r>
              <a:endParaRPr lang="ru-RU" sz="8000" b="1" dirty="0">
                <a:solidFill>
                  <a:schemeClr val="accent2"/>
                </a:solidFill>
              </a:endParaRPr>
            </a:p>
          </p:txBody>
        </p:sp>
        <p:sp>
          <p:nvSpPr>
            <p:cNvPr id="12326" name="AutoShape 38"/>
            <p:cNvSpPr>
              <a:spLocks noChangeArrowheads="1"/>
            </p:cNvSpPr>
            <p:nvPr/>
          </p:nvSpPr>
          <p:spPr bwMode="auto">
            <a:xfrm>
              <a:off x="1111" y="2795"/>
              <a:ext cx="726" cy="1179"/>
            </a:xfrm>
            <a:prstGeom prst="bracketPair">
              <a:avLst>
                <a:gd name="adj" fmla="val 16667"/>
              </a:avLst>
            </a:prstGeom>
            <a:noFill/>
            <a:ln w="38100">
              <a:solidFill>
                <a:srgbClr val="00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6659563" y="4365625"/>
            <a:ext cx="1295400" cy="1800225"/>
            <a:chOff x="4195" y="2750"/>
            <a:chExt cx="816" cy="1134"/>
          </a:xfrm>
        </p:grpSpPr>
        <p:sp>
          <p:nvSpPr>
            <p:cNvPr id="12321" name="Text Box 33"/>
            <p:cNvSpPr txBox="1">
              <a:spLocks noChangeArrowheads="1"/>
            </p:cNvSpPr>
            <p:nvPr/>
          </p:nvSpPr>
          <p:spPr bwMode="auto">
            <a:xfrm>
              <a:off x="4241" y="2931"/>
              <a:ext cx="68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000" b="1" dirty="0" smtClean="0">
                  <a:solidFill>
                    <a:schemeClr val="accent2"/>
                  </a:solidFill>
                </a:rPr>
                <a:t>б</a:t>
              </a:r>
              <a:endParaRPr lang="ru-RU" sz="8000" b="1" dirty="0">
                <a:solidFill>
                  <a:schemeClr val="accent2"/>
                </a:solidFill>
              </a:endParaRPr>
            </a:p>
          </p:txBody>
        </p:sp>
        <p:sp>
          <p:nvSpPr>
            <p:cNvPr id="12328" name="AutoShape 40"/>
            <p:cNvSpPr>
              <a:spLocks noChangeArrowheads="1"/>
            </p:cNvSpPr>
            <p:nvPr/>
          </p:nvSpPr>
          <p:spPr bwMode="auto">
            <a:xfrm>
              <a:off x="4195" y="2750"/>
              <a:ext cx="816" cy="1134"/>
            </a:xfrm>
            <a:prstGeom prst="bracketPair">
              <a:avLst>
                <a:gd name="adj" fmla="val 16667"/>
              </a:avLst>
            </a:prstGeom>
            <a:noFill/>
            <a:ln w="38100">
              <a:solidFill>
                <a:srgbClr val="00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1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11158" y="-54077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152899" y="1775999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-4938977" y="2509614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324282" y="67714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87754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785794"/>
            <a:ext cx="7329510" cy="534036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600" dirty="0" smtClean="0">
                <a:solidFill>
                  <a:srgbClr val="0070C0"/>
                </a:solidFill>
              </a:rPr>
              <a:t>Б</a:t>
            </a:r>
            <a:r>
              <a:rPr lang="ru-RU" sz="16600" dirty="0" smtClean="0"/>
              <a:t>орис</a:t>
            </a:r>
          </a:p>
          <a:p>
            <a:pPr>
              <a:buNone/>
            </a:pPr>
            <a:r>
              <a:rPr lang="ru-RU" sz="16600" dirty="0" smtClean="0">
                <a:solidFill>
                  <a:srgbClr val="0070C0"/>
                </a:solidFill>
              </a:rPr>
              <a:t>б</a:t>
            </a:r>
            <a:r>
              <a:rPr lang="ru-RU" sz="16600" dirty="0" smtClean="0"/>
              <a:t>рюки</a:t>
            </a:r>
            <a:endParaRPr lang="ru-RU" sz="16600" dirty="0"/>
          </a:p>
        </p:txBody>
      </p:sp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4" y="-5029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260417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-4938977" y="2500933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2" y="67714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5396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 что похожа буква               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600200"/>
            <a:ext cx="647225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</a:t>
            </a:r>
          </a:p>
          <a:p>
            <a:pPr>
              <a:buNone/>
            </a:pPr>
            <a:r>
              <a:rPr lang="ru-RU" b="1" dirty="0" smtClean="0"/>
              <a:t>Буква </a:t>
            </a:r>
            <a:r>
              <a:rPr lang="ru-RU" b="1" dirty="0" smtClean="0">
                <a:solidFill>
                  <a:srgbClr val="FF0000"/>
                </a:solidFill>
              </a:rPr>
              <a:t>Б</a:t>
            </a:r>
            <a:r>
              <a:rPr lang="ru-RU" b="1" dirty="0" smtClean="0"/>
              <a:t> с большим брюшком,</a:t>
            </a:r>
            <a:br>
              <a:rPr lang="ru-RU" b="1" dirty="0" smtClean="0"/>
            </a:br>
            <a:r>
              <a:rPr lang="ru-RU" b="1" dirty="0" smtClean="0"/>
              <a:t>В кепке с длинным козырьком.</a:t>
            </a:r>
            <a:endParaRPr lang="ru-RU" dirty="0"/>
          </a:p>
        </p:txBody>
      </p:sp>
      <p:pic>
        <p:nvPicPr>
          <p:cNvPr id="4" name="Рисунок 3" descr="http://www.logopediy.ru/files/160310/azbyka/B/bruxo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0789" y="1462367"/>
            <a:ext cx="2143140" cy="3046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logopediy.ru/files/160310/azbyka/B/B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151" y="383886"/>
            <a:ext cx="1429385" cy="1429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20419" y="-29647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152899" y="3437038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-4952040" y="1780379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3" y="6754197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370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525963"/>
          </a:xfrm>
        </p:spPr>
        <p:txBody>
          <a:bodyPr>
            <a:normAutofit/>
          </a:bodyPr>
          <a:lstStyle/>
          <a:p>
            <a:endParaRPr lang="ru-RU" sz="4400" dirty="0" smtClean="0"/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b="1" dirty="0" smtClean="0">
                <a:solidFill>
                  <a:srgbClr val="0070C0"/>
                </a:solidFill>
              </a:rPr>
              <a:t>КБАЗБУКАИКАБУКВАРЬШУБУКВЫБ</a:t>
            </a:r>
          </a:p>
          <a:p>
            <a:endParaRPr lang="ru-RU" sz="4400" dirty="0"/>
          </a:p>
        </p:txBody>
      </p:sp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32832" y="-54078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338726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899580" y="29329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30409" y="666824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бабоч анимац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38861">
            <a:off x="1176743" y="764488"/>
            <a:ext cx="1776987" cy="153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59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</a:rPr>
              <a:t>Б</a:t>
            </a:r>
            <a:r>
              <a:rPr lang="ru-RU" sz="4400" b="1" dirty="0" smtClean="0">
                <a:solidFill>
                  <a:srgbClr val="0070C0"/>
                </a:solidFill>
              </a:rPr>
              <a:t>АЗ</a:t>
            </a:r>
            <a:r>
              <a:rPr lang="ru-RU" sz="4400" b="1" dirty="0" smtClean="0">
                <a:solidFill>
                  <a:srgbClr val="FF0000"/>
                </a:solidFill>
              </a:rPr>
              <a:t>Б</a:t>
            </a:r>
            <a:r>
              <a:rPr lang="ru-RU" sz="4400" b="1" dirty="0" smtClean="0">
                <a:solidFill>
                  <a:srgbClr val="0070C0"/>
                </a:solidFill>
              </a:rPr>
              <a:t>УКАИКА</a:t>
            </a:r>
            <a:r>
              <a:rPr lang="ru-RU" sz="4400" b="1" dirty="0" smtClean="0">
                <a:solidFill>
                  <a:srgbClr val="FF0000"/>
                </a:solidFill>
              </a:rPr>
              <a:t>Б</a:t>
            </a:r>
            <a:r>
              <a:rPr lang="ru-RU" sz="4400" b="1" dirty="0" smtClean="0">
                <a:solidFill>
                  <a:srgbClr val="0070C0"/>
                </a:solidFill>
              </a:rPr>
              <a:t>УКВАРЬШУ</a:t>
            </a:r>
            <a:r>
              <a:rPr lang="ru-RU" sz="4400" b="1" dirty="0" smtClean="0">
                <a:solidFill>
                  <a:srgbClr val="FF0000"/>
                </a:solidFill>
              </a:rPr>
              <a:t>Б</a:t>
            </a:r>
            <a:r>
              <a:rPr lang="ru-RU" sz="4400" b="1" dirty="0" smtClean="0">
                <a:solidFill>
                  <a:srgbClr val="0070C0"/>
                </a:solidFill>
              </a:rPr>
              <a:t>УКВЫ</a:t>
            </a:r>
            <a:r>
              <a:rPr lang="ru-RU" sz="4400" b="1" dirty="0" smtClean="0">
                <a:solidFill>
                  <a:srgbClr val="FF0000"/>
                </a:solidFill>
              </a:rPr>
              <a:t>Б</a:t>
            </a:r>
          </a:p>
          <a:p>
            <a:endParaRPr lang="ru-RU" sz="4400" dirty="0"/>
          </a:p>
        </p:txBody>
      </p:sp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275" y="-54077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152899" y="444515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65025" y="2860973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274" y="67118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Big32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2005810" cy="13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g191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05064"/>
            <a:ext cx="2592388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42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4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КБ</a:t>
            </a:r>
            <a:r>
              <a:rPr lang="ru-RU" sz="4400" b="1" dirty="0" smtClean="0">
                <a:solidFill>
                  <a:srgbClr val="FF0000"/>
                </a:solidFill>
              </a:rPr>
              <a:t>АЗБУКА</a:t>
            </a:r>
            <a:r>
              <a:rPr lang="ru-RU" sz="4400" b="1" dirty="0" smtClean="0">
                <a:solidFill>
                  <a:srgbClr val="0070C0"/>
                </a:solidFill>
              </a:rPr>
              <a:t>ИКА</a:t>
            </a:r>
            <a:r>
              <a:rPr lang="ru-RU" sz="4400" b="1" dirty="0" smtClean="0">
                <a:solidFill>
                  <a:srgbClr val="FF0000"/>
                </a:solidFill>
              </a:rPr>
              <a:t>БУКВАРЬ</a:t>
            </a:r>
            <a:r>
              <a:rPr lang="ru-RU" sz="4400" b="1" dirty="0" smtClean="0">
                <a:solidFill>
                  <a:srgbClr val="0070C0"/>
                </a:solidFill>
              </a:rPr>
              <a:t>ШУ</a:t>
            </a:r>
            <a:r>
              <a:rPr lang="ru-RU" sz="4400" b="1" dirty="0" smtClean="0">
                <a:solidFill>
                  <a:srgbClr val="FF0000"/>
                </a:solidFill>
              </a:rPr>
              <a:t>БУКВЫ</a:t>
            </a:r>
            <a:r>
              <a:rPr lang="ru-RU" sz="4400" b="1" dirty="0" smtClean="0">
                <a:solidFill>
                  <a:srgbClr val="0070C0"/>
                </a:solidFill>
              </a:rPr>
              <a:t>Б</a:t>
            </a:r>
          </a:p>
          <a:p>
            <a:endParaRPr lang="ru-RU" sz="4400" dirty="0"/>
          </a:p>
        </p:txBody>
      </p:sp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34455" y="1672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4517158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5004856" y="3509045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34780" y="6668243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ANTN06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7732">
            <a:off x="1780831" y="3573561"/>
            <a:ext cx="3175000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354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25059" y="747509"/>
            <a:ext cx="4752528" cy="648073"/>
          </a:xfrm>
        </p:spPr>
        <p:txBody>
          <a:bodyPr/>
          <a:lstStyle/>
          <a:p>
            <a:r>
              <a:rPr lang="ru-RU" sz="2800" dirty="0" smtClean="0">
                <a:latin typeface="Arial Black" pitchFamily="34" charset="0"/>
              </a:rPr>
              <a:t>Моё </a:t>
            </a:r>
            <a:r>
              <a:rPr lang="ru-RU" sz="2800" dirty="0">
                <a:latin typeface="Arial Black" pitchFamily="34" charset="0"/>
              </a:rPr>
              <a:t>настроение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071546"/>
            <a:ext cx="2286016" cy="2178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57950" y="857232"/>
            <a:ext cx="2281293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96144" y="3085747"/>
            <a:ext cx="2663825" cy="2289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ердце 5"/>
          <p:cNvSpPr/>
          <p:nvPr/>
        </p:nvSpPr>
        <p:spPr>
          <a:xfrm>
            <a:off x="857224" y="3429000"/>
            <a:ext cx="1143008" cy="114300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7" name="Сердце 6"/>
          <p:cNvSpPr/>
          <p:nvPr/>
        </p:nvSpPr>
        <p:spPr>
          <a:xfrm>
            <a:off x="6858016" y="2857496"/>
            <a:ext cx="1214446" cy="107157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8" name="Сердце 7"/>
          <p:cNvSpPr/>
          <p:nvPr/>
        </p:nvSpPr>
        <p:spPr>
          <a:xfrm>
            <a:off x="4143372" y="5429264"/>
            <a:ext cx="1000132" cy="10001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pic>
        <p:nvPicPr>
          <p:cNvPr id="17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8183" y="-19823"/>
            <a:ext cx="9503242" cy="16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413" y="67714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04581" y="1882225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063955" y="2649756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285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1357298"/>
            <a:ext cx="6408738" cy="4333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/>
            </a:r>
            <a:br>
              <a:rPr lang="ru-RU" sz="3200" dirty="0"/>
            </a:br>
            <a:r>
              <a:rPr lang="ru-RU" b="1" i="1" dirty="0">
                <a:solidFill>
                  <a:srgbClr val="FF0000"/>
                </a:solidFill>
              </a:rPr>
              <a:t>Физкультминутка </a:t>
            </a:r>
            <a:br>
              <a:rPr lang="ru-RU" b="1" i="1" dirty="0">
                <a:solidFill>
                  <a:srgbClr val="FF0000"/>
                </a:solidFill>
              </a:rPr>
            </a:b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2000240"/>
            <a:ext cx="7643812" cy="3959225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b="1" dirty="0" smtClean="0">
                <a:solidFill>
                  <a:srgbClr val="00B0F0"/>
                </a:solidFill>
              </a:rPr>
              <a:t>Бабочка</a:t>
            </a:r>
            <a:endParaRPr lang="ru-RU" b="1" dirty="0">
              <a:solidFill>
                <a:srgbClr val="00B0F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Спал цветок и вдруг проснулся, </a:t>
            </a:r>
          </a:p>
          <a:p>
            <a:r>
              <a:rPr lang="ru-RU" b="1" dirty="0">
                <a:solidFill>
                  <a:srgbClr val="7030A0"/>
                </a:solidFill>
              </a:rPr>
              <a:t>Больше спать не захотел.</a:t>
            </a:r>
          </a:p>
          <a:p>
            <a:r>
              <a:rPr lang="ru-RU" b="1" dirty="0">
                <a:solidFill>
                  <a:srgbClr val="7030A0"/>
                </a:solidFill>
              </a:rPr>
              <a:t>Шевельнулся, потянулся, </a:t>
            </a:r>
          </a:p>
          <a:p>
            <a:r>
              <a:rPr lang="ru-RU" b="1" dirty="0">
                <a:solidFill>
                  <a:srgbClr val="7030A0"/>
                </a:solidFill>
              </a:rPr>
              <a:t>Взвился вверх и полетел.</a:t>
            </a:r>
          </a:p>
          <a:p>
            <a:r>
              <a:rPr lang="ru-RU" b="1" dirty="0">
                <a:solidFill>
                  <a:srgbClr val="7030A0"/>
                </a:solidFill>
              </a:rPr>
              <a:t>Солнце утром лишь проснётся, </a:t>
            </a:r>
          </a:p>
          <a:p>
            <a:r>
              <a:rPr lang="ru-RU" b="1" dirty="0">
                <a:solidFill>
                  <a:srgbClr val="7030A0"/>
                </a:solidFill>
              </a:rPr>
              <a:t>Бабочка кружит и вьётся.</a:t>
            </a:r>
          </a:p>
        </p:txBody>
      </p:sp>
      <p:pic>
        <p:nvPicPr>
          <p:cNvPr id="163844" name="Picture 4" descr="a112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028106">
            <a:off x="546707" y="345189"/>
            <a:ext cx="1397000" cy="1236663"/>
          </a:xfrm>
          <a:prstGeom prst="rect">
            <a:avLst/>
          </a:prstGeom>
          <a:noFill/>
        </p:spPr>
      </p:pic>
      <p:pic>
        <p:nvPicPr>
          <p:cNvPr id="163845" name="Picture 5" descr="Рисунок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32426">
            <a:off x="6300788" y="4797425"/>
            <a:ext cx="13144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46" name="Picture 6" descr="Рисунок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06291">
            <a:off x="7105650" y="3613150"/>
            <a:ext cx="1447800" cy="1447800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3" y="1376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152899" y="3007905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-4938192" y="49045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4100" y="67714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D:\Школьные файлы\ПАПКА  ДЛЯ  СКАЧИВАНИЯ\Картинки для физкультминутки\babochka265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451" y="1443424"/>
            <a:ext cx="2143125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103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Результаты исследования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24000"/>
            <a:ext cx="8358246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1.Название буквы.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Какие звуки обозначает?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3.Как пишется печатная буква?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4.Как читать в слогах и словах, с какими гласными буквами дружит.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7032" y="-24163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4309815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38976" y="3581053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274" y="6668244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3" descr="AN00719_">
            <a:hlinkClick r:id="" action="ppaction://noaction">
              <a:snd r:embed="rId3" name="белка"/>
            </a:hlinkClick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77072"/>
            <a:ext cx="1882775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8" descr="TRUMPET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41428"/>
            <a:ext cx="2232025" cy="113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Edu017">
            <a:hlinkClick r:id="" action="ppaction://noaction">
              <a:snd r:embed="rId6" name="куб"/>
            </a:hlinkClick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990081"/>
            <a:ext cx="1881187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96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ЗАПОМНИ!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4800" dirty="0" smtClean="0">
                <a:cs typeface="Times New Roman" pitchFamily="18" charset="0"/>
              </a:rPr>
              <a:t>[</a:t>
            </a:r>
            <a:r>
              <a:rPr lang="ru-RU" sz="4800" dirty="0" smtClean="0">
                <a:cs typeface="Times New Roman" pitchFamily="18" charset="0"/>
              </a:rPr>
              <a:t>б</a:t>
            </a:r>
            <a:r>
              <a:rPr lang="en-US" sz="4800" dirty="0" smtClean="0">
                <a:cs typeface="Times New Roman" pitchFamily="18" charset="0"/>
              </a:rPr>
              <a:t>]</a:t>
            </a:r>
            <a:r>
              <a:rPr lang="ru-RU" sz="4800" dirty="0">
                <a:cs typeface="Times New Roman" pitchFamily="18" charset="0"/>
              </a:rPr>
              <a:t>- перед  </a:t>
            </a:r>
            <a:r>
              <a:rPr lang="ru-RU" sz="5400" dirty="0">
                <a:solidFill>
                  <a:srgbClr val="C00000"/>
                </a:solidFill>
                <a:cs typeface="Times New Roman" pitchFamily="18" charset="0"/>
              </a:rPr>
              <a:t>а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400" dirty="0">
                <a:solidFill>
                  <a:srgbClr val="C00000"/>
                </a:solidFill>
                <a:cs typeface="Times New Roman" pitchFamily="18" charset="0"/>
              </a:rPr>
              <a:t>                 о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400" dirty="0">
                <a:solidFill>
                  <a:srgbClr val="C00000"/>
                </a:solidFill>
                <a:cs typeface="Times New Roman" pitchFamily="18" charset="0"/>
              </a:rPr>
              <a:t>                 э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400" dirty="0">
                <a:solidFill>
                  <a:srgbClr val="C00000"/>
                </a:solidFill>
                <a:cs typeface="Times New Roman" pitchFamily="18" charset="0"/>
              </a:rPr>
              <a:t>                 у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400" dirty="0">
                <a:solidFill>
                  <a:srgbClr val="C00000"/>
                </a:solidFill>
                <a:cs typeface="Times New Roman" pitchFamily="18" charset="0"/>
              </a:rPr>
              <a:t>                 </a:t>
            </a:r>
            <a:r>
              <a:rPr lang="ru-RU" sz="5400" dirty="0" err="1">
                <a:solidFill>
                  <a:srgbClr val="C00000"/>
                </a:solidFill>
                <a:cs typeface="Times New Roman" pitchFamily="18" charset="0"/>
              </a:rPr>
              <a:t>ы</a:t>
            </a:r>
            <a:endParaRPr lang="en-US" sz="5400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800" dirty="0" smtClean="0">
                <a:cs typeface="Times New Roman" pitchFamily="18" charset="0"/>
              </a:rPr>
              <a:t>[</a:t>
            </a:r>
            <a:r>
              <a:rPr lang="ru-RU" sz="4800" dirty="0" smtClean="0">
                <a:cs typeface="Times New Roman" pitchFamily="18" charset="0"/>
              </a:rPr>
              <a:t>б</a:t>
            </a:r>
            <a:r>
              <a:rPr lang="en-US" sz="4800" dirty="0" smtClean="0">
                <a:cs typeface="Times New Roman" pitchFamily="18" charset="0"/>
              </a:rPr>
              <a:t>']</a:t>
            </a:r>
            <a:r>
              <a:rPr lang="ru-RU" sz="4800" dirty="0">
                <a:cs typeface="Times New Roman" pitchFamily="18" charset="0"/>
              </a:rPr>
              <a:t>- перед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800" dirty="0">
                <a:cs typeface="Times New Roman" pitchFamily="18" charset="0"/>
              </a:rPr>
              <a:t>              </a:t>
            </a:r>
            <a:r>
              <a:rPr lang="ru-RU" sz="4800" dirty="0" smtClean="0">
                <a:cs typeface="Times New Roman" pitchFamily="18" charset="0"/>
              </a:rPr>
              <a:t>       </a:t>
            </a:r>
            <a:r>
              <a:rPr lang="ru-RU" sz="5800" dirty="0" smtClean="0">
                <a:solidFill>
                  <a:srgbClr val="C00000"/>
                </a:solidFill>
                <a:cs typeface="Times New Roman" pitchFamily="18" charset="0"/>
              </a:rPr>
              <a:t>и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800" dirty="0" smtClean="0">
                <a:solidFill>
                  <a:srgbClr val="C00000"/>
                </a:solidFill>
                <a:cs typeface="Times New Roman" pitchFamily="18" charset="0"/>
              </a:rPr>
              <a:t>                 я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800" dirty="0" smtClean="0">
                <a:solidFill>
                  <a:srgbClr val="C00000"/>
                </a:solidFill>
                <a:cs typeface="Times New Roman" pitchFamily="18" charset="0"/>
              </a:rPr>
              <a:t>                  ё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800" dirty="0" smtClean="0">
                <a:solidFill>
                  <a:srgbClr val="C00000"/>
                </a:solidFill>
                <a:cs typeface="Times New Roman" pitchFamily="18" charset="0"/>
              </a:rPr>
              <a:t>                 </a:t>
            </a:r>
            <a:r>
              <a:rPr lang="ru-RU" sz="5800" dirty="0" err="1" smtClean="0">
                <a:solidFill>
                  <a:srgbClr val="C00000"/>
                </a:solidFill>
                <a:cs typeface="Times New Roman" pitchFamily="18" charset="0"/>
              </a:rPr>
              <a:t>ю</a:t>
            </a:r>
            <a:endParaRPr lang="ru-RU" sz="58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800" dirty="0" smtClean="0">
                <a:solidFill>
                  <a:srgbClr val="C00000"/>
                </a:solidFill>
                <a:cs typeface="Times New Roman" pitchFamily="18" charset="0"/>
              </a:rPr>
              <a:t>                  е</a:t>
            </a:r>
            <a:endParaRPr lang="en-US" sz="4000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3998913"/>
            <a:ext cx="2514600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3" y="-12365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366174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38976" y="366174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396290" y="677148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79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0614" y="3501008"/>
            <a:ext cx="9286908" cy="4886003"/>
          </a:xfrm>
        </p:spPr>
        <p:txBody>
          <a:bodyPr/>
          <a:lstStyle/>
          <a:p>
            <a:pPr lvl="0"/>
            <a: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Ба-ба-ба - 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на из</a:t>
            </a:r>
            <a:r>
              <a:rPr lang="ru-RU" sz="4000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бе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бы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ла тру</a:t>
            </a:r>
            <a:r>
              <a:rPr lang="ru-RU" sz="4000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ба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 </a:t>
            </a:r>
            <a:b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Бу-бу-бу</a:t>
            </a:r>
            <a: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lang="ru-RU" sz="4000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бе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лили мы тру</a:t>
            </a:r>
            <a:r>
              <a:rPr lang="ru-RU" sz="4000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бу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. </a:t>
            </a:r>
            <a: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Бе-бе-бе</a:t>
            </a:r>
            <a: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бе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лый голу</a:t>
            </a:r>
            <a:r>
              <a:rPr lang="ru-RU" sz="4000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ь на тру</a:t>
            </a:r>
            <a:r>
              <a:rPr lang="ru-RU" sz="4000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бе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. </a:t>
            </a:r>
            <a: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Бы-бы-бы- 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голу</a:t>
            </a:r>
            <a:r>
              <a:rPr lang="ru-RU" sz="4000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ь улетел с тру</a:t>
            </a:r>
            <a:r>
              <a:rPr lang="ru-RU" sz="4000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бы</a:t>
            </a:r>
            <a:r>
              <a:rPr lang="ru-RU" sz="4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latin typeface="Arial" pitchFamily="34" charset="0"/>
            </a:endParaRP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7032" y="-24163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152899" y="264495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5032514" y="178038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612314" y="67714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hare's_hou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35311"/>
            <a:ext cx="3168352" cy="26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izb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489" y="449992"/>
            <a:ext cx="4104456" cy="2734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606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57224" y="571480"/>
          <a:ext cx="5362575" cy="2011680"/>
        </p:xfrm>
        <a:graphic>
          <a:graphicData uri="http://schemas.openxmlformats.org/drawingml/2006/table">
            <a:tbl>
              <a:tblPr/>
              <a:tblGrid>
                <a:gridCol w="1072515"/>
                <a:gridCol w="1072515"/>
                <a:gridCol w="1072515"/>
                <a:gridCol w="1072515"/>
                <a:gridCol w="107251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1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2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entury Schoolbook"/>
                          <a:ea typeface="Times New Roman"/>
                          <a:cs typeface="Times New Roman"/>
                        </a:rPr>
                        <a:t>3</a:t>
                      </a:r>
                      <a:endParaRPr lang="ru-RU" sz="44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entury Schoolbook"/>
                          <a:ea typeface="Times New Roman"/>
                          <a:cs typeface="Times New Roman"/>
                        </a:rPr>
                        <a:t>4</a:t>
                      </a:r>
                      <a:endParaRPr lang="ru-RU" sz="44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entury Schoolbook"/>
                          <a:ea typeface="Times New Roman"/>
                          <a:cs typeface="Times New Roman"/>
                        </a:rPr>
                        <a:t>5</a:t>
                      </a:r>
                      <a:endParaRPr lang="ru-RU" sz="44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entury Schoolbook"/>
                          <a:ea typeface="Times New Roman"/>
                          <a:cs typeface="Times New Roman"/>
                        </a:rPr>
                        <a:t>н</a:t>
                      </a:r>
                      <a:endParaRPr lang="ru-RU" sz="44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а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б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err="1">
                          <a:latin typeface="Century Schoolbook"/>
                          <a:ea typeface="Times New Roman"/>
                          <a:cs typeface="Times New Roman"/>
                        </a:rPr>
                        <a:t>р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28662" y="2857496"/>
          <a:ext cx="5357850" cy="1463040"/>
        </p:xfrm>
        <a:graphic>
          <a:graphicData uri="http://schemas.openxmlformats.org/drawingml/2006/table">
            <a:tbl>
              <a:tblPr/>
              <a:tblGrid>
                <a:gridCol w="1071570"/>
                <a:gridCol w="1071570"/>
                <a:gridCol w="1071570"/>
                <a:gridCol w="1071570"/>
                <a:gridCol w="1071570"/>
              </a:tblGrid>
              <a:tr h="6191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entury Schoolbook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entury Schoolbook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entury Schoolbook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entury Schoolbook"/>
                          <a:ea typeface="Times New Roman"/>
                          <a:cs typeface="Times New Roman"/>
                        </a:rPr>
                        <a:t>4</a:t>
                      </a:r>
                      <a:endParaRPr lang="ru-RU" sz="32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entury Schoolbook"/>
                          <a:ea typeface="Times New Roman"/>
                          <a:cs typeface="Times New Roman"/>
                        </a:rPr>
                        <a:t>1</a:t>
                      </a:r>
                      <a:endParaRPr lang="ru-RU" sz="32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2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2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2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2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928662" y="4572008"/>
          <a:ext cx="5362575" cy="2011680"/>
        </p:xfrm>
        <a:graphic>
          <a:graphicData uri="http://schemas.openxmlformats.org/drawingml/2006/table">
            <a:tbl>
              <a:tblPr/>
              <a:tblGrid>
                <a:gridCol w="1072515"/>
                <a:gridCol w="1072515"/>
                <a:gridCol w="1072515"/>
                <a:gridCol w="1072515"/>
                <a:gridCol w="107251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>
                          <a:latin typeface="Century Schoolbook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>
                          <a:latin typeface="Century Schoolbook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>
                          <a:latin typeface="Century Schoolbook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>
                          <a:latin typeface="Century Schoolbook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>
                          <a:latin typeface="Century Schoolbook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latin typeface="Century Schoolbook"/>
                          <a:ea typeface="Times New Roman"/>
                          <a:cs typeface="Times New Roman"/>
                        </a:rPr>
                        <a:t>б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latin typeface="Century Schoolbook"/>
                          <a:ea typeface="Times New Roman"/>
                          <a:cs typeface="Times New Roman"/>
                        </a:rPr>
                        <a:t>а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err="1" smtClean="0">
                          <a:latin typeface="Century Schoolbook"/>
                          <a:ea typeface="Times New Roman"/>
                          <a:cs typeface="Times New Roman"/>
                        </a:rPr>
                        <a:t>р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err="1" smtClean="0">
                          <a:latin typeface="Century Schoolbook"/>
                          <a:ea typeface="Times New Roman"/>
                          <a:cs typeface="Times New Roman"/>
                        </a:rPr>
                        <a:t>н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4" y="-54077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300499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04581" y="2797647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91170" y="666824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607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714356"/>
          <a:ext cx="5362575" cy="1645920"/>
        </p:xfrm>
        <a:graphic>
          <a:graphicData uri="http://schemas.openxmlformats.org/drawingml/2006/table">
            <a:tbl>
              <a:tblPr/>
              <a:tblGrid>
                <a:gridCol w="1072515"/>
                <a:gridCol w="1072515"/>
                <a:gridCol w="1072515"/>
                <a:gridCol w="1072515"/>
                <a:gridCol w="107251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entury Schoolbook"/>
                          <a:ea typeface="Times New Roman"/>
                          <a:cs typeface="Times New Roman"/>
                        </a:rPr>
                        <a:t>1</a:t>
                      </a:r>
                      <a:endParaRPr lang="ru-RU" sz="36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entury Schoolbook"/>
                          <a:ea typeface="Times New Roman"/>
                          <a:cs typeface="Times New Roman"/>
                        </a:rPr>
                        <a:t>2</a:t>
                      </a:r>
                      <a:endParaRPr lang="ru-RU" sz="36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entury Schoolbook"/>
                          <a:ea typeface="Times New Roman"/>
                          <a:cs typeface="Times New Roman"/>
                        </a:rPr>
                        <a:t>3</a:t>
                      </a:r>
                      <a:endParaRPr lang="ru-RU" sz="36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entury Schoolbook"/>
                          <a:ea typeface="Times New Roman"/>
                          <a:cs typeface="Times New Roman"/>
                        </a:rPr>
                        <a:t>4</a:t>
                      </a:r>
                      <a:endParaRPr lang="ru-RU" sz="36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entury Schoolbook"/>
                          <a:ea typeface="Times New Roman"/>
                          <a:cs typeface="Times New Roman"/>
                        </a:rPr>
                        <a:t>5</a:t>
                      </a:r>
                      <a:endParaRPr lang="ru-RU" sz="36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entury Schoolbook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6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entury Schoolbook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6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entury Schoolbook"/>
                          <a:ea typeface="Times New Roman"/>
                          <a:cs typeface="Times New Roman"/>
                        </a:rPr>
                        <a:t>б</a:t>
                      </a:r>
                      <a:endParaRPr lang="ru-RU" sz="36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entury Schoolbook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6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err="1">
                          <a:latin typeface="Century Schoolbook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6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2" y="2786058"/>
          <a:ext cx="5362575" cy="982980"/>
        </p:xfrm>
        <a:graphic>
          <a:graphicData uri="http://schemas.openxmlformats.org/drawingml/2006/table">
            <a:tbl>
              <a:tblPr/>
              <a:tblGrid>
                <a:gridCol w="1072515"/>
                <a:gridCol w="1072515"/>
                <a:gridCol w="1072515"/>
                <a:gridCol w="1072515"/>
                <a:gridCol w="107251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entury Schoolbook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entury Schoolbook"/>
                          <a:ea typeface="Times New Roman"/>
                          <a:cs typeface="Times New Roman"/>
                        </a:rPr>
                        <a:t>4</a:t>
                      </a:r>
                      <a:endParaRPr lang="ru-RU" sz="32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entury Schoolbook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entury Schoolbook"/>
                          <a:ea typeface="Times New Roman"/>
                          <a:cs typeface="Times New Roman"/>
                        </a:rPr>
                        <a:t>1</a:t>
                      </a:r>
                      <a:endParaRPr lang="ru-RU" sz="32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entury Schoolbook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1538" y="4643446"/>
          <a:ext cx="5362575" cy="2011680"/>
        </p:xfrm>
        <a:graphic>
          <a:graphicData uri="http://schemas.openxmlformats.org/drawingml/2006/table">
            <a:tbl>
              <a:tblPr/>
              <a:tblGrid>
                <a:gridCol w="1072515"/>
                <a:gridCol w="1072515"/>
                <a:gridCol w="1072515"/>
                <a:gridCol w="1072515"/>
                <a:gridCol w="107251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3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4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5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1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2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latin typeface="Century Schoolbook"/>
                          <a:ea typeface="Times New Roman"/>
                          <a:cs typeface="Times New Roman"/>
                        </a:rPr>
                        <a:t>б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latin typeface="Century Schoolbook"/>
                          <a:ea typeface="Times New Roman"/>
                          <a:cs typeface="Times New Roman"/>
                        </a:rPr>
                        <a:t>а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err="1" smtClean="0">
                          <a:latin typeface="Century Schoolbook"/>
                          <a:ea typeface="Times New Roman"/>
                          <a:cs typeface="Times New Roman"/>
                        </a:rPr>
                        <a:t>н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latin typeface="Century Schoolbook"/>
                          <a:ea typeface="Times New Roman"/>
                          <a:cs typeface="Times New Roman"/>
                        </a:rPr>
                        <a:t>к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latin typeface="Century Schoolbook"/>
                          <a:ea typeface="Times New Roman"/>
                          <a:cs typeface="Times New Roman"/>
                        </a:rPr>
                        <a:t>а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3" y="26824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152899" y="408511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04581" y="3365029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80267" y="67714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938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3716338"/>
            <a:ext cx="2089150" cy="2841625"/>
          </a:xfrm>
          <a:prstGeom prst="rect">
            <a:avLst/>
          </a:prstGeom>
          <a:noFill/>
        </p:spPr>
      </p:pic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1835150" y="188913"/>
            <a:ext cx="55451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>
                <a:solidFill>
                  <a:srgbClr val="FFFF5D"/>
                </a:solidFill>
              </a:rPr>
              <a:t>Слово в слове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857224" y="1071546"/>
            <a:ext cx="160177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 smtClean="0"/>
              <a:t>Я</a:t>
            </a:r>
            <a:endParaRPr lang="ru-RU" sz="3600" dirty="0"/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1142976" y="1071546"/>
            <a:ext cx="1439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 smtClean="0"/>
              <a:t>БЕДА</a:t>
            </a:r>
            <a:endParaRPr lang="ru-RU" sz="3600" dirty="0"/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3571868" y="1071546"/>
            <a:ext cx="85725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 smtClean="0"/>
              <a:t>СЕ</a:t>
            </a:r>
            <a:endParaRPr lang="ru-RU" sz="3600" dirty="0"/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4071934" y="1071546"/>
            <a:ext cx="26432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 smtClean="0"/>
              <a:t>РЕБРО</a:t>
            </a:r>
            <a:endParaRPr lang="ru-RU" sz="3600" dirty="0"/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5076825" y="2133600"/>
            <a:ext cx="358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600" dirty="0"/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5364163" y="2133600"/>
            <a:ext cx="1512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600" dirty="0"/>
          </a:p>
        </p:txBody>
      </p:sp>
      <p:sp>
        <p:nvSpPr>
          <p:cNvPr id="72725" name="AutoShape 21"/>
          <p:cNvSpPr>
            <a:spLocks noChangeArrowheads="1"/>
          </p:cNvSpPr>
          <p:nvPr/>
        </p:nvSpPr>
        <p:spPr bwMode="auto">
          <a:xfrm>
            <a:off x="2627313" y="3933825"/>
            <a:ext cx="3529012" cy="790575"/>
          </a:xfrm>
          <a:prstGeom prst="wedgeEllipseCallout">
            <a:avLst>
              <a:gd name="adj1" fmla="val -55218"/>
              <a:gd name="adj2" fmla="val 46986"/>
            </a:avLst>
          </a:prstGeom>
          <a:solidFill>
            <a:srgbClr val="FFCDE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/>
              <a:t>Здорово!</a:t>
            </a:r>
          </a:p>
        </p:txBody>
      </p:sp>
      <p:sp>
        <p:nvSpPr>
          <p:cNvPr id="72726" name="AutoShape 2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172450" y="6092825"/>
            <a:ext cx="755650" cy="620713"/>
          </a:xfrm>
          <a:prstGeom prst="actionButtonHome">
            <a:avLst/>
          </a:prstGeom>
          <a:solidFill>
            <a:srgbClr val="75DB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17172" y="-54078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300499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04581" y="268843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1635" y="67209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89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79B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2532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" grpId="0"/>
      <p:bldP spid="72711" grpId="0"/>
      <p:bldP spid="72711" grpId="1"/>
      <p:bldP spid="72712" grpId="0"/>
      <p:bldP spid="72714" grpId="0" build="allAtOnce"/>
      <p:bldP spid="7272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Продолжите предложения: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5993912" cy="466344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- </a:t>
            </a:r>
            <a:r>
              <a:rPr lang="ru-RU" sz="4000" b="1" dirty="0" smtClean="0">
                <a:solidFill>
                  <a:srgbClr val="002060"/>
                </a:solidFill>
              </a:rPr>
              <a:t>Я узнал, что…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- Было интересно…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- Было трудным…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- У меня получилось…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19770" y="-54077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3221014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38976" y="1609616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324282" y="6668243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96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25059" y="747509"/>
            <a:ext cx="4752528" cy="648073"/>
          </a:xfrm>
        </p:spPr>
        <p:txBody>
          <a:bodyPr/>
          <a:lstStyle/>
          <a:p>
            <a:r>
              <a:rPr lang="ru-RU" sz="2800" dirty="0" smtClean="0">
                <a:latin typeface="Arial Black" pitchFamily="34" charset="0"/>
              </a:rPr>
              <a:t>Моё </a:t>
            </a:r>
            <a:r>
              <a:rPr lang="ru-RU" sz="2800" dirty="0">
                <a:latin typeface="Arial Black" pitchFamily="34" charset="0"/>
              </a:rPr>
              <a:t>настроение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071546"/>
            <a:ext cx="2286016" cy="2178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57950" y="857232"/>
            <a:ext cx="2281293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96144" y="3085747"/>
            <a:ext cx="2663825" cy="2289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ердце 5"/>
          <p:cNvSpPr/>
          <p:nvPr/>
        </p:nvSpPr>
        <p:spPr>
          <a:xfrm>
            <a:off x="857224" y="3429000"/>
            <a:ext cx="1143008" cy="114300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7" name="Сердце 6"/>
          <p:cNvSpPr/>
          <p:nvPr/>
        </p:nvSpPr>
        <p:spPr>
          <a:xfrm>
            <a:off x="6858016" y="2857496"/>
            <a:ext cx="1214446" cy="107157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8" name="Сердце 7"/>
          <p:cNvSpPr/>
          <p:nvPr/>
        </p:nvSpPr>
        <p:spPr>
          <a:xfrm>
            <a:off x="4143372" y="5429264"/>
            <a:ext cx="1000132" cy="10001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pic>
        <p:nvPicPr>
          <p:cNvPr id="17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8183" y="-19823"/>
            <a:ext cx="9503242" cy="16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413" y="67714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04581" y="1882225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063955" y="2649756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285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413338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Барон</a:t>
            </a:r>
            <a:r>
              <a:rPr lang="ru-RU" sz="3200" b="1" dirty="0" smtClean="0"/>
              <a:t>- древнейший европейский дворянский титул, известный с раннего Средневековья. В России введен </a:t>
            </a:r>
            <a:r>
              <a:rPr lang="ru-RU" sz="3200" b="1" dirty="0" smtClean="0">
                <a:solidFill>
                  <a:srgbClr val="0070C0"/>
                </a:solidFill>
              </a:rPr>
              <a:t>Петром I.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3" y="-1868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4525839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-4904581" y="3111648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3" y="6668244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086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2278728"/>
            <a:ext cx="63914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на горке,  на пригорке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Стоят 33 Егорки.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3540359"/>
            <a:ext cx="33765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 – Егорка,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два –Егорка,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 - Егорка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210" y="189758"/>
            <a:ext cx="4224338" cy="612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6142110"/>
            <a:ext cx="4860032" cy="612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413" y="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1789536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04581" y="2428926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319730" y="67714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3363" y="954029"/>
            <a:ext cx="7794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Дыхательная гимнастика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019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600" b="1" dirty="0" smtClean="0"/>
              <a:t>ба     </a:t>
            </a:r>
            <a:r>
              <a:rPr lang="ru-RU" sz="6600" b="1" dirty="0" err="1" smtClean="0"/>
              <a:t>бе</a:t>
            </a:r>
            <a:r>
              <a:rPr lang="ru-RU" sz="6600" b="1" dirty="0" smtClean="0"/>
              <a:t>     </a:t>
            </a:r>
            <a:r>
              <a:rPr lang="ru-RU" sz="6600" b="1" dirty="0" err="1" smtClean="0"/>
              <a:t>би</a:t>
            </a:r>
            <a:r>
              <a:rPr lang="ru-RU" sz="6600" b="1" dirty="0" smtClean="0"/>
              <a:t>     </a:t>
            </a:r>
            <a:r>
              <a:rPr lang="ru-RU" sz="6600" b="1" dirty="0" err="1" smtClean="0"/>
              <a:t>бу</a:t>
            </a:r>
            <a:endParaRPr lang="ru-RU" sz="6600" dirty="0" smtClean="0"/>
          </a:p>
          <a:p>
            <a:pPr>
              <a:buNone/>
            </a:pPr>
            <a:r>
              <a:rPr lang="ru-RU" sz="6600" b="1" dirty="0" smtClean="0"/>
              <a:t>белка   булка</a:t>
            </a:r>
            <a:endParaRPr lang="ru-RU" sz="6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29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600" b="1" dirty="0" smtClean="0"/>
              <a:t>ба     </a:t>
            </a:r>
            <a:r>
              <a:rPr lang="ru-RU" sz="6600" b="1" dirty="0" err="1" smtClean="0"/>
              <a:t>бе</a:t>
            </a:r>
            <a:r>
              <a:rPr lang="ru-RU" sz="6600" b="1" dirty="0" smtClean="0"/>
              <a:t>     </a:t>
            </a:r>
            <a:r>
              <a:rPr lang="ru-RU" sz="6600" b="1" dirty="0" err="1" smtClean="0"/>
              <a:t>би</a:t>
            </a:r>
            <a:r>
              <a:rPr lang="ru-RU" sz="6600" b="1" dirty="0" smtClean="0"/>
              <a:t>     </a:t>
            </a:r>
            <a:r>
              <a:rPr lang="ru-RU" sz="6600" b="1" dirty="0" err="1" smtClean="0"/>
              <a:t>бу</a:t>
            </a:r>
            <a:endParaRPr lang="ru-RU" sz="6600" dirty="0" smtClean="0"/>
          </a:p>
          <a:p>
            <a:pPr>
              <a:buNone/>
            </a:pPr>
            <a:r>
              <a:rPr lang="ru-RU" sz="6600" b="1" dirty="0" smtClean="0"/>
              <a:t>белка   булка</a:t>
            </a:r>
            <a:endParaRPr lang="ru-RU" sz="6600" dirty="0" smtClean="0"/>
          </a:p>
          <a:p>
            <a:endParaRPr lang="ru-RU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2770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22750" y="2543175"/>
              <a:ext cx="371475" cy="1588"/>
            </p14:xfrm>
          </p:contentPart>
        </mc:Choice>
        <mc:Fallback xmlns="">
          <p:pic>
            <p:nvPicPr>
              <p:cNvPr id="32770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06912" y="2263687"/>
                <a:ext cx="403151" cy="5605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2771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92138" y="3729038"/>
              <a:ext cx="393700" cy="7937"/>
            </p14:xfrm>
          </p:contentPart>
        </mc:Choice>
        <mc:Fallback xmlns="">
          <p:pic>
            <p:nvPicPr>
              <p:cNvPr id="32771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6304" y="3665542"/>
                <a:ext cx="425729" cy="1352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2772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357438" y="2536825"/>
              <a:ext cx="465137" cy="1588"/>
            </p14:xfrm>
          </p:contentPart>
        </mc:Choice>
        <mc:Fallback xmlns="">
          <p:pic>
            <p:nvPicPr>
              <p:cNvPr id="32772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-2160"/>
                <a:ext cx="46512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2773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0075" y="2514600"/>
              <a:ext cx="371475" cy="7938"/>
            </p14:xfrm>
          </p:contentPart>
        </mc:Choice>
        <mc:Fallback xmlns="">
          <p:pic>
            <p:nvPicPr>
              <p:cNvPr id="32773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84237" y="2453512"/>
                <a:ext cx="403151" cy="1297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2774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57550" y="3729038"/>
              <a:ext cx="365125" cy="7937"/>
            </p14:xfrm>
          </p:contentPart>
        </mc:Choice>
        <mc:Fallback xmlns="">
          <p:pic>
            <p:nvPicPr>
              <p:cNvPr id="32774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241706" y="3670833"/>
                <a:ext cx="396812" cy="1246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2775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94413" y="2549525"/>
              <a:ext cx="300037" cy="1588"/>
            </p14:xfrm>
          </p:contentPart>
        </mc:Choice>
        <mc:Fallback xmlns="">
          <p:pic>
            <p:nvPicPr>
              <p:cNvPr id="32775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0" y="-360"/>
                <a:ext cx="299880" cy="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407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прочитай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857364"/>
          <a:ext cx="8072463" cy="4389875"/>
        </p:xfrm>
        <a:graphic>
          <a:graphicData uri="http://schemas.openxmlformats.org/drawingml/2006/table">
            <a:tbl>
              <a:tblPr/>
              <a:tblGrid>
                <a:gridCol w="2690821"/>
                <a:gridCol w="2690821"/>
                <a:gridCol w="2690821"/>
              </a:tblGrid>
              <a:tr h="6836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err="1">
                          <a:latin typeface="Century Schoolbook"/>
                          <a:ea typeface="Times New Roman"/>
                          <a:cs typeface="Times New Roman"/>
                        </a:rPr>
                        <a:t>бу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бус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latin typeface="Century Schoolbook"/>
                          <a:ea typeface="Times New Roman"/>
                          <a:cs typeface="Times New Roman"/>
                        </a:rPr>
                        <a:t>бусинка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58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err="1" smtClean="0">
                          <a:latin typeface="Century Schoolbook"/>
                          <a:ea typeface="Times New Roman"/>
                          <a:cs typeface="Times New Roman"/>
                        </a:rPr>
                        <a:t>би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latin typeface="Century Schoolbook"/>
                          <a:ea typeface="Times New Roman"/>
                          <a:cs typeface="Times New Roman"/>
                        </a:rPr>
                        <a:t>бил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билет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6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latin typeface="Century Schoolbook"/>
                          <a:ea typeface="Times New Roman"/>
                          <a:cs typeface="Times New Roman"/>
                        </a:rPr>
                        <a:t>ба</a:t>
                      </a:r>
                      <a:endParaRPr lang="ru-RU" sz="44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latin typeface="Century Schoolbook"/>
                          <a:ea typeface="Times New Roman"/>
                          <a:cs typeface="Times New Roman"/>
                        </a:rPr>
                        <a:t>бар</a:t>
                      </a:r>
                      <a:endParaRPr lang="ru-RU" sz="44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барсук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latin typeface="Century Schoolbook"/>
                          <a:ea typeface="Times New Roman"/>
                          <a:cs typeface="Times New Roman"/>
                        </a:rPr>
                        <a:t>бо</a:t>
                      </a:r>
                      <a:endParaRPr lang="ru-RU" sz="44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latin typeface="Century Schoolbook"/>
                          <a:ea typeface="Times New Roman"/>
                          <a:cs typeface="Times New Roman"/>
                        </a:rPr>
                        <a:t>бом</a:t>
                      </a:r>
                      <a:endParaRPr lang="ru-RU" sz="44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альбом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6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latin typeface="Century Schoolbook"/>
                          <a:ea typeface="Times New Roman"/>
                          <a:cs typeface="Times New Roman"/>
                        </a:rPr>
                        <a:t>бр</a:t>
                      </a:r>
                      <a:endParaRPr lang="ru-RU" sz="44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latin typeface="Century Schoolbook"/>
                          <a:ea typeface="Times New Roman"/>
                          <a:cs typeface="Times New Roman"/>
                        </a:rPr>
                        <a:t>бра</a:t>
                      </a:r>
                      <a:endParaRPr lang="ru-RU" sz="440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latin typeface="Century Schoolbook"/>
                          <a:ea typeface="Times New Roman"/>
                          <a:cs typeface="Times New Roman"/>
                        </a:rPr>
                        <a:t>зебра</a:t>
                      </a:r>
                      <a:endParaRPr lang="ru-RU" sz="4400" dirty="0">
                        <a:latin typeface="Century Schoolbook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6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/>
          <a:srcRect b="10285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071802" y="1500174"/>
            <a:ext cx="43577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Спасибо всем    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     за урок.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   Молодцы! 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3" y="-1868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066381" y="1986857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38976" y="181109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8006" y="6874719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366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1257300" y="945356"/>
            <a:ext cx="4572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1284288"/>
            <a:ext cx="828675" cy="4224337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4" y="-1868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4229126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04581" y="3877767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68815" y="677148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294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596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6137" y="2297317"/>
            <a:ext cx="38507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Бр</a:t>
            </a:r>
            <a:r>
              <a:rPr lang="ru-RU" sz="8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-р-р-р</a:t>
            </a:r>
            <a:endParaRPr lang="ru-RU" sz="8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413" y="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9934" y="402851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91101" y="355805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396290" y="677148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не знаю"/>
          <p:cNvPicPr>
            <a:picLocks noChangeAspect="1" noChangeArrowheads="1" noCrop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1871662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73664" y="620688"/>
            <a:ext cx="88422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Артикуляционная разминка</a:t>
            </a:r>
            <a:endParaRPr lang="ru-RU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724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post-5054-11667015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5" descr="j04078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153840">
            <a:off x="3995738" y="5949950"/>
            <a:ext cx="79057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6425" name="WordArt 9"/>
          <p:cNvSpPr>
            <a:spLocks noChangeArrowheads="1" noChangeShapeType="1" noTextEdit="1"/>
          </p:cNvSpPr>
          <p:nvPr/>
        </p:nvSpPr>
        <p:spPr bwMode="auto">
          <a:xfrm>
            <a:off x="755650" y="1628775"/>
            <a:ext cx="7704138" cy="3887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 dirty="0">
                <a:ln w="254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Белый снег. Белый мел</a:t>
            </a:r>
            <a:r>
              <a:rPr lang="ru-RU" sz="2800" i="1" kern="10" dirty="0">
                <a:ln w="25400">
                  <a:solidFill>
                    <a:srgbClr val="000099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.</a:t>
            </a:r>
          </a:p>
          <a:p>
            <a:pPr algn="ctr"/>
            <a:r>
              <a:rPr lang="ru-RU" sz="2800" i="1" kern="10" dirty="0">
                <a:ln w="254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Белый сахар тоже бел</a:t>
            </a:r>
            <a:r>
              <a:rPr lang="ru-RU" sz="2800" i="1" kern="10" dirty="0">
                <a:ln w="25400">
                  <a:solidFill>
                    <a:srgbClr val="000099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.</a:t>
            </a:r>
          </a:p>
          <a:p>
            <a:pPr algn="ctr"/>
            <a:r>
              <a:rPr lang="ru-RU" sz="2800" i="1" kern="10" dirty="0">
                <a:ln w="254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А вот белка не бела,</a:t>
            </a:r>
          </a:p>
          <a:p>
            <a:pPr algn="ctr"/>
            <a:r>
              <a:rPr lang="ru-RU" sz="2800" i="1" kern="10" dirty="0">
                <a:ln w="254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Белой даже не была</a:t>
            </a:r>
            <a:r>
              <a:rPr lang="ru-RU" sz="2800" i="1" kern="10" dirty="0">
                <a:ln w="25400">
                  <a:solidFill>
                    <a:srgbClr val="000099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. </a:t>
            </a:r>
          </a:p>
        </p:txBody>
      </p:sp>
      <p:sp>
        <p:nvSpPr>
          <p:cNvPr id="20485" name="WordArt 10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7127875" cy="5762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20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99CC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Речевая разминка</a:t>
            </a:r>
          </a:p>
        </p:txBody>
      </p:sp>
      <p:pic>
        <p:nvPicPr>
          <p:cNvPr id="316427" name="Picture 11" descr="skryst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23004">
            <a:off x="1187450" y="692150"/>
            <a:ext cx="434975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428" name="Picture 12" descr="69273e1aeba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719430">
            <a:off x="4057650" y="1422400"/>
            <a:ext cx="4032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429" name="Picture 13" descr="skrystal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521112">
            <a:off x="7380288" y="836613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430" name="Picture 14" descr="69273e1aeba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64641">
            <a:off x="2051050" y="0"/>
            <a:ext cx="4032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431" name="Picture 15" descr="skrystal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9338" y="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432" name="Picture 16" descr="69273e1aeba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5963" y="836613"/>
            <a:ext cx="4032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433" name="Picture 17" descr="skrystal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6921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434" name="Picture 18" descr="69273e1aeba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290311">
            <a:off x="8243888" y="333375"/>
            <a:ext cx="4032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435" name="Picture 19" descr="69273e1aeba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936718">
            <a:off x="4067175" y="115888"/>
            <a:ext cx="4032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09000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16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16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0" fill="hold"/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" presetClass="exit" presetSubtype="4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0"/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/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3000" fill="hold"/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2" presetClass="exit" presetSubtype="4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0"/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/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32" presetID="2" presetClass="entr" presetSubtype="1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3000" fill="hold"/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" presetClass="exit" presetSubtype="4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0"/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/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0"/>
                            </p:stCondLst>
                            <p:childTnLst>
                              <p:par>
                                <p:cTn id="4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316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316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3000" fill="hold"/>
                                        <p:tgtEl>
                                          <p:spTgt spid="3164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2" presetClass="exit" presetSubtype="4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0"/>
                                        <p:tgtEl>
                                          <p:spTgt spid="316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/>
                                        <p:tgtEl>
                                          <p:spTgt spid="316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6000"/>
                            </p:stCondLst>
                            <p:childTnLst>
                              <p:par>
                                <p:cTn id="5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316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316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3000" fill="hold"/>
                                        <p:tgtEl>
                                          <p:spTgt spid="3164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2" presetClass="exit" presetSubtype="4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0"/>
                                        <p:tgtEl>
                                          <p:spTgt spid="316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0"/>
                                        <p:tgtEl>
                                          <p:spTgt spid="316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000"/>
                            </p:stCondLst>
                            <p:childTnLst>
                              <p:par>
                                <p:cTn id="6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316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316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3000" fill="hold"/>
                                        <p:tgtEl>
                                          <p:spTgt spid="3164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2" presetClass="exit" presetSubtype="4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0"/>
                                        <p:tgtEl>
                                          <p:spTgt spid="316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/>
                                        <p:tgtEl>
                                          <p:spTgt spid="316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7500"/>
                            </p:stCondLst>
                            <p:childTnLst>
                              <p:par>
                                <p:cTn id="7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3000" fill="hold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" dur="3000" fill="hold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2" presetClass="exit" presetSubtype="4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0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0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4500"/>
                            </p:stCondLst>
                            <p:childTnLst>
                              <p:par>
                                <p:cTn id="8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0" fill="hold"/>
                                        <p:tgtEl>
                                          <p:spTgt spid="316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3000" fill="hold"/>
                                        <p:tgtEl>
                                          <p:spTgt spid="316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2" dur="3000" fill="hold"/>
                                        <p:tgtEl>
                                          <p:spTgt spid="3164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2" presetClass="exit" presetSubtype="4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0"/>
                                        <p:tgtEl>
                                          <p:spTgt spid="316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0"/>
                                        <p:tgtEl>
                                          <p:spTgt spid="316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9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3000" fill="hold"/>
                                        <p:tgtEl>
                                          <p:spTgt spid="316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3000" fill="hold"/>
                                        <p:tgtEl>
                                          <p:spTgt spid="316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3000" fill="hold"/>
                                        <p:tgtEl>
                                          <p:spTgt spid="3164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2" presetClass="exit" presetSubtype="4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0"/>
                                        <p:tgtEl>
                                          <p:spTgt spid="316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0"/>
                                        <p:tgtEl>
                                          <p:spTgt spid="316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000500" y="285750"/>
            <a:ext cx="1219200" cy="990600"/>
          </a:xfrm>
          <a:prstGeom prst="rect">
            <a:avLst/>
          </a:prstGeom>
          <a:solidFill>
            <a:srgbClr val="FFFFFF"/>
          </a:solidFill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" name="Line 3"/>
          <p:cNvSpPr>
            <a:spLocks/>
          </p:cNvSpPr>
          <p:nvPr/>
        </p:nvSpPr>
        <p:spPr bwMode="auto">
          <a:xfrm flipH="1">
            <a:off x="4114800" y="1371600"/>
            <a:ext cx="457200" cy="304800"/>
          </a:xfrm>
          <a:custGeom>
            <a:avLst/>
            <a:gdLst>
              <a:gd name="T0" fmla="*/ 228600 w 457200"/>
              <a:gd name="T1" fmla="*/ 0 h 304796"/>
              <a:gd name="T2" fmla="*/ 457200 w 457200"/>
              <a:gd name="T3" fmla="*/ 152468 h 304796"/>
              <a:gd name="T4" fmla="*/ 228600 w 457200"/>
              <a:gd name="T5" fmla="*/ 304936 h 304796"/>
              <a:gd name="T6" fmla="*/ 0 w 457200"/>
              <a:gd name="T7" fmla="*/ 152468 h 304796"/>
              <a:gd name="T8" fmla="*/ 0 w 457200"/>
              <a:gd name="T9" fmla="*/ 0 h 304796"/>
              <a:gd name="T10" fmla="*/ 457200 w 457200"/>
              <a:gd name="T11" fmla="*/ 304936 h 304796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457200"/>
              <a:gd name="T19" fmla="*/ 0 h 304796"/>
              <a:gd name="T20" fmla="*/ 457200 w 457200"/>
              <a:gd name="T21" fmla="*/ 304796 h 30479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7200" h="304796">
                <a:moveTo>
                  <a:pt x="0" y="0"/>
                </a:moveTo>
                <a:lnTo>
                  <a:pt x="457200" y="304796"/>
                </a:lnTo>
              </a:path>
            </a:pathLst>
          </a:custGeom>
          <a:noFill/>
          <a:ln w="571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Line 4"/>
          <p:cNvSpPr>
            <a:spLocks/>
          </p:cNvSpPr>
          <p:nvPr/>
        </p:nvSpPr>
        <p:spPr bwMode="auto">
          <a:xfrm>
            <a:off x="4572000" y="1371600"/>
            <a:ext cx="381000" cy="304800"/>
          </a:xfrm>
          <a:custGeom>
            <a:avLst/>
            <a:gdLst>
              <a:gd name="T0" fmla="*/ 190466 w 381003"/>
              <a:gd name="T1" fmla="*/ 0 h 304796"/>
              <a:gd name="T2" fmla="*/ 380898 w 381003"/>
              <a:gd name="T3" fmla="*/ 152468 h 304796"/>
              <a:gd name="T4" fmla="*/ 190466 w 381003"/>
              <a:gd name="T5" fmla="*/ 304936 h 304796"/>
              <a:gd name="T6" fmla="*/ 0 w 381003"/>
              <a:gd name="T7" fmla="*/ 152468 h 304796"/>
              <a:gd name="T8" fmla="*/ 0 w 381003"/>
              <a:gd name="T9" fmla="*/ 0 h 304796"/>
              <a:gd name="T10" fmla="*/ 380898 w 381003"/>
              <a:gd name="T11" fmla="*/ 304936 h 304796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381003"/>
              <a:gd name="T19" fmla="*/ 0 h 304796"/>
              <a:gd name="T20" fmla="*/ 381003 w 381003"/>
              <a:gd name="T21" fmla="*/ 304796 h 30479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1003" h="304796">
                <a:moveTo>
                  <a:pt x="0" y="0"/>
                </a:moveTo>
                <a:lnTo>
                  <a:pt x="381003" y="304796"/>
                </a:lnTo>
              </a:path>
            </a:pathLst>
          </a:custGeom>
          <a:noFill/>
          <a:ln w="571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124200" y="1752600"/>
            <a:ext cx="1219200" cy="990600"/>
          </a:xfrm>
          <a:prstGeom prst="rect">
            <a:avLst/>
          </a:prstGeom>
          <a:solidFill>
            <a:srgbClr val="CC3300"/>
          </a:solidFill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" name="Rectangle 6"/>
          <p:cNvSpPr/>
          <p:nvPr/>
        </p:nvSpPr>
        <p:spPr>
          <a:xfrm>
            <a:off x="4648196" y="1752603"/>
            <a:ext cx="1219196" cy="990596"/>
          </a:xfrm>
          <a:prstGeom prst="rect">
            <a:avLst/>
          </a:prstGeom>
          <a:solidFill>
            <a:srgbClr val="FFFF00"/>
          </a:solidFill>
          <a:ln w="38103">
            <a:solidFill>
              <a:srgbClr val="000000"/>
            </a:solidFill>
            <a:prstDash val="solid"/>
            <a:miter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b="1" kern="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Line 10"/>
          <p:cNvSpPr>
            <a:spLocks/>
          </p:cNvSpPr>
          <p:nvPr/>
        </p:nvSpPr>
        <p:spPr bwMode="auto">
          <a:xfrm>
            <a:off x="3124200" y="2819400"/>
            <a:ext cx="457200" cy="304800"/>
          </a:xfrm>
          <a:custGeom>
            <a:avLst/>
            <a:gdLst>
              <a:gd name="T0" fmla="*/ 228600 w 457200"/>
              <a:gd name="T1" fmla="*/ 0 h 304796"/>
              <a:gd name="T2" fmla="*/ 457200 w 457200"/>
              <a:gd name="T3" fmla="*/ 152468 h 304796"/>
              <a:gd name="T4" fmla="*/ 228600 w 457200"/>
              <a:gd name="T5" fmla="*/ 304936 h 304796"/>
              <a:gd name="T6" fmla="*/ 0 w 457200"/>
              <a:gd name="T7" fmla="*/ 152468 h 304796"/>
              <a:gd name="T8" fmla="*/ 0 w 457200"/>
              <a:gd name="T9" fmla="*/ 0 h 304796"/>
              <a:gd name="T10" fmla="*/ 457200 w 457200"/>
              <a:gd name="T11" fmla="*/ 304936 h 304796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457200"/>
              <a:gd name="T19" fmla="*/ 0 h 304796"/>
              <a:gd name="T20" fmla="*/ 457200 w 457200"/>
              <a:gd name="T21" fmla="*/ 304796 h 30479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7200" h="304796">
                <a:moveTo>
                  <a:pt x="0" y="0"/>
                </a:moveTo>
                <a:lnTo>
                  <a:pt x="457200" y="304796"/>
                </a:lnTo>
              </a:path>
            </a:pathLst>
          </a:custGeom>
          <a:noFill/>
          <a:ln w="571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16"/>
          <p:cNvSpPr>
            <a:spLocks/>
          </p:cNvSpPr>
          <p:nvPr/>
        </p:nvSpPr>
        <p:spPr bwMode="auto">
          <a:xfrm flipH="1">
            <a:off x="2667000" y="2819400"/>
            <a:ext cx="457200" cy="304800"/>
          </a:xfrm>
          <a:custGeom>
            <a:avLst/>
            <a:gdLst>
              <a:gd name="T0" fmla="*/ 228600 w 457200"/>
              <a:gd name="T1" fmla="*/ 0 h 304796"/>
              <a:gd name="T2" fmla="*/ 457200 w 457200"/>
              <a:gd name="T3" fmla="*/ 152468 h 304796"/>
              <a:gd name="T4" fmla="*/ 228600 w 457200"/>
              <a:gd name="T5" fmla="*/ 304936 h 304796"/>
              <a:gd name="T6" fmla="*/ 0 w 457200"/>
              <a:gd name="T7" fmla="*/ 152468 h 304796"/>
              <a:gd name="T8" fmla="*/ 0 w 457200"/>
              <a:gd name="T9" fmla="*/ 0 h 304796"/>
              <a:gd name="T10" fmla="*/ 457200 w 457200"/>
              <a:gd name="T11" fmla="*/ 304936 h 304796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457200"/>
              <a:gd name="T19" fmla="*/ 0 h 304796"/>
              <a:gd name="T20" fmla="*/ 457200 w 457200"/>
              <a:gd name="T21" fmla="*/ 304796 h 30479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7200" h="304796">
                <a:moveTo>
                  <a:pt x="0" y="0"/>
                </a:moveTo>
                <a:lnTo>
                  <a:pt x="457200" y="304796"/>
                </a:lnTo>
              </a:path>
            </a:pathLst>
          </a:custGeom>
          <a:noFill/>
          <a:ln w="571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20"/>
          <p:cNvSpPr>
            <a:spLocks/>
          </p:cNvSpPr>
          <p:nvPr/>
        </p:nvSpPr>
        <p:spPr bwMode="auto">
          <a:xfrm flipH="1">
            <a:off x="2057400" y="2743200"/>
            <a:ext cx="381000" cy="304800"/>
          </a:xfrm>
          <a:custGeom>
            <a:avLst/>
            <a:gdLst>
              <a:gd name="T0" fmla="*/ 190466 w 381003"/>
              <a:gd name="T1" fmla="*/ 0 h 304796"/>
              <a:gd name="T2" fmla="*/ 380898 w 381003"/>
              <a:gd name="T3" fmla="*/ 152468 h 304796"/>
              <a:gd name="T4" fmla="*/ 190466 w 381003"/>
              <a:gd name="T5" fmla="*/ 304936 h 304796"/>
              <a:gd name="T6" fmla="*/ 0 w 381003"/>
              <a:gd name="T7" fmla="*/ 152468 h 304796"/>
              <a:gd name="T8" fmla="*/ 0 w 381003"/>
              <a:gd name="T9" fmla="*/ 0 h 304796"/>
              <a:gd name="T10" fmla="*/ 380898 w 381003"/>
              <a:gd name="T11" fmla="*/ 304936 h 304796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381003"/>
              <a:gd name="T19" fmla="*/ 0 h 304796"/>
              <a:gd name="T20" fmla="*/ 381003 w 381003"/>
              <a:gd name="T21" fmla="*/ 304796 h 30479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1003" h="304796">
                <a:moveTo>
                  <a:pt x="0" y="0"/>
                </a:moveTo>
                <a:lnTo>
                  <a:pt x="381003" y="304796"/>
                </a:lnTo>
              </a:path>
            </a:pathLst>
          </a:custGeom>
          <a:noFill/>
          <a:ln w="571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4648200" y="3200400"/>
            <a:ext cx="1219200" cy="990600"/>
          </a:xfrm>
          <a:prstGeom prst="rect">
            <a:avLst/>
          </a:prstGeom>
          <a:solidFill>
            <a:srgbClr val="0A0AC6"/>
          </a:solidFill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6172200" y="3200400"/>
            <a:ext cx="1219200" cy="990600"/>
          </a:xfrm>
          <a:prstGeom prst="rect">
            <a:avLst/>
          </a:prstGeom>
          <a:solidFill>
            <a:srgbClr val="009900"/>
          </a:solidFill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9" name="Line 24"/>
          <p:cNvSpPr>
            <a:spLocks/>
          </p:cNvSpPr>
          <p:nvPr/>
        </p:nvSpPr>
        <p:spPr bwMode="auto">
          <a:xfrm flipH="1">
            <a:off x="5334000" y="2819400"/>
            <a:ext cx="381000" cy="304800"/>
          </a:xfrm>
          <a:custGeom>
            <a:avLst/>
            <a:gdLst>
              <a:gd name="T0" fmla="*/ 190466 w 381003"/>
              <a:gd name="T1" fmla="*/ 0 h 304796"/>
              <a:gd name="T2" fmla="*/ 380898 w 381003"/>
              <a:gd name="T3" fmla="*/ 152468 h 304796"/>
              <a:gd name="T4" fmla="*/ 190466 w 381003"/>
              <a:gd name="T5" fmla="*/ 304936 h 304796"/>
              <a:gd name="T6" fmla="*/ 0 w 381003"/>
              <a:gd name="T7" fmla="*/ 152468 h 304796"/>
              <a:gd name="T8" fmla="*/ 0 w 381003"/>
              <a:gd name="T9" fmla="*/ 0 h 304796"/>
              <a:gd name="T10" fmla="*/ 380898 w 381003"/>
              <a:gd name="T11" fmla="*/ 304936 h 304796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381003"/>
              <a:gd name="T19" fmla="*/ 0 h 304796"/>
              <a:gd name="T20" fmla="*/ 381003 w 381003"/>
              <a:gd name="T21" fmla="*/ 304796 h 30479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1003" h="304796">
                <a:moveTo>
                  <a:pt x="0" y="0"/>
                </a:moveTo>
                <a:lnTo>
                  <a:pt x="381003" y="304796"/>
                </a:lnTo>
              </a:path>
            </a:pathLst>
          </a:custGeom>
          <a:noFill/>
          <a:ln w="571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Line 25"/>
          <p:cNvSpPr>
            <a:spLocks/>
          </p:cNvSpPr>
          <p:nvPr/>
        </p:nvSpPr>
        <p:spPr bwMode="auto">
          <a:xfrm>
            <a:off x="5715000" y="2819400"/>
            <a:ext cx="533400" cy="304800"/>
          </a:xfrm>
          <a:custGeom>
            <a:avLst/>
            <a:gdLst>
              <a:gd name="T0" fmla="*/ 266768 w 533396"/>
              <a:gd name="T1" fmla="*/ 0 h 304796"/>
              <a:gd name="T2" fmla="*/ 533536 w 533396"/>
              <a:gd name="T3" fmla="*/ 152468 h 304796"/>
              <a:gd name="T4" fmla="*/ 266768 w 533396"/>
              <a:gd name="T5" fmla="*/ 304936 h 304796"/>
              <a:gd name="T6" fmla="*/ 0 w 533396"/>
              <a:gd name="T7" fmla="*/ 152468 h 304796"/>
              <a:gd name="T8" fmla="*/ 0 w 533396"/>
              <a:gd name="T9" fmla="*/ 0 h 304796"/>
              <a:gd name="T10" fmla="*/ 533536 w 533396"/>
              <a:gd name="T11" fmla="*/ 304936 h 304796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533396"/>
              <a:gd name="T19" fmla="*/ 0 h 304796"/>
              <a:gd name="T20" fmla="*/ 533396 w 533396"/>
              <a:gd name="T21" fmla="*/ 304796 h 30479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3396" h="304796">
                <a:moveTo>
                  <a:pt x="0" y="0"/>
                </a:moveTo>
                <a:lnTo>
                  <a:pt x="533396" y="304796"/>
                </a:lnTo>
              </a:path>
            </a:pathLst>
          </a:custGeom>
          <a:noFill/>
          <a:ln w="571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Rectangle 29"/>
          <p:cNvSpPr>
            <a:spLocks noChangeArrowheads="1"/>
          </p:cNvSpPr>
          <p:nvPr/>
        </p:nvSpPr>
        <p:spPr bwMode="auto">
          <a:xfrm>
            <a:off x="3357554" y="5072074"/>
            <a:ext cx="1219200" cy="990600"/>
          </a:xfrm>
          <a:prstGeom prst="rect">
            <a:avLst/>
          </a:prstGeom>
          <a:solidFill>
            <a:srgbClr val="0A0AC6"/>
          </a:solidFill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" name="Rectangle 30"/>
          <p:cNvSpPr>
            <a:spLocks noChangeArrowheads="1"/>
          </p:cNvSpPr>
          <p:nvPr/>
        </p:nvSpPr>
        <p:spPr bwMode="auto">
          <a:xfrm>
            <a:off x="4786314" y="5072074"/>
            <a:ext cx="1219200" cy="990600"/>
          </a:xfrm>
          <a:prstGeom prst="rect">
            <a:avLst/>
          </a:prstGeom>
          <a:solidFill>
            <a:srgbClr val="0033CC"/>
          </a:solidFill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auto">
          <a:xfrm>
            <a:off x="6215074" y="5072074"/>
            <a:ext cx="1219200" cy="990600"/>
          </a:xfrm>
          <a:prstGeom prst="rect">
            <a:avLst/>
          </a:prstGeom>
          <a:solidFill>
            <a:srgbClr val="00B050"/>
          </a:solidFill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7" name="Rectangle 32"/>
          <p:cNvSpPr>
            <a:spLocks noChangeArrowheads="1"/>
          </p:cNvSpPr>
          <p:nvPr/>
        </p:nvSpPr>
        <p:spPr bwMode="auto">
          <a:xfrm>
            <a:off x="7643834" y="5072074"/>
            <a:ext cx="1219200" cy="990600"/>
          </a:xfrm>
          <a:prstGeom prst="rect">
            <a:avLst/>
          </a:prstGeom>
          <a:solidFill>
            <a:srgbClr val="00B050"/>
          </a:solidFill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8" name="Line 33"/>
          <p:cNvSpPr>
            <a:spLocks/>
          </p:cNvSpPr>
          <p:nvPr/>
        </p:nvSpPr>
        <p:spPr bwMode="auto">
          <a:xfrm flipH="1">
            <a:off x="4419600" y="4267200"/>
            <a:ext cx="533400" cy="304800"/>
          </a:xfrm>
          <a:custGeom>
            <a:avLst/>
            <a:gdLst>
              <a:gd name="T0" fmla="*/ 266768 w 533396"/>
              <a:gd name="T1" fmla="*/ 0 h 304796"/>
              <a:gd name="T2" fmla="*/ 533536 w 533396"/>
              <a:gd name="T3" fmla="*/ 152468 h 304796"/>
              <a:gd name="T4" fmla="*/ 266768 w 533396"/>
              <a:gd name="T5" fmla="*/ 304936 h 304796"/>
              <a:gd name="T6" fmla="*/ 0 w 533396"/>
              <a:gd name="T7" fmla="*/ 152468 h 304796"/>
              <a:gd name="T8" fmla="*/ 0 w 533396"/>
              <a:gd name="T9" fmla="*/ 0 h 304796"/>
              <a:gd name="T10" fmla="*/ 533536 w 533396"/>
              <a:gd name="T11" fmla="*/ 304936 h 304796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533396"/>
              <a:gd name="T19" fmla="*/ 0 h 304796"/>
              <a:gd name="T20" fmla="*/ 533396 w 533396"/>
              <a:gd name="T21" fmla="*/ 304796 h 30479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3396" h="304796">
                <a:moveTo>
                  <a:pt x="0" y="0"/>
                </a:moveTo>
                <a:lnTo>
                  <a:pt x="533396" y="304796"/>
                </a:lnTo>
              </a:path>
            </a:pathLst>
          </a:custGeom>
          <a:noFill/>
          <a:ln w="571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Line 34"/>
          <p:cNvSpPr>
            <a:spLocks/>
          </p:cNvSpPr>
          <p:nvPr/>
        </p:nvSpPr>
        <p:spPr bwMode="auto">
          <a:xfrm>
            <a:off x="4953000" y="4267200"/>
            <a:ext cx="457200" cy="381000"/>
          </a:xfrm>
          <a:custGeom>
            <a:avLst/>
            <a:gdLst>
              <a:gd name="T0" fmla="*/ 228600 w 457200"/>
              <a:gd name="T1" fmla="*/ 0 h 381003"/>
              <a:gd name="T2" fmla="*/ 457200 w 457200"/>
              <a:gd name="T3" fmla="*/ 190466 h 381003"/>
              <a:gd name="T4" fmla="*/ 228600 w 457200"/>
              <a:gd name="T5" fmla="*/ 380898 h 381003"/>
              <a:gd name="T6" fmla="*/ 0 w 457200"/>
              <a:gd name="T7" fmla="*/ 190466 h 381003"/>
              <a:gd name="T8" fmla="*/ 0 w 457200"/>
              <a:gd name="T9" fmla="*/ 0 h 381003"/>
              <a:gd name="T10" fmla="*/ 457200 w 457200"/>
              <a:gd name="T11" fmla="*/ 380898 h 381003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457200"/>
              <a:gd name="T19" fmla="*/ 0 h 381003"/>
              <a:gd name="T20" fmla="*/ 457200 w 457200"/>
              <a:gd name="T21" fmla="*/ 381003 h 38100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7200" h="381003">
                <a:moveTo>
                  <a:pt x="0" y="0"/>
                </a:moveTo>
                <a:lnTo>
                  <a:pt x="457200" y="381003"/>
                </a:lnTo>
              </a:path>
            </a:pathLst>
          </a:custGeom>
          <a:noFill/>
          <a:ln w="571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" name="Line 35"/>
          <p:cNvSpPr>
            <a:spLocks/>
          </p:cNvSpPr>
          <p:nvPr/>
        </p:nvSpPr>
        <p:spPr bwMode="auto">
          <a:xfrm flipH="1">
            <a:off x="6781800" y="4267200"/>
            <a:ext cx="533400" cy="381000"/>
          </a:xfrm>
          <a:custGeom>
            <a:avLst/>
            <a:gdLst>
              <a:gd name="T0" fmla="*/ 266768 w 533396"/>
              <a:gd name="T1" fmla="*/ 0 h 381003"/>
              <a:gd name="T2" fmla="*/ 533536 w 533396"/>
              <a:gd name="T3" fmla="*/ 190466 h 381003"/>
              <a:gd name="T4" fmla="*/ 266768 w 533396"/>
              <a:gd name="T5" fmla="*/ 380898 h 381003"/>
              <a:gd name="T6" fmla="*/ 0 w 533396"/>
              <a:gd name="T7" fmla="*/ 190466 h 381003"/>
              <a:gd name="T8" fmla="*/ 0 w 533396"/>
              <a:gd name="T9" fmla="*/ 0 h 381003"/>
              <a:gd name="T10" fmla="*/ 533536 w 533396"/>
              <a:gd name="T11" fmla="*/ 380898 h 381003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533396"/>
              <a:gd name="T19" fmla="*/ 0 h 381003"/>
              <a:gd name="T20" fmla="*/ 533396 w 533396"/>
              <a:gd name="T21" fmla="*/ 381003 h 38100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3396" h="381003">
                <a:moveTo>
                  <a:pt x="0" y="0"/>
                </a:moveTo>
                <a:lnTo>
                  <a:pt x="533396" y="381003"/>
                </a:lnTo>
              </a:path>
            </a:pathLst>
          </a:custGeom>
          <a:noFill/>
          <a:ln w="571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Line 36"/>
          <p:cNvSpPr>
            <a:spLocks/>
          </p:cNvSpPr>
          <p:nvPr/>
        </p:nvSpPr>
        <p:spPr bwMode="auto">
          <a:xfrm>
            <a:off x="7315200" y="4267200"/>
            <a:ext cx="533400" cy="381000"/>
          </a:xfrm>
          <a:custGeom>
            <a:avLst/>
            <a:gdLst>
              <a:gd name="T0" fmla="*/ 266768 w 533396"/>
              <a:gd name="T1" fmla="*/ 0 h 381003"/>
              <a:gd name="T2" fmla="*/ 533536 w 533396"/>
              <a:gd name="T3" fmla="*/ 190466 h 381003"/>
              <a:gd name="T4" fmla="*/ 266768 w 533396"/>
              <a:gd name="T5" fmla="*/ 380898 h 381003"/>
              <a:gd name="T6" fmla="*/ 0 w 533396"/>
              <a:gd name="T7" fmla="*/ 190466 h 381003"/>
              <a:gd name="T8" fmla="*/ 0 w 533396"/>
              <a:gd name="T9" fmla="*/ 0 h 381003"/>
              <a:gd name="T10" fmla="*/ 533536 w 533396"/>
              <a:gd name="T11" fmla="*/ 380898 h 381003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533396"/>
              <a:gd name="T19" fmla="*/ 0 h 381003"/>
              <a:gd name="T20" fmla="*/ 533396 w 533396"/>
              <a:gd name="T21" fmla="*/ 381003 h 38100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3396" h="381003">
                <a:moveTo>
                  <a:pt x="0" y="0"/>
                </a:moveTo>
                <a:lnTo>
                  <a:pt x="533396" y="381003"/>
                </a:lnTo>
              </a:path>
            </a:pathLst>
          </a:custGeom>
          <a:noFill/>
          <a:ln w="571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57188" y="285750"/>
            <a:ext cx="300037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5400" b="1" kern="0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Звуки речи</a:t>
            </a:r>
          </a:p>
        </p:txBody>
      </p:sp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1143000" y="3071813"/>
            <a:ext cx="1219200" cy="990600"/>
          </a:xfrm>
          <a:prstGeom prst="rect">
            <a:avLst/>
          </a:prstGeom>
          <a:solidFill>
            <a:srgbClr val="FF0000"/>
          </a:solidFill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5" name="Rectangle 2"/>
          <p:cNvSpPr>
            <a:spLocks noChangeArrowheads="1"/>
          </p:cNvSpPr>
          <p:nvPr/>
        </p:nvSpPr>
        <p:spPr bwMode="auto">
          <a:xfrm>
            <a:off x="3000375" y="3143250"/>
            <a:ext cx="1219200" cy="990600"/>
          </a:xfrm>
          <a:prstGeom prst="rect">
            <a:avLst/>
          </a:prstGeom>
          <a:solidFill>
            <a:srgbClr val="FF0000"/>
          </a:solidFill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32" name="Picture 9" descr="gold_christmas_bell_hc_min[1]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43306" y="4143380"/>
            <a:ext cx="708025" cy="855662"/>
          </a:xfrm>
          <a:prstGeom prst="rect">
            <a:avLst/>
          </a:prstGeom>
          <a:noFill/>
        </p:spPr>
      </p:pic>
      <p:pic>
        <p:nvPicPr>
          <p:cNvPr id="33" name="Picture 9" descr="gold_christmas_bell_hc_min[1]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074" y="4214818"/>
            <a:ext cx="708025" cy="855662"/>
          </a:xfrm>
          <a:prstGeom prst="rect">
            <a:avLst/>
          </a:prstGeom>
          <a:noFill/>
        </p:spPr>
      </p:pic>
      <p:pic>
        <p:nvPicPr>
          <p:cNvPr id="34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413" y="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59850" y="337117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5015470" y="21613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381000" y="684367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589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9144000" cy="4525963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Познакомимся…</a:t>
            </a:r>
          </a:p>
          <a:p>
            <a:r>
              <a:rPr lang="ru-RU" sz="5400" b="1" dirty="0" smtClean="0"/>
              <a:t>Будем исследовать…</a:t>
            </a:r>
          </a:p>
          <a:p>
            <a:endParaRPr lang="ru-RU" sz="5400" b="1" dirty="0" smtClean="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44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ктивным на уроке будь,</a:t>
            </a:r>
            <a:endParaRPr lang="ru-RU" sz="1400" b="1" i="1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легче станет школьный путь!</a:t>
            </a:r>
            <a:endParaRPr lang="ru-RU" sz="4400" b="1" dirty="0"/>
          </a:p>
        </p:txBody>
      </p:sp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413" y="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3229694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04581" y="3229695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414" y="6668243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AN06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620688"/>
            <a:ext cx="316108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72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413" y="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066380" y="3941095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04581" y="4373142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100014" y="6668243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F:\DCIM\101MSDCF\DSC0418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45"/>
          <a:stretch/>
        </p:blipFill>
        <p:spPr bwMode="auto">
          <a:xfrm>
            <a:off x="539552" y="4156029"/>
            <a:ext cx="3516146" cy="24954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F:\DCIM\101MSDCF\DSC0418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91"/>
          <a:stretch/>
        </p:blipFill>
        <p:spPr bwMode="auto">
          <a:xfrm>
            <a:off x="323528" y="620688"/>
            <a:ext cx="2890727" cy="24917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3409081" y="819043"/>
            <a:ext cx="5195461" cy="320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Мы пришли сюда учиться,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Не лениться, а трудиться.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Работаем старательно,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Слушаем внимательно.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i="1" dirty="0" smtClean="0">
              <a:solidFill>
                <a:srgbClr val="0070C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pic>
        <p:nvPicPr>
          <p:cNvPr id="9" name="Рисунок 8" descr="F:\DCIM\101MSDCF\DSC0418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940" y="4030008"/>
            <a:ext cx="3461475" cy="2621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3189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1группа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sz="4400" dirty="0"/>
              <a:t> </a:t>
            </a:r>
            <a:r>
              <a:rPr lang="ru-RU" sz="4400" dirty="0" smtClean="0"/>
              <a:t>                       </a:t>
            </a:r>
            <a:r>
              <a:rPr lang="ru-RU" sz="4400" b="1" dirty="0" smtClean="0"/>
              <a:t>2группа</a:t>
            </a:r>
            <a:endParaRPr lang="ru-RU" sz="4400" b="1" dirty="0"/>
          </a:p>
        </p:txBody>
      </p:sp>
      <p:pic>
        <p:nvPicPr>
          <p:cNvPr id="1026" name="Picture 2" descr="Картинка 19 из 10339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071546"/>
            <a:ext cx="2393276" cy="2214578"/>
          </a:xfrm>
          <a:prstGeom prst="rect">
            <a:avLst/>
          </a:prstGeom>
          <a:noFill/>
        </p:spPr>
      </p:pic>
      <p:pic>
        <p:nvPicPr>
          <p:cNvPr id="1028" name="Picture 4" descr="Картинка 27 из 9273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4286256"/>
            <a:ext cx="1690666" cy="1690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Картинка 1 из 8397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1214422"/>
            <a:ext cx="237271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Картинка 2 из 2066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98" y="1071546"/>
            <a:ext cx="1724015" cy="2057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Картинка 3 из 8163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00298" y="4214818"/>
            <a:ext cx="3086083" cy="192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Картинка 2 из 74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00760" y="4000504"/>
            <a:ext cx="2071702" cy="1772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4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-252413" y="0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152899" y="3077264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04581" y="401310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4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88484" flipV="1">
            <a:off x="260" y="6771481"/>
            <a:ext cx="9982201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72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398</Words>
  <Application>Microsoft Office PowerPoint</Application>
  <PresentationFormat>Экран (4:3)</PresentationFormat>
  <Paragraphs>176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УМК «Начальная школа 21 века» </vt:lpstr>
      <vt:lpstr>Моё настроение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1группа</vt:lpstr>
      <vt:lpstr>Звуки [б,б]и буква, которая их обозначает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что похожа буква               ? </vt:lpstr>
      <vt:lpstr>Презентация PowerPoint</vt:lpstr>
      <vt:lpstr>Презентация PowerPoint</vt:lpstr>
      <vt:lpstr>Презентация PowerPoint</vt:lpstr>
      <vt:lpstr> Физкультминутка  </vt:lpstr>
      <vt:lpstr>Результаты исследования</vt:lpstr>
      <vt:lpstr>ЗАПОМНИ!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Продолжите предложения: </vt:lpstr>
      <vt:lpstr>Моё настроение</vt:lpstr>
      <vt:lpstr>Презентация PowerPoint</vt:lpstr>
      <vt:lpstr>Презентация PowerPoint</vt:lpstr>
      <vt:lpstr>Презентация PowerPoint</vt:lpstr>
      <vt:lpstr>прочитай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УМК «Начальная школа 21 века»</dc:title>
  <dc:creator>Natasha</dc:creator>
  <cp:lastModifiedBy>Natasha</cp:lastModifiedBy>
  <cp:revision>41</cp:revision>
  <dcterms:created xsi:type="dcterms:W3CDTF">2012-11-26T10:13:21Z</dcterms:created>
  <dcterms:modified xsi:type="dcterms:W3CDTF">2014-01-03T14:34:24Z</dcterms:modified>
</cp:coreProperties>
</file>