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4"/>
  </p:notesMasterIdLst>
  <p:sldIdLst>
    <p:sldId id="314" r:id="rId2"/>
    <p:sldId id="256" r:id="rId3"/>
    <p:sldId id="316" r:id="rId4"/>
    <p:sldId id="331" r:id="rId5"/>
    <p:sldId id="332" r:id="rId6"/>
    <p:sldId id="333" r:id="rId7"/>
    <p:sldId id="334" r:id="rId8"/>
    <p:sldId id="335" r:id="rId9"/>
    <p:sldId id="269" r:id="rId10"/>
    <p:sldId id="369" r:id="rId11"/>
    <p:sldId id="274" r:id="rId12"/>
    <p:sldId id="317" r:id="rId13"/>
    <p:sldId id="279" r:id="rId14"/>
    <p:sldId id="336" r:id="rId15"/>
    <p:sldId id="337" r:id="rId16"/>
    <p:sldId id="364" r:id="rId17"/>
    <p:sldId id="280" r:id="rId18"/>
    <p:sldId id="281" r:id="rId19"/>
    <p:sldId id="357" r:id="rId20"/>
    <p:sldId id="358" r:id="rId21"/>
    <p:sldId id="359" r:id="rId22"/>
    <p:sldId id="360" r:id="rId23"/>
    <p:sldId id="339" r:id="rId24"/>
    <p:sldId id="366" r:id="rId25"/>
    <p:sldId id="363" r:id="rId26"/>
    <p:sldId id="340" r:id="rId27"/>
    <p:sldId id="351" r:id="rId28"/>
    <p:sldId id="289" r:id="rId29"/>
    <p:sldId id="341" r:id="rId30"/>
    <p:sldId id="342" r:id="rId31"/>
    <p:sldId id="343" r:id="rId32"/>
    <p:sldId id="355" r:id="rId33"/>
    <p:sldId id="348" r:id="rId34"/>
    <p:sldId id="344" r:id="rId35"/>
    <p:sldId id="319" r:id="rId36"/>
    <p:sldId id="345" r:id="rId37"/>
    <p:sldId id="370" r:id="rId38"/>
    <p:sldId id="320" r:id="rId39"/>
    <p:sldId id="365" r:id="rId40"/>
    <p:sldId id="361" r:id="rId41"/>
    <p:sldId id="292" r:id="rId42"/>
    <p:sldId id="368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A1645"/>
    <a:srgbClr val="FF66FF"/>
    <a:srgbClr val="99FF99"/>
    <a:srgbClr val="7ECE95"/>
    <a:srgbClr val="50C672"/>
    <a:srgbClr val="5BA373"/>
    <a:srgbClr val="56B88C"/>
    <a:srgbClr val="6ECE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04" autoAdjust="0"/>
    <p:restoredTop sz="93509" autoAdjust="0"/>
  </p:normalViewPr>
  <p:slideViewPr>
    <p:cSldViewPr>
      <p:cViewPr>
        <p:scale>
          <a:sx n="70" d="100"/>
          <a:sy n="70" d="100"/>
        </p:scale>
        <p:origin x="-3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731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783CCF7-9F92-4BAD-97C8-0C14575E54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1088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CF2A3-BB0F-4399-A6D0-C65064146AD7}" type="slidenum">
              <a:rPr lang="ru-RU"/>
              <a:pPr/>
              <a:t>1</a:t>
            </a:fld>
            <a:endParaRPr lang="ru-RU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притча о дереве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995B46-1F37-439F-9841-C25C56CA8E5F}" type="slidenum">
              <a:rPr lang="ru-RU"/>
              <a:pPr/>
              <a:t>28</a:t>
            </a:fld>
            <a:endParaRPr lang="ru-RU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5A75-F770-4B33-B26A-090444F054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0F91-B435-4407-AB3D-F1DE52B45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D166-4FD1-43D6-8E19-E2D165C3C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19F665E-BE4C-4DDC-A497-A8D41BC641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605-D3E3-4D6A-AD4D-0A7FE2278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5F044AC-A9B7-4A14-A742-B8339EAD4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54AB-E62E-469E-A6B2-E44D0C710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FCF1-78DF-48BB-A01A-9A2B8AEAC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8877-EEA0-46CB-9FE1-F5C88830F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AEA0-64B7-48B2-9287-E934DB32D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3F2C-24F4-487B-9DD2-7CAA164C0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26C3-FE23-4DFB-974D-D10911A37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C231FC-85A6-41D2-BA0C-06D049341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48;&#1079;&#1073;&#1088;&#1072;&#1085;&#1085;&#1086;&#1077;%20&#1084;&#1077;&#1090;&#1086;&#1076;.%20&#1089;&#1083;&#1091;&#1078;&#1073;&#1099;/&#1048;&#1085;&#1092;&#1086;&#1088;&#1084;&#1072;&#1094;&#1080;&#1086;&#1085;&#1085;&#1086;-&#1072;&#1085;&#1072;&#1083;&#1080;&#1090;&#1080;&#1095;&#1077;&#1089;&#1082;&#1086;&#1077;%20&#1085;&#1072;&#1087;&#1088;&#1072;&#1074;&#1083;&#1077;&#1085;&#1080;&#1077;.ppt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hyperlink" Target="&#1048;&#1079;&#1073;&#1088;&#1072;&#1085;&#1085;&#1086;&#1077;%20&#1084;&#1077;&#1090;&#1086;&#1076;.%20&#1089;&#1083;&#1091;&#1078;&#1073;&#1099;/&#1054;&#1088;&#1075;&#1072;&#1085;&#1080;&#1079;&#1072;&#1094;&#1080;&#1086;&#1085;&#1085;&#1086;-&#1084;&#1077;&#1090;&#1086;&#1076;&#1080;&#1095;&#1077;&#1089;&#1082;&#1086;&#1077;%20&#1085;&#1072;&#1087;&#1088;&#1072;&#1074;&#1083;&#1077;&#1085;&#1080;&#1077;.ppt" TargetMode="External"/><Relationship Id="rId5" Type="http://schemas.openxmlformats.org/officeDocument/2006/relationships/hyperlink" Target="&#1048;&#1079;&#1073;&#1088;&#1072;&#1085;&#1085;&#1086;&#1077;%20&#1084;&#1077;&#1090;&#1086;&#1076;.%20&#1089;&#1083;&#1091;&#1078;&#1073;&#1099;/&#1055;&#1088;&#1086;&#1077;&#1082;&#1090;&#1085;&#1086;-&#1084;&#1077;&#1090;&#1086;&#1076;&#1080;&#1095;&#1077;&#1089;&#1082;&#1086;&#1077;%20&#1085;&#1072;&#1087;&#1088;&#1072;&#1074;&#1083;&#1077;&#1085;&#1080;&#1077;..ppt" TargetMode="External"/><Relationship Id="rId4" Type="http://schemas.openxmlformats.org/officeDocument/2006/relationships/hyperlink" Target="&#1048;&#1079;&#1073;&#1088;&#1072;&#1085;&#1085;&#1086;&#1077;%20&#1084;&#1077;&#1090;&#1086;&#1076;.%20&#1089;&#1083;&#1091;&#1078;&#1073;&#1099;/&#1050;&#1086;&#1085;&#1089;&#1091;&#1083;&#1100;&#1090;&#1072;&#1090;&#1080;&#1074;&#1085;&#1086;-&#1084;&#1077;&#1090;&#1086;&#1076;&#1080;&#1095;&#1077;&#1089;&#1082;&#1086;&#1077;%20&#1085;&#1072;&#1087;&#1088;&#1072;&#1074;&#1083;&#1077;&#1085;&#1080;&#1077;..ppt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Государственное бюджетное дошкольное образовательное учреждение детский сад № 136 компенсирующего вида </a:t>
            </a:r>
            <a:br>
              <a:rPr lang="ru-RU" sz="2800" dirty="0" smtClean="0"/>
            </a:br>
            <a:r>
              <a:rPr lang="ru-RU" sz="2800" dirty="0" smtClean="0"/>
              <a:t>Выборгского района Санкт-Петербурга</a:t>
            </a:r>
            <a:endParaRPr lang="ru-RU" sz="2800" dirty="0"/>
          </a:p>
        </p:txBody>
      </p:sp>
      <p:pic>
        <p:nvPicPr>
          <p:cNvPr id="1146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83568" y="1855788"/>
            <a:ext cx="7488832" cy="4525962"/>
          </a:xfrm>
          <a:noFill/>
          <a:ln w="38100">
            <a:solidFill>
              <a:srgbClr val="CCFFFF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Положения</a:t>
            </a:r>
            <a:br>
              <a:rPr lang="ru-RU" dirty="0" smtClean="0"/>
            </a:br>
            <a:r>
              <a:rPr lang="ru-RU" sz="2400" dirty="0" smtClean="0"/>
              <a:t>о педагогическом     </a:t>
            </a:r>
            <a:r>
              <a:rPr lang="ru-RU" sz="2400" dirty="0" smtClean="0">
                <a:solidFill>
                  <a:srgbClr val="FFFF00"/>
                </a:solidFill>
              </a:rPr>
              <a:t>о сайте ДОУ      </a:t>
            </a:r>
            <a:r>
              <a:rPr lang="ru-RU" sz="2400" dirty="0" smtClean="0"/>
              <a:t>о методическом совете                                            кабинете</a:t>
            </a:r>
            <a:endParaRPr lang="ru-RU" sz="2400" dirty="0"/>
          </a:p>
        </p:txBody>
      </p:sp>
      <p:pic>
        <p:nvPicPr>
          <p:cNvPr id="5" name="Содержимое 4" descr="DSC0137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412777"/>
            <a:ext cx="2821980" cy="38164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6" name="Содержимое 5" descr="DSC0137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868144" y="1340768"/>
            <a:ext cx="3038004" cy="39604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7" name="Рисунок 6" descr="C:\Documents and Settings\Admin\Мои документы\Оснащение методкабинета\фото положения\DSC0137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2348880"/>
            <a:ext cx="3032908" cy="41542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effectLst/>
              </a:rPr>
              <a:t>Творческие объединения педагогов</a:t>
            </a:r>
            <a:endParaRPr lang="ru-RU" sz="4000" b="1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8769152" cy="4530725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2500" dirty="0">
                <a:effectLst/>
                <a:latin typeface="Comic Sans MS" pitchFamily="66" charset="0"/>
              </a:rPr>
              <a:t>   </a:t>
            </a:r>
            <a:r>
              <a:rPr lang="ru-RU" sz="2500" b="1" i="1" dirty="0" smtClean="0">
                <a:effectLst/>
                <a:latin typeface="Arial" charset="0"/>
              </a:rPr>
              <a:t> Действуют </a:t>
            </a:r>
            <a:r>
              <a:rPr lang="ru-RU" sz="2500" b="1" i="1" dirty="0">
                <a:effectLst/>
                <a:latin typeface="Arial" charset="0"/>
              </a:rPr>
              <a:t>на основании </a:t>
            </a:r>
            <a:r>
              <a:rPr lang="ru-RU" sz="2500" b="1" i="1" dirty="0" smtClean="0">
                <a:effectLst/>
                <a:latin typeface="Arial" charset="0"/>
              </a:rPr>
              <a:t>«Положения о создании творческой группы».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2500" b="1" i="1" dirty="0" smtClean="0">
                <a:effectLst/>
                <a:latin typeface="Arial" charset="0"/>
              </a:rPr>
              <a:t>В состав групп входят педагоги и специалисты ДОУ с высшей и первой квалификационной категорией, зам.зав. по УВР, заведующий  ДОУ.</a:t>
            </a:r>
            <a:endParaRPr lang="ru-RU" sz="2500" b="1" i="1" dirty="0">
              <a:effectLst/>
              <a:latin typeface="Arial" charset="0"/>
            </a:endParaRPr>
          </a:p>
        </p:txBody>
      </p:sp>
      <p:pic>
        <p:nvPicPr>
          <p:cNvPr id="48133" name="Picture 5" descr="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08862" y="3933056"/>
            <a:ext cx="1735138" cy="2087563"/>
          </a:xfrm>
          <a:prstGeom prst="rect">
            <a:avLst/>
          </a:prstGeom>
          <a:noFill/>
        </p:spPr>
      </p:pic>
      <p:pic>
        <p:nvPicPr>
          <p:cNvPr id="48134" name="Picture 6" descr="DSC03056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427984" y="4365104"/>
            <a:ext cx="2592288" cy="172878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7" name="Рисунок 6" descr="C:\Documents and Settings\Admin\Мои документы\Оснащение методкабинета\фото положения\DSC0137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3687288"/>
            <a:ext cx="3214647" cy="3170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/>
          <p:cNvSpPr>
            <a:spLocks noChangeArrowheads="1"/>
          </p:cNvSpPr>
          <p:nvPr/>
        </p:nvSpPr>
        <p:spPr bwMode="auto">
          <a:xfrm>
            <a:off x="1115616" y="2276872"/>
            <a:ext cx="3481710" cy="1104067"/>
          </a:xfrm>
          <a:prstGeom prst="roundRect">
            <a:avLst>
              <a:gd name="adj" fmla="val 14287"/>
            </a:avLst>
          </a:prstGeom>
          <a:gradFill rotWithShape="1">
            <a:gsLst>
              <a:gs pos="0">
                <a:srgbClr val="66FF99"/>
              </a:gs>
              <a:gs pos="50000">
                <a:srgbClr val="66FF99">
                  <a:gamma/>
                  <a:tint val="46275"/>
                  <a:invGamma/>
                </a:srgbClr>
              </a:gs>
              <a:gs pos="100000">
                <a:srgbClr val="66FF99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ru-RU" sz="2000" b="1" i="1" dirty="0">
                <a:solidFill>
                  <a:srgbClr val="CA16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Организация </a:t>
            </a:r>
            <a:r>
              <a:rPr lang="ru-RU" sz="2000" b="1" i="1" dirty="0" smtClean="0">
                <a:solidFill>
                  <a:srgbClr val="CA16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опытно экспериментальной </a:t>
            </a:r>
            <a:r>
              <a:rPr lang="ru-RU" sz="2000" b="1" i="1" dirty="0">
                <a:solidFill>
                  <a:srgbClr val="CA16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i="1" dirty="0" smtClean="0">
                <a:solidFill>
                  <a:srgbClr val="CA16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работы</a:t>
            </a:r>
            <a:endParaRPr lang="ru-RU" sz="2000" b="1" i="1" dirty="0">
              <a:solidFill>
                <a:srgbClr val="CA164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7763" name="AutoShape 3"/>
          <p:cNvSpPr>
            <a:spLocks noChangeArrowheads="1"/>
          </p:cNvSpPr>
          <p:nvPr/>
        </p:nvSpPr>
        <p:spPr bwMode="auto">
          <a:xfrm>
            <a:off x="179512" y="4437112"/>
            <a:ext cx="3336925" cy="21320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FF6F1"/>
              </a:gs>
              <a:gs pos="50000">
                <a:srgbClr val="0FF6F1">
                  <a:gamma/>
                  <a:tint val="46275"/>
                  <a:invGamma/>
                </a:srgbClr>
              </a:gs>
              <a:gs pos="100000">
                <a:srgbClr val="0FF6F1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ru-RU" sz="2000" b="1" i="1" dirty="0">
                <a:solidFill>
                  <a:srgbClr val="CA16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Консультативная и коррекционная работа с педагогами различного уровня </a:t>
            </a:r>
            <a:r>
              <a:rPr lang="ru-RU" sz="2000" b="1" i="1" dirty="0" smtClean="0">
                <a:solidFill>
                  <a:srgbClr val="CA16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 профессионального </a:t>
            </a:r>
            <a:r>
              <a:rPr lang="ru-RU" sz="2000" b="1" i="1" dirty="0">
                <a:solidFill>
                  <a:srgbClr val="CA16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мастерства</a:t>
            </a:r>
          </a:p>
        </p:txBody>
      </p:sp>
      <p:sp>
        <p:nvSpPr>
          <p:cNvPr id="117764" name="AutoShape 4"/>
          <p:cNvSpPr>
            <a:spLocks noChangeArrowheads="1"/>
          </p:cNvSpPr>
          <p:nvPr/>
        </p:nvSpPr>
        <p:spPr bwMode="auto">
          <a:xfrm>
            <a:off x="4913313" y="4456113"/>
            <a:ext cx="3743325" cy="21452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99"/>
              </a:gs>
              <a:gs pos="50000">
                <a:srgbClr val="CCFFCC"/>
              </a:gs>
              <a:gs pos="100000">
                <a:srgbClr val="66FF99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CA16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Создание, изучение </a:t>
            </a:r>
            <a:r>
              <a:rPr lang="ru-RU" sz="2400" b="1" i="1" dirty="0">
                <a:solidFill>
                  <a:srgbClr val="CA16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 </a:t>
            </a:r>
            <a:r>
              <a:rPr lang="ru-RU" sz="2400" b="1" i="1" dirty="0" smtClean="0">
                <a:solidFill>
                  <a:srgbClr val="CA16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обобщение </a:t>
            </a:r>
            <a:r>
              <a:rPr lang="ru-RU" sz="2400" b="1" i="1" dirty="0">
                <a:solidFill>
                  <a:srgbClr val="CA16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передового педагогического </a:t>
            </a:r>
            <a:r>
              <a:rPr lang="ru-RU" sz="2400" b="1" i="1" dirty="0" smtClean="0">
                <a:solidFill>
                  <a:srgbClr val="CA16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опыта</a:t>
            </a:r>
            <a:endParaRPr lang="ru-RU" sz="2400" b="1" i="1" dirty="0">
              <a:solidFill>
                <a:srgbClr val="CA164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cxnSp>
        <p:nvCxnSpPr>
          <p:cNvPr id="117765" name="AutoShape 5"/>
          <p:cNvCxnSpPr>
            <a:cxnSpLocks noChangeShapeType="1"/>
          </p:cNvCxnSpPr>
          <p:nvPr/>
        </p:nvCxnSpPr>
        <p:spPr bwMode="auto">
          <a:xfrm flipH="1">
            <a:off x="7848600" y="304800"/>
            <a:ext cx="1004888" cy="4152900"/>
          </a:xfrm>
          <a:prstGeom prst="bentConnector4">
            <a:avLst>
              <a:gd name="adj1" fmla="val -21329"/>
              <a:gd name="adj2" fmla="val 53213"/>
            </a:avLst>
          </a:prstGeom>
          <a:noFill/>
          <a:ln w="38100">
            <a:solidFill>
              <a:srgbClr val="FF3300"/>
            </a:solidFill>
            <a:miter lim="800000"/>
            <a:headEnd type="none" w="sm" len="sm"/>
            <a:tailEnd type="triangle" w="sm" len="sm"/>
          </a:ln>
          <a:effectLst>
            <a:outerShdw dist="35921" dir="2700000" algn="ctr" rotWithShape="0">
              <a:schemeClr val="accent2"/>
            </a:outerShdw>
          </a:effectLst>
        </p:spPr>
      </p:cxnSp>
      <p:cxnSp>
        <p:nvCxnSpPr>
          <p:cNvPr id="117766" name="AutoShape 6"/>
          <p:cNvCxnSpPr>
            <a:cxnSpLocks noChangeShapeType="1"/>
          </p:cNvCxnSpPr>
          <p:nvPr/>
        </p:nvCxnSpPr>
        <p:spPr bwMode="auto">
          <a:xfrm rot="10800000" flipH="1" flipV="1">
            <a:off x="381000" y="381000"/>
            <a:ext cx="633413" cy="4076700"/>
          </a:xfrm>
          <a:prstGeom prst="bentConnector4">
            <a:avLst>
              <a:gd name="adj1" fmla="val -44361"/>
              <a:gd name="adj2" fmla="val 51981"/>
            </a:avLst>
          </a:prstGeom>
          <a:noFill/>
          <a:ln w="38100">
            <a:solidFill>
              <a:srgbClr val="FF3300"/>
            </a:solidFill>
            <a:miter lim="800000"/>
            <a:headEnd type="none" w="sm" len="sm"/>
            <a:tailEnd type="triangle" w="sm" len="sm"/>
          </a:ln>
          <a:effectLst>
            <a:outerShdw dist="35921" dir="2700000" algn="ctr" rotWithShape="0">
              <a:schemeClr val="accent2"/>
            </a:outerShdw>
          </a:effectLst>
        </p:spPr>
      </p:cxnSp>
      <p:sp>
        <p:nvSpPr>
          <p:cNvPr id="117767" name="AutoShape 7"/>
          <p:cNvSpPr>
            <a:spLocks noChangeArrowheads="1"/>
          </p:cNvSpPr>
          <p:nvPr/>
        </p:nvSpPr>
        <p:spPr bwMode="auto">
          <a:xfrm>
            <a:off x="304800" y="87288"/>
            <a:ext cx="8534400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/>
            <a:r>
              <a:rPr lang="ru-RU" sz="2000" b="1" cap="small" dirty="0" smtClean="0">
                <a:solidFill>
                  <a:srgbClr val="FFFF00"/>
                </a:solidFill>
                <a:latin typeface="Arial" charset="0"/>
              </a:rPr>
              <a:t>Приоритетные  направления  работы   </a:t>
            </a:r>
            <a:r>
              <a:rPr lang="ru-RU" sz="2000" b="1" dirty="0" smtClean="0">
                <a:solidFill>
                  <a:srgbClr val="FFFF00"/>
                </a:solidFill>
                <a:latin typeface="Arial" charset="0"/>
              </a:rPr>
              <a:t>методической службы</a:t>
            </a:r>
            <a:endParaRPr lang="ru-RU" sz="20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4760913" y="2246313"/>
            <a:ext cx="3049587" cy="17224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FF6F1"/>
              </a:gs>
              <a:gs pos="50000">
                <a:srgbClr val="0FF6F1">
                  <a:gamma/>
                  <a:tint val="46275"/>
                  <a:invGamma/>
                </a:srgbClr>
              </a:gs>
              <a:gs pos="100000">
                <a:srgbClr val="0FF6F1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  <a:r>
              <a:rPr lang="ru-RU" sz="2400" b="1" i="1">
                <a:solidFill>
                  <a:srgbClr val="CA16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организация педагогических тренингов и семинаров</a:t>
            </a:r>
          </a:p>
        </p:txBody>
      </p:sp>
      <p:cxnSp>
        <p:nvCxnSpPr>
          <p:cNvPr id="117769" name="AutoShape 9"/>
          <p:cNvCxnSpPr>
            <a:cxnSpLocks noChangeShapeType="1"/>
          </p:cNvCxnSpPr>
          <p:nvPr/>
        </p:nvCxnSpPr>
        <p:spPr bwMode="auto">
          <a:xfrm rot="5400000">
            <a:off x="4725987" y="1217613"/>
            <a:ext cx="1520825" cy="6096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miter lim="800000"/>
            <a:headEnd type="none" w="sm" len="sm"/>
            <a:tailEnd type="triangle" w="sm" len="sm"/>
          </a:ln>
          <a:effectLst>
            <a:outerShdw dist="35921" dir="2700000" algn="ctr" rotWithShape="0">
              <a:schemeClr val="accent2"/>
            </a:outerShdw>
          </a:effectLst>
        </p:spPr>
      </p:cxnSp>
      <p:cxnSp>
        <p:nvCxnSpPr>
          <p:cNvPr id="117770" name="AutoShape 10"/>
          <p:cNvCxnSpPr>
            <a:cxnSpLocks noChangeShapeType="1"/>
          </p:cNvCxnSpPr>
          <p:nvPr/>
        </p:nvCxnSpPr>
        <p:spPr bwMode="auto">
          <a:xfrm rot="16200000" flipH="1">
            <a:off x="2305050" y="1200150"/>
            <a:ext cx="1524000" cy="6477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miter lim="800000"/>
            <a:headEnd type="none" w="sm" len="sm"/>
            <a:tailEnd type="triangle" w="sm" len="sm"/>
          </a:ln>
          <a:effectLst>
            <a:outerShdw dist="35921" dir="2700000" algn="ctr" rotWithShape="0">
              <a:schemeClr val="accent2"/>
            </a:outerShdw>
          </a:effectLst>
        </p:spPr>
      </p:cxnSp>
      <p:grpSp>
        <p:nvGrpSpPr>
          <p:cNvPr id="117771" name="Group 11"/>
          <p:cNvGrpSpPr>
            <a:grpSpLocks/>
          </p:cNvGrpSpPr>
          <p:nvPr/>
        </p:nvGrpSpPr>
        <p:grpSpPr bwMode="auto">
          <a:xfrm>
            <a:off x="3492500" y="5229225"/>
            <a:ext cx="1828800" cy="1219200"/>
            <a:chOff x="528" y="1056"/>
            <a:chExt cx="2918" cy="2059"/>
          </a:xfrm>
        </p:grpSpPr>
        <p:sp>
          <p:nvSpPr>
            <p:cNvPr id="117772" name="Freeform 12"/>
            <p:cNvSpPr>
              <a:spLocks/>
            </p:cNvSpPr>
            <p:nvPr/>
          </p:nvSpPr>
          <p:spPr bwMode="auto">
            <a:xfrm>
              <a:off x="532" y="2198"/>
              <a:ext cx="2914" cy="894"/>
            </a:xfrm>
            <a:custGeom>
              <a:avLst/>
              <a:gdLst/>
              <a:ahLst/>
              <a:cxnLst>
                <a:cxn ang="0">
                  <a:pos x="2914" y="332"/>
                </a:cxn>
                <a:cxn ang="0">
                  <a:pos x="1965" y="894"/>
                </a:cxn>
                <a:cxn ang="0">
                  <a:pos x="0" y="366"/>
                </a:cxn>
                <a:cxn ang="0">
                  <a:pos x="400" y="0"/>
                </a:cxn>
                <a:cxn ang="0">
                  <a:pos x="2914" y="332"/>
                </a:cxn>
              </a:cxnLst>
              <a:rect l="0" t="0" r="r" b="b"/>
              <a:pathLst>
                <a:path w="2914" h="894">
                  <a:moveTo>
                    <a:pt x="2914" y="332"/>
                  </a:moveTo>
                  <a:lnTo>
                    <a:pt x="1965" y="894"/>
                  </a:lnTo>
                  <a:lnTo>
                    <a:pt x="0" y="366"/>
                  </a:lnTo>
                  <a:lnTo>
                    <a:pt x="400" y="0"/>
                  </a:lnTo>
                  <a:lnTo>
                    <a:pt x="2914" y="332"/>
                  </a:lnTo>
                  <a:close/>
                </a:path>
              </a:pathLst>
            </a:custGeom>
            <a:solidFill>
              <a:srgbClr val="A072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3" name="Freeform 13"/>
            <p:cNvSpPr>
              <a:spLocks/>
            </p:cNvSpPr>
            <p:nvPr/>
          </p:nvSpPr>
          <p:spPr bwMode="auto">
            <a:xfrm>
              <a:off x="983" y="2186"/>
              <a:ext cx="1068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8" y="149"/>
                </a:cxn>
                <a:cxn ang="0">
                  <a:pos x="1065" y="149"/>
                </a:cxn>
                <a:cxn ang="0">
                  <a:pos x="1056" y="148"/>
                </a:cxn>
                <a:cxn ang="0">
                  <a:pos x="1042" y="147"/>
                </a:cxn>
                <a:cxn ang="0">
                  <a:pos x="1022" y="145"/>
                </a:cxn>
                <a:cxn ang="0">
                  <a:pos x="1000" y="142"/>
                </a:cxn>
                <a:cxn ang="0">
                  <a:pos x="972" y="140"/>
                </a:cxn>
                <a:cxn ang="0">
                  <a:pos x="940" y="137"/>
                </a:cxn>
                <a:cxn ang="0">
                  <a:pos x="905" y="133"/>
                </a:cxn>
                <a:cxn ang="0">
                  <a:pos x="867" y="128"/>
                </a:cxn>
                <a:cxn ang="0">
                  <a:pos x="826" y="124"/>
                </a:cxn>
                <a:cxn ang="0">
                  <a:pos x="784" y="120"/>
                </a:cxn>
                <a:cxn ang="0">
                  <a:pos x="738" y="114"/>
                </a:cxn>
                <a:cxn ang="0">
                  <a:pos x="692" y="109"/>
                </a:cxn>
                <a:cxn ang="0">
                  <a:pos x="644" y="104"/>
                </a:cxn>
                <a:cxn ang="0">
                  <a:pos x="594" y="99"/>
                </a:cxn>
                <a:cxn ang="0">
                  <a:pos x="545" y="92"/>
                </a:cxn>
                <a:cxn ang="0">
                  <a:pos x="496" y="86"/>
                </a:cxn>
                <a:cxn ang="0">
                  <a:pos x="448" y="80"/>
                </a:cxn>
                <a:cxn ang="0">
                  <a:pos x="398" y="73"/>
                </a:cxn>
                <a:cxn ang="0">
                  <a:pos x="351" y="68"/>
                </a:cxn>
                <a:cxn ang="0">
                  <a:pos x="305" y="62"/>
                </a:cxn>
                <a:cxn ang="0">
                  <a:pos x="261" y="55"/>
                </a:cxn>
                <a:cxn ang="0">
                  <a:pos x="219" y="49"/>
                </a:cxn>
                <a:cxn ang="0">
                  <a:pos x="179" y="42"/>
                </a:cxn>
                <a:cxn ang="0">
                  <a:pos x="144" y="36"/>
                </a:cxn>
                <a:cxn ang="0">
                  <a:pos x="110" y="31"/>
                </a:cxn>
                <a:cxn ang="0">
                  <a:pos x="80" y="25"/>
                </a:cxn>
                <a:cxn ang="0">
                  <a:pos x="55" y="20"/>
                </a:cxn>
                <a:cxn ang="0">
                  <a:pos x="34" y="14"/>
                </a:cxn>
                <a:cxn ang="0">
                  <a:pos x="17" y="10"/>
                </a:cxn>
                <a:cxn ang="0">
                  <a:pos x="5" y="4"/>
                </a:cxn>
                <a:cxn ang="0">
                  <a:pos x="0" y="0"/>
                </a:cxn>
              </a:cxnLst>
              <a:rect l="0" t="0" r="r" b="b"/>
              <a:pathLst>
                <a:path w="1068" h="149">
                  <a:moveTo>
                    <a:pt x="0" y="0"/>
                  </a:moveTo>
                  <a:lnTo>
                    <a:pt x="1068" y="149"/>
                  </a:lnTo>
                  <a:lnTo>
                    <a:pt x="1065" y="149"/>
                  </a:lnTo>
                  <a:lnTo>
                    <a:pt x="1056" y="148"/>
                  </a:lnTo>
                  <a:lnTo>
                    <a:pt x="1042" y="147"/>
                  </a:lnTo>
                  <a:lnTo>
                    <a:pt x="1022" y="145"/>
                  </a:lnTo>
                  <a:lnTo>
                    <a:pt x="1000" y="142"/>
                  </a:lnTo>
                  <a:lnTo>
                    <a:pt x="972" y="140"/>
                  </a:lnTo>
                  <a:lnTo>
                    <a:pt x="940" y="137"/>
                  </a:lnTo>
                  <a:lnTo>
                    <a:pt x="905" y="133"/>
                  </a:lnTo>
                  <a:lnTo>
                    <a:pt x="867" y="128"/>
                  </a:lnTo>
                  <a:lnTo>
                    <a:pt x="826" y="124"/>
                  </a:lnTo>
                  <a:lnTo>
                    <a:pt x="784" y="120"/>
                  </a:lnTo>
                  <a:lnTo>
                    <a:pt x="738" y="114"/>
                  </a:lnTo>
                  <a:lnTo>
                    <a:pt x="692" y="109"/>
                  </a:lnTo>
                  <a:lnTo>
                    <a:pt x="644" y="104"/>
                  </a:lnTo>
                  <a:lnTo>
                    <a:pt x="594" y="99"/>
                  </a:lnTo>
                  <a:lnTo>
                    <a:pt x="545" y="92"/>
                  </a:lnTo>
                  <a:lnTo>
                    <a:pt x="496" y="86"/>
                  </a:lnTo>
                  <a:lnTo>
                    <a:pt x="448" y="80"/>
                  </a:lnTo>
                  <a:lnTo>
                    <a:pt x="398" y="73"/>
                  </a:lnTo>
                  <a:lnTo>
                    <a:pt x="351" y="68"/>
                  </a:lnTo>
                  <a:lnTo>
                    <a:pt x="305" y="62"/>
                  </a:lnTo>
                  <a:lnTo>
                    <a:pt x="261" y="55"/>
                  </a:lnTo>
                  <a:lnTo>
                    <a:pt x="219" y="49"/>
                  </a:lnTo>
                  <a:lnTo>
                    <a:pt x="179" y="42"/>
                  </a:lnTo>
                  <a:lnTo>
                    <a:pt x="144" y="36"/>
                  </a:lnTo>
                  <a:lnTo>
                    <a:pt x="110" y="31"/>
                  </a:lnTo>
                  <a:lnTo>
                    <a:pt x="80" y="25"/>
                  </a:lnTo>
                  <a:lnTo>
                    <a:pt x="55" y="20"/>
                  </a:lnTo>
                  <a:lnTo>
                    <a:pt x="34" y="14"/>
                  </a:lnTo>
                  <a:lnTo>
                    <a:pt x="17" y="10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4" name="Freeform 14"/>
            <p:cNvSpPr>
              <a:spLocks/>
            </p:cNvSpPr>
            <p:nvPr/>
          </p:nvSpPr>
          <p:spPr bwMode="auto">
            <a:xfrm>
              <a:off x="2987" y="2470"/>
              <a:ext cx="370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0" y="29"/>
                </a:cxn>
                <a:cxn ang="0">
                  <a:pos x="366" y="29"/>
                </a:cxn>
                <a:cxn ang="0">
                  <a:pos x="356" y="29"/>
                </a:cxn>
                <a:cxn ang="0">
                  <a:pos x="340" y="31"/>
                </a:cxn>
                <a:cxn ang="0">
                  <a:pos x="319" y="31"/>
                </a:cxn>
                <a:cxn ang="0">
                  <a:pos x="295" y="32"/>
                </a:cxn>
                <a:cxn ang="0">
                  <a:pos x="267" y="32"/>
                </a:cxn>
                <a:cxn ang="0">
                  <a:pos x="237" y="32"/>
                </a:cxn>
                <a:cxn ang="0">
                  <a:pos x="205" y="32"/>
                </a:cxn>
                <a:cxn ang="0">
                  <a:pos x="172" y="31"/>
                </a:cxn>
                <a:cxn ang="0">
                  <a:pos x="141" y="29"/>
                </a:cxn>
                <a:cxn ang="0">
                  <a:pos x="110" y="26"/>
                </a:cxn>
                <a:cxn ang="0">
                  <a:pos x="80" y="24"/>
                </a:cxn>
                <a:cxn ang="0">
                  <a:pos x="54" y="19"/>
                </a:cxn>
                <a:cxn ang="0">
                  <a:pos x="31" y="14"/>
                </a:cxn>
                <a:cxn ang="0">
                  <a:pos x="13" y="8"/>
                </a:cxn>
                <a:cxn ang="0">
                  <a:pos x="0" y="0"/>
                </a:cxn>
              </a:cxnLst>
              <a:rect l="0" t="0" r="r" b="b"/>
              <a:pathLst>
                <a:path w="370" h="32">
                  <a:moveTo>
                    <a:pt x="0" y="0"/>
                  </a:moveTo>
                  <a:lnTo>
                    <a:pt x="370" y="29"/>
                  </a:lnTo>
                  <a:lnTo>
                    <a:pt x="366" y="29"/>
                  </a:lnTo>
                  <a:lnTo>
                    <a:pt x="356" y="29"/>
                  </a:lnTo>
                  <a:lnTo>
                    <a:pt x="340" y="31"/>
                  </a:lnTo>
                  <a:lnTo>
                    <a:pt x="319" y="31"/>
                  </a:lnTo>
                  <a:lnTo>
                    <a:pt x="295" y="32"/>
                  </a:lnTo>
                  <a:lnTo>
                    <a:pt x="267" y="32"/>
                  </a:lnTo>
                  <a:lnTo>
                    <a:pt x="237" y="32"/>
                  </a:lnTo>
                  <a:lnTo>
                    <a:pt x="205" y="32"/>
                  </a:lnTo>
                  <a:lnTo>
                    <a:pt x="172" y="31"/>
                  </a:lnTo>
                  <a:lnTo>
                    <a:pt x="141" y="29"/>
                  </a:lnTo>
                  <a:lnTo>
                    <a:pt x="110" y="26"/>
                  </a:lnTo>
                  <a:lnTo>
                    <a:pt x="80" y="24"/>
                  </a:lnTo>
                  <a:lnTo>
                    <a:pt x="54" y="19"/>
                  </a:lnTo>
                  <a:lnTo>
                    <a:pt x="31" y="14"/>
                  </a:lnTo>
                  <a:lnTo>
                    <a:pt x="1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5" name="Freeform 15"/>
            <p:cNvSpPr>
              <a:spLocks/>
            </p:cNvSpPr>
            <p:nvPr/>
          </p:nvSpPr>
          <p:spPr bwMode="auto">
            <a:xfrm>
              <a:off x="1603" y="2330"/>
              <a:ext cx="1058" cy="224"/>
            </a:xfrm>
            <a:custGeom>
              <a:avLst/>
              <a:gdLst/>
              <a:ahLst/>
              <a:cxnLst>
                <a:cxn ang="0">
                  <a:pos x="3" y="100"/>
                </a:cxn>
                <a:cxn ang="0">
                  <a:pos x="20" y="103"/>
                </a:cxn>
                <a:cxn ang="0">
                  <a:pos x="52" y="109"/>
                </a:cxn>
                <a:cxn ang="0">
                  <a:pos x="93" y="118"/>
                </a:cxn>
                <a:cxn ang="0">
                  <a:pos x="138" y="133"/>
                </a:cxn>
                <a:cxn ang="0">
                  <a:pos x="186" y="152"/>
                </a:cxn>
                <a:cxn ang="0">
                  <a:pos x="230" y="176"/>
                </a:cxn>
                <a:cxn ang="0">
                  <a:pos x="268" y="206"/>
                </a:cxn>
                <a:cxn ang="0">
                  <a:pos x="289" y="223"/>
                </a:cxn>
                <a:cxn ang="0">
                  <a:pos x="344" y="217"/>
                </a:cxn>
                <a:cxn ang="0">
                  <a:pos x="440" y="206"/>
                </a:cxn>
                <a:cxn ang="0">
                  <a:pos x="562" y="193"/>
                </a:cxn>
                <a:cxn ang="0">
                  <a:pos x="698" y="182"/>
                </a:cxn>
                <a:cxn ang="0">
                  <a:pos x="830" y="174"/>
                </a:cxn>
                <a:cxn ang="0">
                  <a:pos x="946" y="172"/>
                </a:cxn>
                <a:cxn ang="0">
                  <a:pos x="1031" y="179"/>
                </a:cxn>
                <a:cxn ang="0">
                  <a:pos x="1055" y="185"/>
                </a:cxn>
                <a:cxn ang="0">
                  <a:pos x="1032" y="171"/>
                </a:cxn>
                <a:cxn ang="0">
                  <a:pos x="990" y="148"/>
                </a:cxn>
                <a:cxn ang="0">
                  <a:pos x="933" y="117"/>
                </a:cxn>
                <a:cxn ang="0">
                  <a:pos x="868" y="85"/>
                </a:cxn>
                <a:cxn ang="0">
                  <a:pos x="796" y="53"/>
                </a:cxn>
                <a:cxn ang="0">
                  <a:pos x="726" y="25"/>
                </a:cxn>
                <a:cxn ang="0">
                  <a:pos x="657" y="5"/>
                </a:cxn>
                <a:cxn ang="0">
                  <a:pos x="618" y="0"/>
                </a:cxn>
                <a:cxn ang="0">
                  <a:pos x="572" y="4"/>
                </a:cxn>
                <a:cxn ang="0">
                  <a:pos x="489" y="11"/>
                </a:cxn>
                <a:cxn ang="0">
                  <a:pos x="385" y="21"/>
                </a:cxn>
                <a:cxn ang="0">
                  <a:pos x="272" y="34"/>
                </a:cxn>
                <a:cxn ang="0">
                  <a:pos x="164" y="49"/>
                </a:cxn>
                <a:cxn ang="0">
                  <a:pos x="73" y="68"/>
                </a:cxn>
                <a:cxn ang="0">
                  <a:pos x="14" y="89"/>
                </a:cxn>
              </a:cxnLst>
              <a:rect l="0" t="0" r="r" b="b"/>
              <a:pathLst>
                <a:path w="1058" h="224">
                  <a:moveTo>
                    <a:pt x="0" y="100"/>
                  </a:moveTo>
                  <a:lnTo>
                    <a:pt x="3" y="100"/>
                  </a:lnTo>
                  <a:lnTo>
                    <a:pt x="10" y="101"/>
                  </a:lnTo>
                  <a:lnTo>
                    <a:pt x="20" y="103"/>
                  </a:lnTo>
                  <a:lnTo>
                    <a:pt x="34" y="106"/>
                  </a:lnTo>
                  <a:lnTo>
                    <a:pt x="52" y="109"/>
                  </a:lnTo>
                  <a:lnTo>
                    <a:pt x="70" y="113"/>
                  </a:lnTo>
                  <a:lnTo>
                    <a:pt x="93" y="118"/>
                  </a:lnTo>
                  <a:lnTo>
                    <a:pt x="116" y="125"/>
                  </a:lnTo>
                  <a:lnTo>
                    <a:pt x="138" y="133"/>
                  </a:lnTo>
                  <a:lnTo>
                    <a:pt x="162" y="141"/>
                  </a:lnTo>
                  <a:lnTo>
                    <a:pt x="186" y="152"/>
                  </a:lnTo>
                  <a:lnTo>
                    <a:pt x="209" y="164"/>
                  </a:lnTo>
                  <a:lnTo>
                    <a:pt x="230" y="176"/>
                  </a:lnTo>
                  <a:lnTo>
                    <a:pt x="250" y="190"/>
                  </a:lnTo>
                  <a:lnTo>
                    <a:pt x="268" y="206"/>
                  </a:lnTo>
                  <a:lnTo>
                    <a:pt x="282" y="224"/>
                  </a:lnTo>
                  <a:lnTo>
                    <a:pt x="289" y="223"/>
                  </a:lnTo>
                  <a:lnTo>
                    <a:pt x="311" y="220"/>
                  </a:lnTo>
                  <a:lnTo>
                    <a:pt x="344" y="217"/>
                  </a:lnTo>
                  <a:lnTo>
                    <a:pt x="388" y="212"/>
                  </a:lnTo>
                  <a:lnTo>
                    <a:pt x="440" y="206"/>
                  </a:lnTo>
                  <a:lnTo>
                    <a:pt x="498" y="199"/>
                  </a:lnTo>
                  <a:lnTo>
                    <a:pt x="562" y="193"/>
                  </a:lnTo>
                  <a:lnTo>
                    <a:pt x="630" y="188"/>
                  </a:lnTo>
                  <a:lnTo>
                    <a:pt x="698" y="182"/>
                  </a:lnTo>
                  <a:lnTo>
                    <a:pt x="764" y="178"/>
                  </a:lnTo>
                  <a:lnTo>
                    <a:pt x="830" y="174"/>
                  </a:lnTo>
                  <a:lnTo>
                    <a:pt x="891" y="172"/>
                  </a:lnTo>
                  <a:lnTo>
                    <a:pt x="946" y="172"/>
                  </a:lnTo>
                  <a:lnTo>
                    <a:pt x="993" y="174"/>
                  </a:lnTo>
                  <a:lnTo>
                    <a:pt x="1031" y="179"/>
                  </a:lnTo>
                  <a:lnTo>
                    <a:pt x="1058" y="186"/>
                  </a:lnTo>
                  <a:lnTo>
                    <a:pt x="1055" y="185"/>
                  </a:lnTo>
                  <a:lnTo>
                    <a:pt x="1046" y="179"/>
                  </a:lnTo>
                  <a:lnTo>
                    <a:pt x="1032" y="171"/>
                  </a:lnTo>
                  <a:lnTo>
                    <a:pt x="1013" y="161"/>
                  </a:lnTo>
                  <a:lnTo>
                    <a:pt x="990" y="148"/>
                  </a:lnTo>
                  <a:lnTo>
                    <a:pt x="963" y="133"/>
                  </a:lnTo>
                  <a:lnTo>
                    <a:pt x="933" y="117"/>
                  </a:lnTo>
                  <a:lnTo>
                    <a:pt x="902" y="101"/>
                  </a:lnTo>
                  <a:lnTo>
                    <a:pt x="868" y="85"/>
                  </a:lnTo>
                  <a:lnTo>
                    <a:pt x="833" y="69"/>
                  </a:lnTo>
                  <a:lnTo>
                    <a:pt x="796" y="53"/>
                  </a:lnTo>
                  <a:lnTo>
                    <a:pt x="761" y="38"/>
                  </a:lnTo>
                  <a:lnTo>
                    <a:pt x="726" y="25"/>
                  </a:lnTo>
                  <a:lnTo>
                    <a:pt x="690" y="14"/>
                  </a:lnTo>
                  <a:lnTo>
                    <a:pt x="657" y="5"/>
                  </a:lnTo>
                  <a:lnTo>
                    <a:pt x="626" y="0"/>
                  </a:lnTo>
                  <a:lnTo>
                    <a:pt x="618" y="0"/>
                  </a:lnTo>
                  <a:lnTo>
                    <a:pt x="600" y="1"/>
                  </a:lnTo>
                  <a:lnTo>
                    <a:pt x="572" y="4"/>
                  </a:lnTo>
                  <a:lnTo>
                    <a:pt x="534" y="7"/>
                  </a:lnTo>
                  <a:lnTo>
                    <a:pt x="489" y="11"/>
                  </a:lnTo>
                  <a:lnTo>
                    <a:pt x="439" y="15"/>
                  </a:lnTo>
                  <a:lnTo>
                    <a:pt x="385" y="21"/>
                  </a:lnTo>
                  <a:lnTo>
                    <a:pt x="329" y="27"/>
                  </a:lnTo>
                  <a:lnTo>
                    <a:pt x="272" y="34"/>
                  </a:lnTo>
                  <a:lnTo>
                    <a:pt x="216" y="41"/>
                  </a:lnTo>
                  <a:lnTo>
                    <a:pt x="164" y="49"/>
                  </a:lnTo>
                  <a:lnTo>
                    <a:pt x="116" y="58"/>
                  </a:lnTo>
                  <a:lnTo>
                    <a:pt x="73" y="68"/>
                  </a:lnTo>
                  <a:lnTo>
                    <a:pt x="39" y="77"/>
                  </a:lnTo>
                  <a:lnTo>
                    <a:pt x="14" y="89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6" name="Freeform 16"/>
            <p:cNvSpPr>
              <a:spLocks/>
            </p:cNvSpPr>
            <p:nvPr/>
          </p:nvSpPr>
          <p:spPr bwMode="auto">
            <a:xfrm>
              <a:off x="1586" y="2337"/>
              <a:ext cx="589" cy="8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6" y="86"/>
                </a:cxn>
                <a:cxn ang="0">
                  <a:pos x="21" y="83"/>
                </a:cxn>
                <a:cxn ang="0">
                  <a:pos x="44" y="80"/>
                </a:cxn>
                <a:cxn ang="0">
                  <a:pos x="76" y="75"/>
                </a:cxn>
                <a:cxn ang="0">
                  <a:pos x="113" y="68"/>
                </a:cxn>
                <a:cxn ang="0">
                  <a:pos x="155" y="61"/>
                </a:cxn>
                <a:cxn ang="0">
                  <a:pos x="202" y="54"/>
                </a:cxn>
                <a:cxn ang="0">
                  <a:pos x="251" y="45"/>
                </a:cxn>
                <a:cxn ang="0">
                  <a:pos x="301" y="37"/>
                </a:cxn>
                <a:cxn ang="0">
                  <a:pos x="352" y="30"/>
                </a:cxn>
                <a:cxn ang="0">
                  <a:pos x="401" y="22"/>
                </a:cxn>
                <a:cxn ang="0">
                  <a:pos x="448" y="15"/>
                </a:cxn>
                <a:cxn ang="0">
                  <a:pos x="491" y="10"/>
                </a:cxn>
                <a:cxn ang="0">
                  <a:pos x="531" y="6"/>
                </a:cxn>
                <a:cxn ang="0">
                  <a:pos x="563" y="1"/>
                </a:cxn>
                <a:cxn ang="0">
                  <a:pos x="589" y="0"/>
                </a:cxn>
                <a:cxn ang="0">
                  <a:pos x="583" y="0"/>
                </a:cxn>
                <a:cxn ang="0">
                  <a:pos x="566" y="0"/>
                </a:cxn>
                <a:cxn ang="0">
                  <a:pos x="541" y="1"/>
                </a:cxn>
                <a:cxn ang="0">
                  <a:pos x="507" y="3"/>
                </a:cxn>
                <a:cxn ang="0">
                  <a:pos x="467" y="6"/>
                </a:cxn>
                <a:cxn ang="0">
                  <a:pos x="422" y="7"/>
                </a:cxn>
                <a:cxn ang="0">
                  <a:pos x="374" y="11"/>
                </a:cxn>
                <a:cxn ang="0">
                  <a:pos x="323" y="15"/>
                </a:cxn>
                <a:cxn ang="0">
                  <a:pos x="271" y="20"/>
                </a:cxn>
                <a:cxn ang="0">
                  <a:pos x="220" y="27"/>
                </a:cxn>
                <a:cxn ang="0">
                  <a:pos x="171" y="34"/>
                </a:cxn>
                <a:cxn ang="0">
                  <a:pos x="124" y="42"/>
                </a:cxn>
                <a:cxn ang="0">
                  <a:pos x="83" y="51"/>
                </a:cxn>
                <a:cxn ang="0">
                  <a:pos x="46" y="62"/>
                </a:cxn>
                <a:cxn ang="0">
                  <a:pos x="20" y="73"/>
                </a:cxn>
                <a:cxn ang="0">
                  <a:pos x="0" y="87"/>
                </a:cxn>
              </a:cxnLst>
              <a:rect l="0" t="0" r="r" b="b"/>
              <a:pathLst>
                <a:path w="589" h="87">
                  <a:moveTo>
                    <a:pt x="0" y="87"/>
                  </a:moveTo>
                  <a:lnTo>
                    <a:pt x="6" y="86"/>
                  </a:lnTo>
                  <a:lnTo>
                    <a:pt x="21" y="83"/>
                  </a:lnTo>
                  <a:lnTo>
                    <a:pt x="44" y="80"/>
                  </a:lnTo>
                  <a:lnTo>
                    <a:pt x="76" y="75"/>
                  </a:lnTo>
                  <a:lnTo>
                    <a:pt x="113" y="68"/>
                  </a:lnTo>
                  <a:lnTo>
                    <a:pt x="155" y="61"/>
                  </a:lnTo>
                  <a:lnTo>
                    <a:pt x="202" y="54"/>
                  </a:lnTo>
                  <a:lnTo>
                    <a:pt x="251" y="45"/>
                  </a:lnTo>
                  <a:lnTo>
                    <a:pt x="301" y="37"/>
                  </a:lnTo>
                  <a:lnTo>
                    <a:pt x="352" y="30"/>
                  </a:lnTo>
                  <a:lnTo>
                    <a:pt x="401" y="22"/>
                  </a:lnTo>
                  <a:lnTo>
                    <a:pt x="448" y="15"/>
                  </a:lnTo>
                  <a:lnTo>
                    <a:pt x="491" y="10"/>
                  </a:lnTo>
                  <a:lnTo>
                    <a:pt x="531" y="6"/>
                  </a:lnTo>
                  <a:lnTo>
                    <a:pt x="563" y="1"/>
                  </a:lnTo>
                  <a:lnTo>
                    <a:pt x="589" y="0"/>
                  </a:lnTo>
                  <a:lnTo>
                    <a:pt x="583" y="0"/>
                  </a:lnTo>
                  <a:lnTo>
                    <a:pt x="566" y="0"/>
                  </a:lnTo>
                  <a:lnTo>
                    <a:pt x="541" y="1"/>
                  </a:lnTo>
                  <a:lnTo>
                    <a:pt x="507" y="3"/>
                  </a:lnTo>
                  <a:lnTo>
                    <a:pt x="467" y="6"/>
                  </a:lnTo>
                  <a:lnTo>
                    <a:pt x="422" y="7"/>
                  </a:lnTo>
                  <a:lnTo>
                    <a:pt x="374" y="11"/>
                  </a:lnTo>
                  <a:lnTo>
                    <a:pt x="323" y="15"/>
                  </a:lnTo>
                  <a:lnTo>
                    <a:pt x="271" y="20"/>
                  </a:lnTo>
                  <a:lnTo>
                    <a:pt x="220" y="27"/>
                  </a:lnTo>
                  <a:lnTo>
                    <a:pt x="171" y="34"/>
                  </a:lnTo>
                  <a:lnTo>
                    <a:pt x="124" y="42"/>
                  </a:lnTo>
                  <a:lnTo>
                    <a:pt x="83" y="51"/>
                  </a:lnTo>
                  <a:lnTo>
                    <a:pt x="46" y="62"/>
                  </a:lnTo>
                  <a:lnTo>
                    <a:pt x="20" y="73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7" name="Freeform 17"/>
            <p:cNvSpPr>
              <a:spLocks/>
            </p:cNvSpPr>
            <p:nvPr/>
          </p:nvSpPr>
          <p:spPr bwMode="auto">
            <a:xfrm>
              <a:off x="1885" y="2388"/>
              <a:ext cx="615" cy="166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6" y="165"/>
                </a:cxn>
                <a:cxn ang="0">
                  <a:pos x="21" y="158"/>
                </a:cxn>
                <a:cxn ang="0">
                  <a:pos x="47" y="149"/>
                </a:cxn>
                <a:cxn ang="0">
                  <a:pos x="81" y="138"/>
                </a:cxn>
                <a:cxn ang="0">
                  <a:pos x="120" y="124"/>
                </a:cxn>
                <a:cxn ang="0">
                  <a:pos x="166" y="108"/>
                </a:cxn>
                <a:cxn ang="0">
                  <a:pos x="214" y="93"/>
                </a:cxn>
                <a:cxn ang="0">
                  <a:pos x="266" y="76"/>
                </a:cxn>
                <a:cxn ang="0">
                  <a:pos x="318" y="60"/>
                </a:cxn>
                <a:cxn ang="0">
                  <a:pos x="372" y="45"/>
                </a:cxn>
                <a:cxn ang="0">
                  <a:pos x="423" y="31"/>
                </a:cxn>
                <a:cxn ang="0">
                  <a:pos x="472" y="18"/>
                </a:cxn>
                <a:cxn ang="0">
                  <a:pos x="517" y="10"/>
                </a:cxn>
                <a:cxn ang="0">
                  <a:pos x="557" y="3"/>
                </a:cxn>
                <a:cxn ang="0">
                  <a:pos x="589" y="0"/>
                </a:cxn>
                <a:cxn ang="0">
                  <a:pos x="615" y="1"/>
                </a:cxn>
                <a:cxn ang="0">
                  <a:pos x="609" y="3"/>
                </a:cxn>
                <a:cxn ang="0">
                  <a:pos x="594" y="5"/>
                </a:cxn>
                <a:cxn ang="0">
                  <a:pos x="571" y="12"/>
                </a:cxn>
                <a:cxn ang="0">
                  <a:pos x="538" y="19"/>
                </a:cxn>
                <a:cxn ang="0">
                  <a:pos x="500" y="28"/>
                </a:cxn>
                <a:cxn ang="0">
                  <a:pos x="458" y="39"/>
                </a:cxn>
                <a:cxn ang="0">
                  <a:pos x="411" y="51"/>
                </a:cxn>
                <a:cxn ang="0">
                  <a:pos x="360" y="63"/>
                </a:cxn>
                <a:cxn ang="0">
                  <a:pos x="310" y="77"/>
                </a:cxn>
                <a:cxn ang="0">
                  <a:pos x="257" y="90"/>
                </a:cxn>
                <a:cxn ang="0">
                  <a:pos x="207" y="104"/>
                </a:cxn>
                <a:cxn ang="0">
                  <a:pos x="157" y="118"/>
                </a:cxn>
                <a:cxn ang="0">
                  <a:pos x="110" y="131"/>
                </a:cxn>
                <a:cxn ang="0">
                  <a:pos x="68" y="144"/>
                </a:cxn>
                <a:cxn ang="0">
                  <a:pos x="31" y="155"/>
                </a:cxn>
                <a:cxn ang="0">
                  <a:pos x="0" y="166"/>
                </a:cxn>
              </a:cxnLst>
              <a:rect l="0" t="0" r="r" b="b"/>
              <a:pathLst>
                <a:path w="615" h="166">
                  <a:moveTo>
                    <a:pt x="0" y="166"/>
                  </a:moveTo>
                  <a:lnTo>
                    <a:pt x="6" y="165"/>
                  </a:lnTo>
                  <a:lnTo>
                    <a:pt x="21" y="158"/>
                  </a:lnTo>
                  <a:lnTo>
                    <a:pt x="47" y="149"/>
                  </a:lnTo>
                  <a:lnTo>
                    <a:pt x="81" y="138"/>
                  </a:lnTo>
                  <a:lnTo>
                    <a:pt x="120" y="124"/>
                  </a:lnTo>
                  <a:lnTo>
                    <a:pt x="166" y="108"/>
                  </a:lnTo>
                  <a:lnTo>
                    <a:pt x="214" y="93"/>
                  </a:lnTo>
                  <a:lnTo>
                    <a:pt x="266" y="76"/>
                  </a:lnTo>
                  <a:lnTo>
                    <a:pt x="318" y="60"/>
                  </a:lnTo>
                  <a:lnTo>
                    <a:pt x="372" y="45"/>
                  </a:lnTo>
                  <a:lnTo>
                    <a:pt x="423" y="31"/>
                  </a:lnTo>
                  <a:lnTo>
                    <a:pt x="472" y="18"/>
                  </a:lnTo>
                  <a:lnTo>
                    <a:pt x="517" y="10"/>
                  </a:lnTo>
                  <a:lnTo>
                    <a:pt x="557" y="3"/>
                  </a:lnTo>
                  <a:lnTo>
                    <a:pt x="589" y="0"/>
                  </a:lnTo>
                  <a:lnTo>
                    <a:pt x="615" y="1"/>
                  </a:lnTo>
                  <a:lnTo>
                    <a:pt x="609" y="3"/>
                  </a:lnTo>
                  <a:lnTo>
                    <a:pt x="594" y="5"/>
                  </a:lnTo>
                  <a:lnTo>
                    <a:pt x="571" y="12"/>
                  </a:lnTo>
                  <a:lnTo>
                    <a:pt x="538" y="19"/>
                  </a:lnTo>
                  <a:lnTo>
                    <a:pt x="500" y="28"/>
                  </a:lnTo>
                  <a:lnTo>
                    <a:pt x="458" y="39"/>
                  </a:lnTo>
                  <a:lnTo>
                    <a:pt x="411" y="51"/>
                  </a:lnTo>
                  <a:lnTo>
                    <a:pt x="360" y="63"/>
                  </a:lnTo>
                  <a:lnTo>
                    <a:pt x="310" y="77"/>
                  </a:lnTo>
                  <a:lnTo>
                    <a:pt x="257" y="90"/>
                  </a:lnTo>
                  <a:lnTo>
                    <a:pt x="207" y="104"/>
                  </a:lnTo>
                  <a:lnTo>
                    <a:pt x="157" y="118"/>
                  </a:lnTo>
                  <a:lnTo>
                    <a:pt x="110" y="131"/>
                  </a:lnTo>
                  <a:lnTo>
                    <a:pt x="68" y="144"/>
                  </a:lnTo>
                  <a:lnTo>
                    <a:pt x="31" y="155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8" name="Freeform 18"/>
            <p:cNvSpPr>
              <a:spLocks/>
            </p:cNvSpPr>
            <p:nvPr/>
          </p:nvSpPr>
          <p:spPr bwMode="auto">
            <a:xfrm>
              <a:off x="1620" y="2439"/>
              <a:ext cx="237" cy="1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20" y="5"/>
                </a:cxn>
                <a:cxn ang="0">
                  <a:pos x="32" y="8"/>
                </a:cxn>
                <a:cxn ang="0">
                  <a:pos x="48" y="14"/>
                </a:cxn>
                <a:cxn ang="0">
                  <a:pos x="66" y="19"/>
                </a:cxn>
                <a:cxn ang="0">
                  <a:pos x="86" y="25"/>
                </a:cxn>
                <a:cxn ang="0">
                  <a:pos x="106" y="32"/>
                </a:cxn>
                <a:cxn ang="0">
                  <a:pos x="127" y="41"/>
                </a:cxn>
                <a:cxn ang="0">
                  <a:pos x="148" y="49"/>
                </a:cxn>
                <a:cxn ang="0">
                  <a:pos x="168" y="57"/>
                </a:cxn>
                <a:cxn ang="0">
                  <a:pos x="186" y="67"/>
                </a:cxn>
                <a:cxn ang="0">
                  <a:pos x="203" y="77"/>
                </a:cxn>
                <a:cxn ang="0">
                  <a:pos x="217" y="87"/>
                </a:cxn>
                <a:cxn ang="0">
                  <a:pos x="229" y="97"/>
                </a:cxn>
                <a:cxn ang="0">
                  <a:pos x="237" y="107"/>
                </a:cxn>
                <a:cxn ang="0">
                  <a:pos x="236" y="105"/>
                </a:cxn>
                <a:cxn ang="0">
                  <a:pos x="231" y="103"/>
                </a:cxn>
                <a:cxn ang="0">
                  <a:pos x="226" y="97"/>
                </a:cxn>
                <a:cxn ang="0">
                  <a:pos x="217" y="90"/>
                </a:cxn>
                <a:cxn ang="0">
                  <a:pos x="207" y="81"/>
                </a:cxn>
                <a:cxn ang="0">
                  <a:pos x="196" y="72"/>
                </a:cxn>
                <a:cxn ang="0">
                  <a:pos x="182" y="62"/>
                </a:cxn>
                <a:cxn ang="0">
                  <a:pos x="166" y="50"/>
                </a:cxn>
                <a:cxn ang="0">
                  <a:pos x="149" y="41"/>
                </a:cxn>
                <a:cxn ang="0">
                  <a:pos x="131" y="31"/>
                </a:cxn>
                <a:cxn ang="0">
                  <a:pos x="111" y="22"/>
                </a:cxn>
                <a:cxn ang="0">
                  <a:pos x="90" y="14"/>
                </a:cxn>
                <a:cxn ang="0">
                  <a:pos x="69" y="8"/>
                </a:cxn>
                <a:cxn ang="0">
                  <a:pos x="46" y="2"/>
                </a:cxn>
                <a:cxn ang="0">
                  <a:pos x="24" y="0"/>
                </a:cxn>
                <a:cxn ang="0">
                  <a:pos x="0" y="0"/>
                </a:cxn>
              </a:cxnLst>
              <a:rect l="0" t="0" r="r" b="b"/>
              <a:pathLst>
                <a:path w="237" h="107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20" y="5"/>
                  </a:lnTo>
                  <a:lnTo>
                    <a:pt x="32" y="8"/>
                  </a:lnTo>
                  <a:lnTo>
                    <a:pt x="48" y="14"/>
                  </a:lnTo>
                  <a:lnTo>
                    <a:pt x="66" y="19"/>
                  </a:lnTo>
                  <a:lnTo>
                    <a:pt x="86" y="25"/>
                  </a:lnTo>
                  <a:lnTo>
                    <a:pt x="106" y="32"/>
                  </a:lnTo>
                  <a:lnTo>
                    <a:pt x="127" y="41"/>
                  </a:lnTo>
                  <a:lnTo>
                    <a:pt x="148" y="49"/>
                  </a:lnTo>
                  <a:lnTo>
                    <a:pt x="168" y="57"/>
                  </a:lnTo>
                  <a:lnTo>
                    <a:pt x="186" y="67"/>
                  </a:lnTo>
                  <a:lnTo>
                    <a:pt x="203" y="77"/>
                  </a:lnTo>
                  <a:lnTo>
                    <a:pt x="217" y="87"/>
                  </a:lnTo>
                  <a:lnTo>
                    <a:pt x="229" y="97"/>
                  </a:lnTo>
                  <a:lnTo>
                    <a:pt x="237" y="107"/>
                  </a:lnTo>
                  <a:lnTo>
                    <a:pt x="236" y="105"/>
                  </a:lnTo>
                  <a:lnTo>
                    <a:pt x="231" y="103"/>
                  </a:lnTo>
                  <a:lnTo>
                    <a:pt x="226" y="97"/>
                  </a:lnTo>
                  <a:lnTo>
                    <a:pt x="217" y="90"/>
                  </a:lnTo>
                  <a:lnTo>
                    <a:pt x="207" y="81"/>
                  </a:lnTo>
                  <a:lnTo>
                    <a:pt x="196" y="72"/>
                  </a:lnTo>
                  <a:lnTo>
                    <a:pt x="182" y="62"/>
                  </a:lnTo>
                  <a:lnTo>
                    <a:pt x="166" y="50"/>
                  </a:lnTo>
                  <a:lnTo>
                    <a:pt x="149" y="41"/>
                  </a:lnTo>
                  <a:lnTo>
                    <a:pt x="131" y="31"/>
                  </a:lnTo>
                  <a:lnTo>
                    <a:pt x="111" y="22"/>
                  </a:lnTo>
                  <a:lnTo>
                    <a:pt x="90" y="14"/>
                  </a:lnTo>
                  <a:lnTo>
                    <a:pt x="69" y="8"/>
                  </a:lnTo>
                  <a:lnTo>
                    <a:pt x="46" y="2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9" name="Freeform 19"/>
            <p:cNvSpPr>
              <a:spLocks/>
            </p:cNvSpPr>
            <p:nvPr/>
          </p:nvSpPr>
          <p:spPr bwMode="auto">
            <a:xfrm>
              <a:off x="2024" y="2422"/>
              <a:ext cx="724" cy="156"/>
            </a:xfrm>
            <a:custGeom>
              <a:avLst/>
              <a:gdLst/>
              <a:ahLst/>
              <a:cxnLst>
                <a:cxn ang="0">
                  <a:pos x="450" y="0"/>
                </a:cxn>
                <a:cxn ang="0">
                  <a:pos x="453" y="0"/>
                </a:cxn>
                <a:cxn ang="0">
                  <a:pos x="460" y="2"/>
                </a:cxn>
                <a:cxn ang="0">
                  <a:pos x="471" y="4"/>
                </a:cxn>
                <a:cxn ang="0">
                  <a:pos x="486" y="8"/>
                </a:cxn>
                <a:cxn ang="0">
                  <a:pos x="503" y="12"/>
                </a:cxn>
                <a:cxn ang="0">
                  <a:pos x="522" y="18"/>
                </a:cxn>
                <a:cxn ang="0">
                  <a:pos x="545" y="24"/>
                </a:cxn>
                <a:cxn ang="0">
                  <a:pos x="568" y="31"/>
                </a:cxn>
                <a:cxn ang="0">
                  <a:pos x="590" y="39"/>
                </a:cxn>
                <a:cxn ang="0">
                  <a:pos x="614" y="46"/>
                </a:cxn>
                <a:cxn ang="0">
                  <a:pos x="637" y="55"/>
                </a:cxn>
                <a:cxn ang="0">
                  <a:pos x="659" y="65"/>
                </a:cxn>
                <a:cxn ang="0">
                  <a:pos x="679" y="73"/>
                </a:cxn>
                <a:cxn ang="0">
                  <a:pos x="697" y="83"/>
                </a:cxn>
                <a:cxn ang="0">
                  <a:pos x="713" y="93"/>
                </a:cxn>
                <a:cxn ang="0">
                  <a:pos x="724" y="103"/>
                </a:cxn>
                <a:cxn ang="0">
                  <a:pos x="717" y="103"/>
                </a:cxn>
                <a:cxn ang="0">
                  <a:pos x="697" y="101"/>
                </a:cxn>
                <a:cxn ang="0">
                  <a:pos x="666" y="101"/>
                </a:cxn>
                <a:cxn ang="0">
                  <a:pos x="627" y="100"/>
                </a:cxn>
                <a:cxn ang="0">
                  <a:pos x="579" y="100"/>
                </a:cxn>
                <a:cxn ang="0">
                  <a:pos x="524" y="98"/>
                </a:cxn>
                <a:cxn ang="0">
                  <a:pos x="464" y="98"/>
                </a:cxn>
                <a:cxn ang="0">
                  <a:pos x="402" y="100"/>
                </a:cxn>
                <a:cxn ang="0">
                  <a:pos x="340" y="101"/>
                </a:cxn>
                <a:cxn ang="0">
                  <a:pos x="277" y="104"/>
                </a:cxn>
                <a:cxn ang="0">
                  <a:pos x="216" y="108"/>
                </a:cxn>
                <a:cxn ang="0">
                  <a:pos x="159" y="114"/>
                </a:cxn>
                <a:cxn ang="0">
                  <a:pos x="107" y="122"/>
                </a:cxn>
                <a:cxn ang="0">
                  <a:pos x="62" y="131"/>
                </a:cxn>
                <a:cxn ang="0">
                  <a:pos x="25" y="142"/>
                </a:cxn>
                <a:cxn ang="0">
                  <a:pos x="0" y="156"/>
                </a:cxn>
                <a:cxn ang="0">
                  <a:pos x="3" y="155"/>
                </a:cxn>
                <a:cxn ang="0">
                  <a:pos x="14" y="152"/>
                </a:cxn>
                <a:cxn ang="0">
                  <a:pos x="29" y="146"/>
                </a:cxn>
                <a:cxn ang="0">
                  <a:pos x="52" y="141"/>
                </a:cxn>
                <a:cxn ang="0">
                  <a:pos x="80" y="134"/>
                </a:cxn>
                <a:cxn ang="0">
                  <a:pos x="113" y="125"/>
                </a:cxn>
                <a:cxn ang="0">
                  <a:pos x="151" y="118"/>
                </a:cxn>
                <a:cxn ang="0">
                  <a:pos x="195" y="110"/>
                </a:cxn>
                <a:cxn ang="0">
                  <a:pos x="241" y="101"/>
                </a:cxn>
                <a:cxn ang="0">
                  <a:pos x="292" y="96"/>
                </a:cxn>
                <a:cxn ang="0">
                  <a:pos x="346" y="90"/>
                </a:cxn>
                <a:cxn ang="0">
                  <a:pos x="404" y="86"/>
                </a:cxn>
                <a:cxn ang="0">
                  <a:pos x="464" y="83"/>
                </a:cxn>
                <a:cxn ang="0">
                  <a:pos x="527" y="83"/>
                </a:cxn>
                <a:cxn ang="0">
                  <a:pos x="592" y="86"/>
                </a:cxn>
                <a:cxn ang="0">
                  <a:pos x="658" y="91"/>
                </a:cxn>
                <a:cxn ang="0">
                  <a:pos x="450" y="0"/>
                </a:cxn>
              </a:cxnLst>
              <a:rect l="0" t="0" r="r" b="b"/>
              <a:pathLst>
                <a:path w="724" h="156">
                  <a:moveTo>
                    <a:pt x="450" y="0"/>
                  </a:moveTo>
                  <a:lnTo>
                    <a:pt x="453" y="0"/>
                  </a:lnTo>
                  <a:lnTo>
                    <a:pt x="460" y="2"/>
                  </a:lnTo>
                  <a:lnTo>
                    <a:pt x="471" y="4"/>
                  </a:lnTo>
                  <a:lnTo>
                    <a:pt x="486" y="8"/>
                  </a:lnTo>
                  <a:lnTo>
                    <a:pt x="503" y="12"/>
                  </a:lnTo>
                  <a:lnTo>
                    <a:pt x="522" y="18"/>
                  </a:lnTo>
                  <a:lnTo>
                    <a:pt x="545" y="24"/>
                  </a:lnTo>
                  <a:lnTo>
                    <a:pt x="568" y="31"/>
                  </a:lnTo>
                  <a:lnTo>
                    <a:pt x="590" y="39"/>
                  </a:lnTo>
                  <a:lnTo>
                    <a:pt x="614" y="46"/>
                  </a:lnTo>
                  <a:lnTo>
                    <a:pt x="637" y="55"/>
                  </a:lnTo>
                  <a:lnTo>
                    <a:pt x="659" y="65"/>
                  </a:lnTo>
                  <a:lnTo>
                    <a:pt x="679" y="73"/>
                  </a:lnTo>
                  <a:lnTo>
                    <a:pt x="697" y="83"/>
                  </a:lnTo>
                  <a:lnTo>
                    <a:pt x="713" y="93"/>
                  </a:lnTo>
                  <a:lnTo>
                    <a:pt x="724" y="103"/>
                  </a:lnTo>
                  <a:lnTo>
                    <a:pt x="717" y="103"/>
                  </a:lnTo>
                  <a:lnTo>
                    <a:pt x="697" y="101"/>
                  </a:lnTo>
                  <a:lnTo>
                    <a:pt x="666" y="101"/>
                  </a:lnTo>
                  <a:lnTo>
                    <a:pt x="627" y="100"/>
                  </a:lnTo>
                  <a:lnTo>
                    <a:pt x="579" y="100"/>
                  </a:lnTo>
                  <a:lnTo>
                    <a:pt x="524" y="98"/>
                  </a:lnTo>
                  <a:lnTo>
                    <a:pt x="464" y="98"/>
                  </a:lnTo>
                  <a:lnTo>
                    <a:pt x="402" y="100"/>
                  </a:lnTo>
                  <a:lnTo>
                    <a:pt x="340" y="101"/>
                  </a:lnTo>
                  <a:lnTo>
                    <a:pt x="277" y="104"/>
                  </a:lnTo>
                  <a:lnTo>
                    <a:pt x="216" y="108"/>
                  </a:lnTo>
                  <a:lnTo>
                    <a:pt x="159" y="114"/>
                  </a:lnTo>
                  <a:lnTo>
                    <a:pt x="107" y="122"/>
                  </a:lnTo>
                  <a:lnTo>
                    <a:pt x="62" y="131"/>
                  </a:lnTo>
                  <a:lnTo>
                    <a:pt x="25" y="142"/>
                  </a:lnTo>
                  <a:lnTo>
                    <a:pt x="0" y="156"/>
                  </a:lnTo>
                  <a:lnTo>
                    <a:pt x="3" y="155"/>
                  </a:lnTo>
                  <a:lnTo>
                    <a:pt x="14" y="152"/>
                  </a:lnTo>
                  <a:lnTo>
                    <a:pt x="29" y="146"/>
                  </a:lnTo>
                  <a:lnTo>
                    <a:pt x="52" y="141"/>
                  </a:lnTo>
                  <a:lnTo>
                    <a:pt x="80" y="134"/>
                  </a:lnTo>
                  <a:lnTo>
                    <a:pt x="113" y="125"/>
                  </a:lnTo>
                  <a:lnTo>
                    <a:pt x="151" y="118"/>
                  </a:lnTo>
                  <a:lnTo>
                    <a:pt x="195" y="110"/>
                  </a:lnTo>
                  <a:lnTo>
                    <a:pt x="241" y="101"/>
                  </a:lnTo>
                  <a:lnTo>
                    <a:pt x="292" y="96"/>
                  </a:lnTo>
                  <a:lnTo>
                    <a:pt x="346" y="90"/>
                  </a:lnTo>
                  <a:lnTo>
                    <a:pt x="404" y="86"/>
                  </a:lnTo>
                  <a:lnTo>
                    <a:pt x="464" y="83"/>
                  </a:lnTo>
                  <a:lnTo>
                    <a:pt x="527" y="83"/>
                  </a:lnTo>
                  <a:lnTo>
                    <a:pt x="592" y="86"/>
                  </a:lnTo>
                  <a:lnTo>
                    <a:pt x="658" y="9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80" name="Freeform 20"/>
            <p:cNvSpPr>
              <a:spLocks/>
            </p:cNvSpPr>
            <p:nvPr/>
          </p:nvSpPr>
          <p:spPr bwMode="auto">
            <a:xfrm>
              <a:off x="1730" y="2350"/>
              <a:ext cx="309" cy="146"/>
            </a:xfrm>
            <a:custGeom>
              <a:avLst/>
              <a:gdLst/>
              <a:ahLst/>
              <a:cxnLst>
                <a:cxn ang="0">
                  <a:pos x="217" y="4"/>
                </a:cxn>
                <a:cxn ang="0">
                  <a:pos x="215" y="4"/>
                </a:cxn>
                <a:cxn ang="0">
                  <a:pos x="208" y="5"/>
                </a:cxn>
                <a:cxn ang="0">
                  <a:pos x="195" y="7"/>
                </a:cxn>
                <a:cxn ang="0">
                  <a:pos x="179" y="8"/>
                </a:cxn>
                <a:cxn ang="0">
                  <a:pos x="161" y="8"/>
                </a:cxn>
                <a:cxn ang="0">
                  <a:pos x="140" y="8"/>
                </a:cxn>
                <a:cxn ang="0">
                  <a:pos x="117" y="5"/>
                </a:cxn>
                <a:cxn ang="0">
                  <a:pos x="93" y="1"/>
                </a:cxn>
                <a:cxn ang="0">
                  <a:pos x="90" y="1"/>
                </a:cxn>
                <a:cxn ang="0">
                  <a:pos x="83" y="0"/>
                </a:cxn>
                <a:cxn ang="0">
                  <a:pos x="73" y="0"/>
                </a:cxn>
                <a:cxn ang="0">
                  <a:pos x="62" y="1"/>
                </a:cxn>
                <a:cxn ang="0">
                  <a:pos x="51" y="7"/>
                </a:cxn>
                <a:cxn ang="0">
                  <a:pos x="41" y="15"/>
                </a:cxn>
                <a:cxn ang="0">
                  <a:pos x="34" y="29"/>
                </a:cxn>
                <a:cxn ang="0">
                  <a:pos x="31" y="49"/>
                </a:cxn>
                <a:cxn ang="0">
                  <a:pos x="0" y="113"/>
                </a:cxn>
                <a:cxn ang="0">
                  <a:pos x="1" y="114"/>
                </a:cxn>
                <a:cxn ang="0">
                  <a:pos x="4" y="117"/>
                </a:cxn>
                <a:cxn ang="0">
                  <a:pos x="8" y="120"/>
                </a:cxn>
                <a:cxn ang="0">
                  <a:pos x="14" y="125"/>
                </a:cxn>
                <a:cxn ang="0">
                  <a:pos x="24" y="130"/>
                </a:cxn>
                <a:cxn ang="0">
                  <a:pos x="34" y="135"/>
                </a:cxn>
                <a:cxn ang="0">
                  <a:pos x="47" y="139"/>
                </a:cxn>
                <a:cxn ang="0">
                  <a:pos x="62" y="144"/>
                </a:cxn>
                <a:cxn ang="0">
                  <a:pos x="80" y="146"/>
                </a:cxn>
                <a:cxn ang="0">
                  <a:pos x="100" y="146"/>
                </a:cxn>
                <a:cxn ang="0">
                  <a:pos x="124" y="145"/>
                </a:cxn>
                <a:cxn ang="0">
                  <a:pos x="150" y="142"/>
                </a:cxn>
                <a:cxn ang="0">
                  <a:pos x="178" y="135"/>
                </a:cxn>
                <a:cxn ang="0">
                  <a:pos x="209" y="124"/>
                </a:cxn>
                <a:cxn ang="0">
                  <a:pos x="244" y="110"/>
                </a:cxn>
                <a:cxn ang="0">
                  <a:pos x="281" y="91"/>
                </a:cxn>
                <a:cxn ang="0">
                  <a:pos x="285" y="89"/>
                </a:cxn>
                <a:cxn ang="0">
                  <a:pos x="294" y="81"/>
                </a:cxn>
                <a:cxn ang="0">
                  <a:pos x="304" y="70"/>
                </a:cxn>
                <a:cxn ang="0">
                  <a:pos x="309" y="56"/>
                </a:cxn>
                <a:cxn ang="0">
                  <a:pos x="308" y="42"/>
                </a:cxn>
                <a:cxn ang="0">
                  <a:pos x="295" y="28"/>
                </a:cxn>
                <a:cxn ang="0">
                  <a:pos x="267" y="15"/>
                </a:cxn>
                <a:cxn ang="0">
                  <a:pos x="217" y="4"/>
                </a:cxn>
              </a:cxnLst>
              <a:rect l="0" t="0" r="r" b="b"/>
              <a:pathLst>
                <a:path w="309" h="146">
                  <a:moveTo>
                    <a:pt x="217" y="4"/>
                  </a:moveTo>
                  <a:lnTo>
                    <a:pt x="215" y="4"/>
                  </a:lnTo>
                  <a:lnTo>
                    <a:pt x="208" y="5"/>
                  </a:lnTo>
                  <a:lnTo>
                    <a:pt x="195" y="7"/>
                  </a:lnTo>
                  <a:lnTo>
                    <a:pt x="179" y="8"/>
                  </a:lnTo>
                  <a:lnTo>
                    <a:pt x="161" y="8"/>
                  </a:lnTo>
                  <a:lnTo>
                    <a:pt x="140" y="8"/>
                  </a:lnTo>
                  <a:lnTo>
                    <a:pt x="117" y="5"/>
                  </a:lnTo>
                  <a:lnTo>
                    <a:pt x="93" y="1"/>
                  </a:lnTo>
                  <a:lnTo>
                    <a:pt x="90" y="1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62" y="1"/>
                  </a:lnTo>
                  <a:lnTo>
                    <a:pt x="51" y="7"/>
                  </a:lnTo>
                  <a:lnTo>
                    <a:pt x="41" y="15"/>
                  </a:lnTo>
                  <a:lnTo>
                    <a:pt x="34" y="29"/>
                  </a:lnTo>
                  <a:lnTo>
                    <a:pt x="31" y="49"/>
                  </a:lnTo>
                  <a:lnTo>
                    <a:pt x="0" y="113"/>
                  </a:lnTo>
                  <a:lnTo>
                    <a:pt x="1" y="114"/>
                  </a:lnTo>
                  <a:lnTo>
                    <a:pt x="4" y="117"/>
                  </a:lnTo>
                  <a:lnTo>
                    <a:pt x="8" y="120"/>
                  </a:lnTo>
                  <a:lnTo>
                    <a:pt x="14" y="125"/>
                  </a:lnTo>
                  <a:lnTo>
                    <a:pt x="24" y="130"/>
                  </a:lnTo>
                  <a:lnTo>
                    <a:pt x="34" y="135"/>
                  </a:lnTo>
                  <a:lnTo>
                    <a:pt x="47" y="139"/>
                  </a:lnTo>
                  <a:lnTo>
                    <a:pt x="62" y="144"/>
                  </a:lnTo>
                  <a:lnTo>
                    <a:pt x="80" y="146"/>
                  </a:lnTo>
                  <a:lnTo>
                    <a:pt x="100" y="146"/>
                  </a:lnTo>
                  <a:lnTo>
                    <a:pt x="124" y="145"/>
                  </a:lnTo>
                  <a:lnTo>
                    <a:pt x="150" y="142"/>
                  </a:lnTo>
                  <a:lnTo>
                    <a:pt x="178" y="135"/>
                  </a:lnTo>
                  <a:lnTo>
                    <a:pt x="209" y="124"/>
                  </a:lnTo>
                  <a:lnTo>
                    <a:pt x="244" y="110"/>
                  </a:lnTo>
                  <a:lnTo>
                    <a:pt x="281" y="91"/>
                  </a:lnTo>
                  <a:lnTo>
                    <a:pt x="285" y="89"/>
                  </a:lnTo>
                  <a:lnTo>
                    <a:pt x="294" y="81"/>
                  </a:lnTo>
                  <a:lnTo>
                    <a:pt x="304" y="70"/>
                  </a:lnTo>
                  <a:lnTo>
                    <a:pt x="309" y="56"/>
                  </a:lnTo>
                  <a:lnTo>
                    <a:pt x="308" y="42"/>
                  </a:lnTo>
                  <a:lnTo>
                    <a:pt x="295" y="28"/>
                  </a:lnTo>
                  <a:lnTo>
                    <a:pt x="267" y="15"/>
                  </a:lnTo>
                  <a:lnTo>
                    <a:pt x="217" y="4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81" name="Freeform 21"/>
            <p:cNvSpPr>
              <a:spLocks/>
            </p:cNvSpPr>
            <p:nvPr/>
          </p:nvSpPr>
          <p:spPr bwMode="auto">
            <a:xfrm>
              <a:off x="1912" y="1569"/>
              <a:ext cx="1236" cy="908"/>
            </a:xfrm>
            <a:custGeom>
              <a:avLst/>
              <a:gdLst/>
              <a:ahLst/>
              <a:cxnLst>
                <a:cxn ang="0">
                  <a:pos x="23" y="775"/>
                </a:cxn>
                <a:cxn ang="0">
                  <a:pos x="92" y="748"/>
                </a:cxn>
                <a:cxn ang="0">
                  <a:pos x="160" y="726"/>
                </a:cxn>
                <a:cxn ang="0">
                  <a:pos x="216" y="709"/>
                </a:cxn>
                <a:cxn ang="0">
                  <a:pos x="256" y="697"/>
                </a:cxn>
                <a:cxn ang="0">
                  <a:pos x="271" y="693"/>
                </a:cxn>
                <a:cxn ang="0">
                  <a:pos x="268" y="656"/>
                </a:cxn>
                <a:cxn ang="0">
                  <a:pos x="293" y="618"/>
                </a:cxn>
                <a:cxn ang="0">
                  <a:pos x="315" y="577"/>
                </a:cxn>
                <a:cxn ang="0">
                  <a:pos x="329" y="449"/>
                </a:cxn>
                <a:cxn ang="0">
                  <a:pos x="325" y="348"/>
                </a:cxn>
                <a:cxn ang="0">
                  <a:pos x="329" y="254"/>
                </a:cxn>
                <a:cxn ang="0">
                  <a:pos x="372" y="199"/>
                </a:cxn>
                <a:cxn ang="0">
                  <a:pos x="398" y="192"/>
                </a:cxn>
                <a:cxn ang="0">
                  <a:pos x="465" y="187"/>
                </a:cxn>
                <a:cxn ang="0">
                  <a:pos x="537" y="162"/>
                </a:cxn>
                <a:cxn ang="0">
                  <a:pos x="558" y="141"/>
                </a:cxn>
                <a:cxn ang="0">
                  <a:pos x="569" y="127"/>
                </a:cxn>
                <a:cxn ang="0">
                  <a:pos x="623" y="128"/>
                </a:cxn>
                <a:cxn ang="0">
                  <a:pos x="680" y="101"/>
                </a:cxn>
                <a:cxn ang="0">
                  <a:pos x="732" y="62"/>
                </a:cxn>
                <a:cxn ang="0">
                  <a:pos x="773" y="24"/>
                </a:cxn>
                <a:cxn ang="0">
                  <a:pos x="794" y="1"/>
                </a:cxn>
                <a:cxn ang="0">
                  <a:pos x="802" y="2"/>
                </a:cxn>
                <a:cxn ang="0">
                  <a:pos x="829" y="21"/>
                </a:cxn>
                <a:cxn ang="0">
                  <a:pos x="852" y="70"/>
                </a:cxn>
                <a:cxn ang="0">
                  <a:pos x="853" y="79"/>
                </a:cxn>
                <a:cxn ang="0">
                  <a:pos x="856" y="73"/>
                </a:cxn>
                <a:cxn ang="0">
                  <a:pos x="876" y="87"/>
                </a:cxn>
                <a:cxn ang="0">
                  <a:pos x="914" y="108"/>
                </a:cxn>
                <a:cxn ang="0">
                  <a:pos x="973" y="130"/>
                </a:cxn>
                <a:cxn ang="0">
                  <a:pos x="1054" y="149"/>
                </a:cxn>
                <a:cxn ang="0">
                  <a:pos x="1126" y="156"/>
                </a:cxn>
                <a:cxn ang="0">
                  <a:pos x="1141" y="243"/>
                </a:cxn>
                <a:cxn ang="0">
                  <a:pos x="1153" y="309"/>
                </a:cxn>
                <a:cxn ang="0">
                  <a:pos x="1188" y="461"/>
                </a:cxn>
                <a:cxn ang="0">
                  <a:pos x="1230" y="589"/>
                </a:cxn>
                <a:cxn ang="0">
                  <a:pos x="1235" y="696"/>
                </a:cxn>
                <a:cxn ang="0">
                  <a:pos x="1178" y="814"/>
                </a:cxn>
                <a:cxn ang="0">
                  <a:pos x="1119" y="838"/>
                </a:cxn>
                <a:cxn ang="0">
                  <a:pos x="1051" y="854"/>
                </a:cxn>
                <a:cxn ang="0">
                  <a:pos x="948" y="875"/>
                </a:cxn>
                <a:cxn ang="0">
                  <a:pos x="833" y="896"/>
                </a:cxn>
                <a:cxn ang="0">
                  <a:pos x="730" y="908"/>
                </a:cxn>
                <a:cxn ang="0">
                  <a:pos x="610" y="834"/>
                </a:cxn>
                <a:cxn ang="0">
                  <a:pos x="475" y="781"/>
                </a:cxn>
                <a:cxn ang="0">
                  <a:pos x="414" y="793"/>
                </a:cxn>
                <a:cxn ang="0">
                  <a:pos x="325" y="812"/>
                </a:cxn>
                <a:cxn ang="0">
                  <a:pos x="230" y="834"/>
                </a:cxn>
                <a:cxn ang="0">
                  <a:pos x="151" y="857"/>
                </a:cxn>
              </a:cxnLst>
              <a:rect l="0" t="0" r="r" b="b"/>
              <a:pathLst>
                <a:path w="1236" h="908">
                  <a:moveTo>
                    <a:pt x="119" y="868"/>
                  </a:moveTo>
                  <a:lnTo>
                    <a:pt x="0" y="785"/>
                  </a:lnTo>
                  <a:lnTo>
                    <a:pt x="23" y="775"/>
                  </a:lnTo>
                  <a:lnTo>
                    <a:pt x="45" y="765"/>
                  </a:lnTo>
                  <a:lnTo>
                    <a:pt x="69" y="757"/>
                  </a:lnTo>
                  <a:lnTo>
                    <a:pt x="92" y="748"/>
                  </a:lnTo>
                  <a:lnTo>
                    <a:pt x="116" y="740"/>
                  </a:lnTo>
                  <a:lnTo>
                    <a:pt x="139" y="733"/>
                  </a:lnTo>
                  <a:lnTo>
                    <a:pt x="160" y="726"/>
                  </a:lnTo>
                  <a:lnTo>
                    <a:pt x="181" y="718"/>
                  </a:lnTo>
                  <a:lnTo>
                    <a:pt x="199" y="713"/>
                  </a:lnTo>
                  <a:lnTo>
                    <a:pt x="216" y="709"/>
                  </a:lnTo>
                  <a:lnTo>
                    <a:pt x="232" y="703"/>
                  </a:lnTo>
                  <a:lnTo>
                    <a:pt x="246" y="700"/>
                  </a:lnTo>
                  <a:lnTo>
                    <a:pt x="256" y="697"/>
                  </a:lnTo>
                  <a:lnTo>
                    <a:pt x="264" y="694"/>
                  </a:lnTo>
                  <a:lnTo>
                    <a:pt x="270" y="693"/>
                  </a:lnTo>
                  <a:lnTo>
                    <a:pt x="271" y="693"/>
                  </a:lnTo>
                  <a:lnTo>
                    <a:pt x="264" y="683"/>
                  </a:lnTo>
                  <a:lnTo>
                    <a:pt x="264" y="669"/>
                  </a:lnTo>
                  <a:lnTo>
                    <a:pt x="268" y="656"/>
                  </a:lnTo>
                  <a:lnTo>
                    <a:pt x="276" y="642"/>
                  </a:lnTo>
                  <a:lnTo>
                    <a:pt x="284" y="629"/>
                  </a:lnTo>
                  <a:lnTo>
                    <a:pt x="293" y="618"/>
                  </a:lnTo>
                  <a:lnTo>
                    <a:pt x="298" y="611"/>
                  </a:lnTo>
                  <a:lnTo>
                    <a:pt x="301" y="608"/>
                  </a:lnTo>
                  <a:lnTo>
                    <a:pt x="315" y="577"/>
                  </a:lnTo>
                  <a:lnTo>
                    <a:pt x="324" y="538"/>
                  </a:lnTo>
                  <a:lnTo>
                    <a:pt x="328" y="492"/>
                  </a:lnTo>
                  <a:lnTo>
                    <a:pt x="329" y="449"/>
                  </a:lnTo>
                  <a:lnTo>
                    <a:pt x="328" y="406"/>
                  </a:lnTo>
                  <a:lnTo>
                    <a:pt x="326" y="372"/>
                  </a:lnTo>
                  <a:lnTo>
                    <a:pt x="325" y="348"/>
                  </a:lnTo>
                  <a:lnTo>
                    <a:pt x="324" y="340"/>
                  </a:lnTo>
                  <a:lnTo>
                    <a:pt x="324" y="291"/>
                  </a:lnTo>
                  <a:lnTo>
                    <a:pt x="329" y="254"/>
                  </a:lnTo>
                  <a:lnTo>
                    <a:pt x="342" y="227"/>
                  </a:lnTo>
                  <a:lnTo>
                    <a:pt x="356" y="210"/>
                  </a:lnTo>
                  <a:lnTo>
                    <a:pt x="372" y="199"/>
                  </a:lnTo>
                  <a:lnTo>
                    <a:pt x="384" y="193"/>
                  </a:lnTo>
                  <a:lnTo>
                    <a:pt x="394" y="192"/>
                  </a:lnTo>
                  <a:lnTo>
                    <a:pt x="398" y="192"/>
                  </a:lnTo>
                  <a:lnTo>
                    <a:pt x="417" y="195"/>
                  </a:lnTo>
                  <a:lnTo>
                    <a:pt x="439" y="193"/>
                  </a:lnTo>
                  <a:lnTo>
                    <a:pt x="465" y="187"/>
                  </a:lnTo>
                  <a:lnTo>
                    <a:pt x="492" y="179"/>
                  </a:lnTo>
                  <a:lnTo>
                    <a:pt x="516" y="171"/>
                  </a:lnTo>
                  <a:lnTo>
                    <a:pt x="537" y="162"/>
                  </a:lnTo>
                  <a:lnTo>
                    <a:pt x="550" y="156"/>
                  </a:lnTo>
                  <a:lnTo>
                    <a:pt x="555" y="154"/>
                  </a:lnTo>
                  <a:lnTo>
                    <a:pt x="558" y="141"/>
                  </a:lnTo>
                  <a:lnTo>
                    <a:pt x="562" y="132"/>
                  </a:lnTo>
                  <a:lnTo>
                    <a:pt x="568" y="128"/>
                  </a:lnTo>
                  <a:lnTo>
                    <a:pt x="569" y="127"/>
                  </a:lnTo>
                  <a:lnTo>
                    <a:pt x="586" y="131"/>
                  </a:lnTo>
                  <a:lnTo>
                    <a:pt x="605" y="131"/>
                  </a:lnTo>
                  <a:lnTo>
                    <a:pt x="623" y="128"/>
                  </a:lnTo>
                  <a:lnTo>
                    <a:pt x="643" y="121"/>
                  </a:lnTo>
                  <a:lnTo>
                    <a:pt x="661" y="113"/>
                  </a:lnTo>
                  <a:lnTo>
                    <a:pt x="680" y="101"/>
                  </a:lnTo>
                  <a:lnTo>
                    <a:pt x="698" y="89"/>
                  </a:lnTo>
                  <a:lnTo>
                    <a:pt x="716" y="76"/>
                  </a:lnTo>
                  <a:lnTo>
                    <a:pt x="732" y="62"/>
                  </a:lnTo>
                  <a:lnTo>
                    <a:pt x="747" y="49"/>
                  </a:lnTo>
                  <a:lnTo>
                    <a:pt x="761" y="36"/>
                  </a:lnTo>
                  <a:lnTo>
                    <a:pt x="773" y="24"/>
                  </a:lnTo>
                  <a:lnTo>
                    <a:pt x="783" y="14"/>
                  </a:lnTo>
                  <a:lnTo>
                    <a:pt x="790" y="7"/>
                  </a:lnTo>
                  <a:lnTo>
                    <a:pt x="794" y="1"/>
                  </a:lnTo>
                  <a:lnTo>
                    <a:pt x="795" y="0"/>
                  </a:lnTo>
                  <a:lnTo>
                    <a:pt x="797" y="0"/>
                  </a:lnTo>
                  <a:lnTo>
                    <a:pt x="802" y="2"/>
                  </a:lnTo>
                  <a:lnTo>
                    <a:pt x="811" y="5"/>
                  </a:lnTo>
                  <a:lnTo>
                    <a:pt x="819" y="11"/>
                  </a:lnTo>
                  <a:lnTo>
                    <a:pt x="829" y="21"/>
                  </a:lnTo>
                  <a:lnTo>
                    <a:pt x="838" y="34"/>
                  </a:lnTo>
                  <a:lnTo>
                    <a:pt x="846" y="49"/>
                  </a:lnTo>
                  <a:lnTo>
                    <a:pt x="852" y="70"/>
                  </a:lnTo>
                  <a:lnTo>
                    <a:pt x="856" y="96"/>
                  </a:lnTo>
                  <a:lnTo>
                    <a:pt x="856" y="93"/>
                  </a:lnTo>
                  <a:lnTo>
                    <a:pt x="853" y="79"/>
                  </a:lnTo>
                  <a:lnTo>
                    <a:pt x="852" y="70"/>
                  </a:lnTo>
                  <a:lnTo>
                    <a:pt x="853" y="72"/>
                  </a:lnTo>
                  <a:lnTo>
                    <a:pt x="856" y="73"/>
                  </a:lnTo>
                  <a:lnTo>
                    <a:pt x="860" y="77"/>
                  </a:lnTo>
                  <a:lnTo>
                    <a:pt x="867" y="82"/>
                  </a:lnTo>
                  <a:lnTo>
                    <a:pt x="876" y="87"/>
                  </a:lnTo>
                  <a:lnTo>
                    <a:pt x="886" y="94"/>
                  </a:lnTo>
                  <a:lnTo>
                    <a:pt x="898" y="101"/>
                  </a:lnTo>
                  <a:lnTo>
                    <a:pt x="914" y="108"/>
                  </a:lnTo>
                  <a:lnTo>
                    <a:pt x="931" y="115"/>
                  </a:lnTo>
                  <a:lnTo>
                    <a:pt x="951" y="122"/>
                  </a:lnTo>
                  <a:lnTo>
                    <a:pt x="973" y="130"/>
                  </a:lnTo>
                  <a:lnTo>
                    <a:pt x="997" y="137"/>
                  </a:lnTo>
                  <a:lnTo>
                    <a:pt x="1024" y="144"/>
                  </a:lnTo>
                  <a:lnTo>
                    <a:pt x="1054" y="149"/>
                  </a:lnTo>
                  <a:lnTo>
                    <a:pt x="1085" y="154"/>
                  </a:lnTo>
                  <a:lnTo>
                    <a:pt x="1120" y="156"/>
                  </a:lnTo>
                  <a:lnTo>
                    <a:pt x="1126" y="156"/>
                  </a:lnTo>
                  <a:lnTo>
                    <a:pt x="1136" y="163"/>
                  </a:lnTo>
                  <a:lnTo>
                    <a:pt x="1144" y="189"/>
                  </a:lnTo>
                  <a:lnTo>
                    <a:pt x="1141" y="243"/>
                  </a:lnTo>
                  <a:lnTo>
                    <a:pt x="1143" y="251"/>
                  </a:lnTo>
                  <a:lnTo>
                    <a:pt x="1146" y="274"/>
                  </a:lnTo>
                  <a:lnTo>
                    <a:pt x="1153" y="309"/>
                  </a:lnTo>
                  <a:lnTo>
                    <a:pt x="1161" y="353"/>
                  </a:lnTo>
                  <a:lnTo>
                    <a:pt x="1174" y="405"/>
                  </a:lnTo>
                  <a:lnTo>
                    <a:pt x="1188" y="461"/>
                  </a:lnTo>
                  <a:lnTo>
                    <a:pt x="1206" y="519"/>
                  </a:lnTo>
                  <a:lnTo>
                    <a:pt x="1229" y="579"/>
                  </a:lnTo>
                  <a:lnTo>
                    <a:pt x="1230" y="589"/>
                  </a:lnTo>
                  <a:lnTo>
                    <a:pt x="1233" y="614"/>
                  </a:lnTo>
                  <a:lnTo>
                    <a:pt x="1236" y="652"/>
                  </a:lnTo>
                  <a:lnTo>
                    <a:pt x="1235" y="696"/>
                  </a:lnTo>
                  <a:lnTo>
                    <a:pt x="1226" y="741"/>
                  </a:lnTo>
                  <a:lnTo>
                    <a:pt x="1208" y="782"/>
                  </a:lnTo>
                  <a:lnTo>
                    <a:pt x="1178" y="814"/>
                  </a:lnTo>
                  <a:lnTo>
                    <a:pt x="1134" y="834"/>
                  </a:lnTo>
                  <a:lnTo>
                    <a:pt x="1130" y="836"/>
                  </a:lnTo>
                  <a:lnTo>
                    <a:pt x="1119" y="838"/>
                  </a:lnTo>
                  <a:lnTo>
                    <a:pt x="1102" y="843"/>
                  </a:lnTo>
                  <a:lnTo>
                    <a:pt x="1079" y="847"/>
                  </a:lnTo>
                  <a:lnTo>
                    <a:pt x="1051" y="854"/>
                  </a:lnTo>
                  <a:lnTo>
                    <a:pt x="1018" y="861"/>
                  </a:lnTo>
                  <a:lnTo>
                    <a:pt x="985" y="868"/>
                  </a:lnTo>
                  <a:lnTo>
                    <a:pt x="948" y="875"/>
                  </a:lnTo>
                  <a:lnTo>
                    <a:pt x="910" y="882"/>
                  </a:lnTo>
                  <a:lnTo>
                    <a:pt x="872" y="889"/>
                  </a:lnTo>
                  <a:lnTo>
                    <a:pt x="833" y="896"/>
                  </a:lnTo>
                  <a:lnTo>
                    <a:pt x="797" y="901"/>
                  </a:lnTo>
                  <a:lnTo>
                    <a:pt x="761" y="905"/>
                  </a:lnTo>
                  <a:lnTo>
                    <a:pt x="730" y="908"/>
                  </a:lnTo>
                  <a:lnTo>
                    <a:pt x="702" y="908"/>
                  </a:lnTo>
                  <a:lnTo>
                    <a:pt x="680" y="906"/>
                  </a:lnTo>
                  <a:lnTo>
                    <a:pt x="610" y="834"/>
                  </a:lnTo>
                  <a:lnTo>
                    <a:pt x="489" y="778"/>
                  </a:lnTo>
                  <a:lnTo>
                    <a:pt x="486" y="778"/>
                  </a:lnTo>
                  <a:lnTo>
                    <a:pt x="475" y="781"/>
                  </a:lnTo>
                  <a:lnTo>
                    <a:pt x="459" y="783"/>
                  </a:lnTo>
                  <a:lnTo>
                    <a:pt x="439" y="788"/>
                  </a:lnTo>
                  <a:lnTo>
                    <a:pt x="414" y="793"/>
                  </a:lnTo>
                  <a:lnTo>
                    <a:pt x="387" y="799"/>
                  </a:lnTo>
                  <a:lnTo>
                    <a:pt x="357" y="806"/>
                  </a:lnTo>
                  <a:lnTo>
                    <a:pt x="325" y="812"/>
                  </a:lnTo>
                  <a:lnTo>
                    <a:pt x="294" y="820"/>
                  </a:lnTo>
                  <a:lnTo>
                    <a:pt x="261" y="827"/>
                  </a:lnTo>
                  <a:lnTo>
                    <a:pt x="230" y="834"/>
                  </a:lnTo>
                  <a:lnTo>
                    <a:pt x="201" y="843"/>
                  </a:lnTo>
                  <a:lnTo>
                    <a:pt x="174" y="850"/>
                  </a:lnTo>
                  <a:lnTo>
                    <a:pt x="151" y="857"/>
                  </a:lnTo>
                  <a:lnTo>
                    <a:pt x="133" y="862"/>
                  </a:lnTo>
                  <a:lnTo>
                    <a:pt x="119" y="868"/>
                  </a:lnTo>
                  <a:close/>
                </a:path>
              </a:pathLst>
            </a:custGeom>
            <a:solidFill>
              <a:srgbClr val="F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82" name="Freeform 22"/>
            <p:cNvSpPr>
              <a:spLocks/>
            </p:cNvSpPr>
            <p:nvPr/>
          </p:nvSpPr>
          <p:spPr bwMode="auto">
            <a:xfrm>
              <a:off x="2165" y="2273"/>
              <a:ext cx="400" cy="219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51" y="10"/>
                </a:cxn>
                <a:cxn ang="0">
                  <a:pos x="172" y="0"/>
                </a:cxn>
                <a:cxn ang="0">
                  <a:pos x="263" y="94"/>
                </a:cxn>
                <a:cxn ang="0">
                  <a:pos x="288" y="113"/>
                </a:cxn>
                <a:cxn ang="0">
                  <a:pos x="312" y="123"/>
                </a:cxn>
                <a:cxn ang="0">
                  <a:pos x="333" y="126"/>
                </a:cxn>
                <a:cxn ang="0">
                  <a:pos x="352" y="123"/>
                </a:cxn>
                <a:cxn ang="0">
                  <a:pos x="367" y="118"/>
                </a:cxn>
                <a:cxn ang="0">
                  <a:pos x="378" y="112"/>
                </a:cxn>
                <a:cxn ang="0">
                  <a:pos x="386" y="106"/>
                </a:cxn>
                <a:cxn ang="0">
                  <a:pos x="388" y="103"/>
                </a:cxn>
                <a:cxn ang="0">
                  <a:pos x="381" y="133"/>
                </a:cxn>
                <a:cxn ang="0">
                  <a:pos x="386" y="158"/>
                </a:cxn>
                <a:cxn ang="0">
                  <a:pos x="395" y="177"/>
                </a:cxn>
                <a:cxn ang="0">
                  <a:pos x="400" y="184"/>
                </a:cxn>
                <a:cxn ang="0">
                  <a:pos x="377" y="187"/>
                </a:cxn>
                <a:cxn ang="0">
                  <a:pos x="357" y="190"/>
                </a:cxn>
                <a:cxn ang="0">
                  <a:pos x="339" y="192"/>
                </a:cxn>
                <a:cxn ang="0">
                  <a:pos x="325" y="195"/>
                </a:cxn>
                <a:cxn ang="0">
                  <a:pos x="312" y="199"/>
                </a:cxn>
                <a:cxn ang="0">
                  <a:pos x="302" y="201"/>
                </a:cxn>
                <a:cxn ang="0">
                  <a:pos x="297" y="204"/>
                </a:cxn>
                <a:cxn ang="0">
                  <a:pos x="295" y="204"/>
                </a:cxn>
                <a:cxn ang="0">
                  <a:pos x="282" y="219"/>
                </a:cxn>
                <a:cxn ang="0">
                  <a:pos x="263" y="218"/>
                </a:cxn>
                <a:cxn ang="0">
                  <a:pos x="237" y="205"/>
                </a:cxn>
                <a:cxn ang="0">
                  <a:pos x="210" y="184"/>
                </a:cxn>
                <a:cxn ang="0">
                  <a:pos x="185" y="160"/>
                </a:cxn>
                <a:cxn ang="0">
                  <a:pos x="162" y="137"/>
                </a:cxn>
                <a:cxn ang="0">
                  <a:pos x="147" y="120"/>
                </a:cxn>
                <a:cxn ang="0">
                  <a:pos x="141" y="113"/>
                </a:cxn>
                <a:cxn ang="0">
                  <a:pos x="109" y="119"/>
                </a:cxn>
                <a:cxn ang="0">
                  <a:pos x="95" y="134"/>
                </a:cxn>
                <a:cxn ang="0">
                  <a:pos x="80" y="143"/>
                </a:cxn>
                <a:cxn ang="0">
                  <a:pos x="65" y="147"/>
                </a:cxn>
                <a:cxn ang="0">
                  <a:pos x="51" y="146"/>
                </a:cxn>
                <a:cxn ang="0">
                  <a:pos x="38" y="144"/>
                </a:cxn>
                <a:cxn ang="0">
                  <a:pos x="28" y="140"/>
                </a:cxn>
                <a:cxn ang="0">
                  <a:pos x="23" y="137"/>
                </a:cxn>
                <a:cxn ang="0">
                  <a:pos x="20" y="136"/>
                </a:cxn>
                <a:cxn ang="0">
                  <a:pos x="54" y="71"/>
                </a:cxn>
                <a:cxn ang="0">
                  <a:pos x="126" y="33"/>
                </a:cxn>
                <a:cxn ang="0">
                  <a:pos x="66" y="29"/>
                </a:cxn>
                <a:cxn ang="0">
                  <a:pos x="64" y="30"/>
                </a:cxn>
                <a:cxn ang="0">
                  <a:pos x="58" y="34"/>
                </a:cxn>
                <a:cxn ang="0">
                  <a:pos x="48" y="38"/>
                </a:cxn>
                <a:cxn ang="0">
                  <a:pos x="37" y="44"/>
                </a:cxn>
                <a:cxn ang="0">
                  <a:pos x="25" y="48"/>
                </a:cxn>
                <a:cxn ang="0">
                  <a:pos x="14" y="51"/>
                </a:cxn>
                <a:cxn ang="0">
                  <a:pos x="6" y="50"/>
                </a:cxn>
                <a:cxn ang="0">
                  <a:pos x="0" y="46"/>
                </a:cxn>
              </a:cxnLst>
              <a:rect l="0" t="0" r="r" b="b"/>
              <a:pathLst>
                <a:path w="400" h="219">
                  <a:moveTo>
                    <a:pt x="0" y="46"/>
                  </a:moveTo>
                  <a:lnTo>
                    <a:pt x="51" y="10"/>
                  </a:lnTo>
                  <a:lnTo>
                    <a:pt x="172" y="0"/>
                  </a:lnTo>
                  <a:lnTo>
                    <a:pt x="263" y="94"/>
                  </a:lnTo>
                  <a:lnTo>
                    <a:pt x="288" y="113"/>
                  </a:lnTo>
                  <a:lnTo>
                    <a:pt x="312" y="123"/>
                  </a:lnTo>
                  <a:lnTo>
                    <a:pt x="333" y="126"/>
                  </a:lnTo>
                  <a:lnTo>
                    <a:pt x="352" y="123"/>
                  </a:lnTo>
                  <a:lnTo>
                    <a:pt x="367" y="118"/>
                  </a:lnTo>
                  <a:lnTo>
                    <a:pt x="378" y="112"/>
                  </a:lnTo>
                  <a:lnTo>
                    <a:pt x="386" y="106"/>
                  </a:lnTo>
                  <a:lnTo>
                    <a:pt x="388" y="103"/>
                  </a:lnTo>
                  <a:lnTo>
                    <a:pt x="381" y="133"/>
                  </a:lnTo>
                  <a:lnTo>
                    <a:pt x="386" y="158"/>
                  </a:lnTo>
                  <a:lnTo>
                    <a:pt x="395" y="177"/>
                  </a:lnTo>
                  <a:lnTo>
                    <a:pt x="400" y="184"/>
                  </a:lnTo>
                  <a:lnTo>
                    <a:pt x="377" y="187"/>
                  </a:lnTo>
                  <a:lnTo>
                    <a:pt x="357" y="190"/>
                  </a:lnTo>
                  <a:lnTo>
                    <a:pt x="339" y="192"/>
                  </a:lnTo>
                  <a:lnTo>
                    <a:pt x="325" y="195"/>
                  </a:lnTo>
                  <a:lnTo>
                    <a:pt x="312" y="199"/>
                  </a:lnTo>
                  <a:lnTo>
                    <a:pt x="302" y="201"/>
                  </a:lnTo>
                  <a:lnTo>
                    <a:pt x="297" y="204"/>
                  </a:lnTo>
                  <a:lnTo>
                    <a:pt x="295" y="204"/>
                  </a:lnTo>
                  <a:lnTo>
                    <a:pt x="282" y="219"/>
                  </a:lnTo>
                  <a:lnTo>
                    <a:pt x="263" y="218"/>
                  </a:lnTo>
                  <a:lnTo>
                    <a:pt x="237" y="205"/>
                  </a:lnTo>
                  <a:lnTo>
                    <a:pt x="210" y="184"/>
                  </a:lnTo>
                  <a:lnTo>
                    <a:pt x="185" y="160"/>
                  </a:lnTo>
                  <a:lnTo>
                    <a:pt x="162" y="137"/>
                  </a:lnTo>
                  <a:lnTo>
                    <a:pt x="147" y="120"/>
                  </a:lnTo>
                  <a:lnTo>
                    <a:pt x="141" y="113"/>
                  </a:lnTo>
                  <a:lnTo>
                    <a:pt x="109" y="119"/>
                  </a:lnTo>
                  <a:lnTo>
                    <a:pt x="95" y="134"/>
                  </a:lnTo>
                  <a:lnTo>
                    <a:pt x="80" y="143"/>
                  </a:lnTo>
                  <a:lnTo>
                    <a:pt x="65" y="147"/>
                  </a:lnTo>
                  <a:lnTo>
                    <a:pt x="51" y="146"/>
                  </a:lnTo>
                  <a:lnTo>
                    <a:pt x="38" y="144"/>
                  </a:lnTo>
                  <a:lnTo>
                    <a:pt x="28" y="140"/>
                  </a:lnTo>
                  <a:lnTo>
                    <a:pt x="23" y="137"/>
                  </a:lnTo>
                  <a:lnTo>
                    <a:pt x="20" y="136"/>
                  </a:lnTo>
                  <a:lnTo>
                    <a:pt x="54" y="71"/>
                  </a:lnTo>
                  <a:lnTo>
                    <a:pt x="126" y="33"/>
                  </a:lnTo>
                  <a:lnTo>
                    <a:pt x="66" y="29"/>
                  </a:lnTo>
                  <a:lnTo>
                    <a:pt x="64" y="30"/>
                  </a:lnTo>
                  <a:lnTo>
                    <a:pt x="58" y="34"/>
                  </a:lnTo>
                  <a:lnTo>
                    <a:pt x="48" y="38"/>
                  </a:lnTo>
                  <a:lnTo>
                    <a:pt x="37" y="44"/>
                  </a:lnTo>
                  <a:lnTo>
                    <a:pt x="25" y="48"/>
                  </a:lnTo>
                  <a:lnTo>
                    <a:pt x="14" y="51"/>
                  </a:lnTo>
                  <a:lnTo>
                    <a:pt x="6" y="5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83" name="Freeform 23"/>
            <p:cNvSpPr>
              <a:spLocks/>
            </p:cNvSpPr>
            <p:nvPr/>
          </p:nvSpPr>
          <p:spPr bwMode="auto">
            <a:xfrm>
              <a:off x="2575" y="2254"/>
              <a:ext cx="289" cy="91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2" y="91"/>
                </a:cxn>
                <a:cxn ang="0">
                  <a:pos x="9" y="90"/>
                </a:cxn>
                <a:cxn ang="0">
                  <a:pos x="19" y="89"/>
                </a:cxn>
                <a:cxn ang="0">
                  <a:pos x="33" y="87"/>
                </a:cxn>
                <a:cxn ang="0">
                  <a:pos x="52" y="84"/>
                </a:cxn>
                <a:cxn ang="0">
                  <a:pos x="72" y="80"/>
                </a:cxn>
                <a:cxn ang="0">
                  <a:pos x="93" y="76"/>
                </a:cxn>
                <a:cxn ang="0">
                  <a:pos x="115" y="70"/>
                </a:cxn>
                <a:cxn ang="0">
                  <a:pos x="139" y="65"/>
                </a:cxn>
                <a:cxn ang="0">
                  <a:pos x="163" y="59"/>
                </a:cxn>
                <a:cxn ang="0">
                  <a:pos x="189" y="50"/>
                </a:cxn>
                <a:cxn ang="0">
                  <a:pos x="211" y="42"/>
                </a:cxn>
                <a:cxn ang="0">
                  <a:pos x="234" y="33"/>
                </a:cxn>
                <a:cxn ang="0">
                  <a:pos x="255" y="24"/>
                </a:cxn>
                <a:cxn ang="0">
                  <a:pos x="274" y="12"/>
                </a:cxn>
                <a:cxn ang="0">
                  <a:pos x="289" y="0"/>
                </a:cxn>
                <a:cxn ang="0">
                  <a:pos x="286" y="1"/>
                </a:cxn>
                <a:cxn ang="0">
                  <a:pos x="278" y="4"/>
                </a:cxn>
                <a:cxn ang="0">
                  <a:pos x="265" y="8"/>
                </a:cxn>
                <a:cxn ang="0">
                  <a:pos x="250" y="14"/>
                </a:cxn>
                <a:cxn ang="0">
                  <a:pos x="230" y="21"/>
                </a:cxn>
                <a:cxn ang="0">
                  <a:pos x="207" y="28"/>
                </a:cxn>
                <a:cxn ang="0">
                  <a:pos x="183" y="36"/>
                </a:cxn>
                <a:cxn ang="0">
                  <a:pos x="158" y="45"/>
                </a:cxn>
                <a:cxn ang="0">
                  <a:pos x="132" y="53"/>
                </a:cxn>
                <a:cxn ang="0">
                  <a:pos x="107" y="62"/>
                </a:cxn>
                <a:cxn ang="0">
                  <a:pos x="83" y="69"/>
                </a:cxn>
                <a:cxn ang="0">
                  <a:pos x="60" y="76"/>
                </a:cxn>
                <a:cxn ang="0">
                  <a:pos x="41" y="83"/>
                </a:cxn>
                <a:cxn ang="0">
                  <a:pos x="22" y="87"/>
                </a:cxn>
                <a:cxn ang="0">
                  <a:pos x="9" y="90"/>
                </a:cxn>
                <a:cxn ang="0">
                  <a:pos x="0" y="91"/>
                </a:cxn>
              </a:cxnLst>
              <a:rect l="0" t="0" r="r" b="b"/>
              <a:pathLst>
                <a:path w="289" h="91">
                  <a:moveTo>
                    <a:pt x="0" y="91"/>
                  </a:moveTo>
                  <a:lnTo>
                    <a:pt x="2" y="91"/>
                  </a:lnTo>
                  <a:lnTo>
                    <a:pt x="9" y="90"/>
                  </a:lnTo>
                  <a:lnTo>
                    <a:pt x="19" y="89"/>
                  </a:lnTo>
                  <a:lnTo>
                    <a:pt x="33" y="87"/>
                  </a:lnTo>
                  <a:lnTo>
                    <a:pt x="52" y="84"/>
                  </a:lnTo>
                  <a:lnTo>
                    <a:pt x="72" y="80"/>
                  </a:lnTo>
                  <a:lnTo>
                    <a:pt x="93" y="76"/>
                  </a:lnTo>
                  <a:lnTo>
                    <a:pt x="115" y="70"/>
                  </a:lnTo>
                  <a:lnTo>
                    <a:pt x="139" y="65"/>
                  </a:lnTo>
                  <a:lnTo>
                    <a:pt x="163" y="59"/>
                  </a:lnTo>
                  <a:lnTo>
                    <a:pt x="189" y="50"/>
                  </a:lnTo>
                  <a:lnTo>
                    <a:pt x="211" y="42"/>
                  </a:lnTo>
                  <a:lnTo>
                    <a:pt x="234" y="33"/>
                  </a:lnTo>
                  <a:lnTo>
                    <a:pt x="255" y="24"/>
                  </a:lnTo>
                  <a:lnTo>
                    <a:pt x="274" y="12"/>
                  </a:lnTo>
                  <a:lnTo>
                    <a:pt x="289" y="0"/>
                  </a:lnTo>
                  <a:lnTo>
                    <a:pt x="286" y="1"/>
                  </a:lnTo>
                  <a:lnTo>
                    <a:pt x="278" y="4"/>
                  </a:lnTo>
                  <a:lnTo>
                    <a:pt x="265" y="8"/>
                  </a:lnTo>
                  <a:lnTo>
                    <a:pt x="250" y="14"/>
                  </a:lnTo>
                  <a:lnTo>
                    <a:pt x="230" y="21"/>
                  </a:lnTo>
                  <a:lnTo>
                    <a:pt x="207" y="28"/>
                  </a:lnTo>
                  <a:lnTo>
                    <a:pt x="183" y="36"/>
                  </a:lnTo>
                  <a:lnTo>
                    <a:pt x="158" y="45"/>
                  </a:lnTo>
                  <a:lnTo>
                    <a:pt x="132" y="53"/>
                  </a:lnTo>
                  <a:lnTo>
                    <a:pt x="107" y="62"/>
                  </a:lnTo>
                  <a:lnTo>
                    <a:pt x="83" y="69"/>
                  </a:lnTo>
                  <a:lnTo>
                    <a:pt x="60" y="76"/>
                  </a:lnTo>
                  <a:lnTo>
                    <a:pt x="41" y="83"/>
                  </a:lnTo>
                  <a:lnTo>
                    <a:pt x="22" y="87"/>
                  </a:lnTo>
                  <a:lnTo>
                    <a:pt x="9" y="9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84" name="Freeform 24"/>
            <p:cNvSpPr>
              <a:spLocks/>
            </p:cNvSpPr>
            <p:nvPr/>
          </p:nvSpPr>
          <p:spPr bwMode="auto">
            <a:xfrm>
              <a:off x="2460" y="2461"/>
              <a:ext cx="86" cy="19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0" y="19"/>
                </a:cxn>
                <a:cxn ang="0">
                  <a:pos x="2" y="17"/>
                </a:cxn>
                <a:cxn ang="0">
                  <a:pos x="4" y="14"/>
                </a:cxn>
                <a:cxn ang="0">
                  <a:pos x="10" y="10"/>
                </a:cxn>
                <a:cxn ang="0">
                  <a:pos x="19" y="6"/>
                </a:cxn>
                <a:cxn ang="0">
                  <a:pos x="30" y="2"/>
                </a:cxn>
                <a:cxn ang="0">
                  <a:pos x="45" y="0"/>
                </a:cxn>
                <a:cxn ang="0">
                  <a:pos x="64" y="0"/>
                </a:cxn>
                <a:cxn ang="0">
                  <a:pos x="86" y="4"/>
                </a:cxn>
              </a:cxnLst>
              <a:rect l="0" t="0" r="r" b="b"/>
              <a:pathLst>
                <a:path w="86" h="19">
                  <a:moveTo>
                    <a:pt x="86" y="4"/>
                  </a:moveTo>
                  <a:lnTo>
                    <a:pt x="0" y="19"/>
                  </a:lnTo>
                  <a:lnTo>
                    <a:pt x="2" y="17"/>
                  </a:lnTo>
                  <a:lnTo>
                    <a:pt x="4" y="14"/>
                  </a:lnTo>
                  <a:lnTo>
                    <a:pt x="10" y="10"/>
                  </a:lnTo>
                  <a:lnTo>
                    <a:pt x="19" y="6"/>
                  </a:lnTo>
                  <a:lnTo>
                    <a:pt x="30" y="2"/>
                  </a:lnTo>
                  <a:lnTo>
                    <a:pt x="45" y="0"/>
                  </a:lnTo>
                  <a:lnTo>
                    <a:pt x="64" y="0"/>
                  </a:lnTo>
                  <a:lnTo>
                    <a:pt x="8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85" name="Freeform 25"/>
            <p:cNvSpPr>
              <a:spLocks/>
            </p:cNvSpPr>
            <p:nvPr/>
          </p:nvSpPr>
          <p:spPr bwMode="auto">
            <a:xfrm>
              <a:off x="2317" y="2400"/>
              <a:ext cx="139" cy="98"/>
            </a:xfrm>
            <a:custGeom>
              <a:avLst/>
              <a:gdLst/>
              <a:ahLst/>
              <a:cxnLst>
                <a:cxn ang="0">
                  <a:pos x="139" y="80"/>
                </a:cxn>
                <a:cxn ang="0">
                  <a:pos x="138" y="81"/>
                </a:cxn>
                <a:cxn ang="0">
                  <a:pos x="135" y="84"/>
                </a:cxn>
                <a:cxn ang="0">
                  <a:pos x="129" y="88"/>
                </a:cxn>
                <a:cxn ang="0">
                  <a:pos x="122" y="91"/>
                </a:cxn>
                <a:cxn ang="0">
                  <a:pos x="113" y="92"/>
                </a:cxn>
                <a:cxn ang="0">
                  <a:pos x="104" y="91"/>
                </a:cxn>
                <a:cxn ang="0">
                  <a:pos x="92" y="84"/>
                </a:cxn>
                <a:cxn ang="0">
                  <a:pos x="81" y="71"/>
                </a:cxn>
                <a:cxn ang="0">
                  <a:pos x="77" y="67"/>
                </a:cxn>
                <a:cxn ang="0">
                  <a:pos x="68" y="54"/>
                </a:cxn>
                <a:cxn ang="0">
                  <a:pos x="58" y="41"/>
                </a:cxn>
                <a:cxn ang="0">
                  <a:pos x="49" y="30"/>
                </a:cxn>
                <a:cxn ang="0">
                  <a:pos x="47" y="30"/>
                </a:cxn>
                <a:cxn ang="0">
                  <a:pos x="41" y="29"/>
                </a:cxn>
                <a:cxn ang="0">
                  <a:pos x="34" y="26"/>
                </a:cxn>
                <a:cxn ang="0">
                  <a:pos x="27" y="23"/>
                </a:cxn>
                <a:cxn ang="0">
                  <a:pos x="19" y="19"/>
                </a:cxn>
                <a:cxn ang="0">
                  <a:pos x="10" y="15"/>
                </a:cxn>
                <a:cxn ang="0">
                  <a:pos x="5" y="7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6" y="13"/>
                </a:cxn>
                <a:cxn ang="0">
                  <a:pos x="17" y="26"/>
                </a:cxn>
                <a:cxn ang="0">
                  <a:pos x="41" y="36"/>
                </a:cxn>
                <a:cxn ang="0">
                  <a:pos x="44" y="40"/>
                </a:cxn>
                <a:cxn ang="0">
                  <a:pos x="53" y="51"/>
                </a:cxn>
                <a:cxn ang="0">
                  <a:pos x="64" y="65"/>
                </a:cxn>
                <a:cxn ang="0">
                  <a:pos x="80" y="80"/>
                </a:cxn>
                <a:cxn ang="0">
                  <a:pos x="95" y="92"/>
                </a:cxn>
                <a:cxn ang="0">
                  <a:pos x="111" y="98"/>
                </a:cxn>
                <a:cxn ang="0">
                  <a:pos x="126" y="95"/>
                </a:cxn>
                <a:cxn ang="0">
                  <a:pos x="139" y="80"/>
                </a:cxn>
              </a:cxnLst>
              <a:rect l="0" t="0" r="r" b="b"/>
              <a:pathLst>
                <a:path w="139" h="98">
                  <a:moveTo>
                    <a:pt x="139" y="80"/>
                  </a:moveTo>
                  <a:lnTo>
                    <a:pt x="138" y="81"/>
                  </a:lnTo>
                  <a:lnTo>
                    <a:pt x="135" y="84"/>
                  </a:lnTo>
                  <a:lnTo>
                    <a:pt x="129" y="88"/>
                  </a:lnTo>
                  <a:lnTo>
                    <a:pt x="122" y="91"/>
                  </a:lnTo>
                  <a:lnTo>
                    <a:pt x="113" y="92"/>
                  </a:lnTo>
                  <a:lnTo>
                    <a:pt x="104" y="91"/>
                  </a:lnTo>
                  <a:lnTo>
                    <a:pt x="92" y="84"/>
                  </a:lnTo>
                  <a:lnTo>
                    <a:pt x="81" y="71"/>
                  </a:lnTo>
                  <a:lnTo>
                    <a:pt x="77" y="67"/>
                  </a:lnTo>
                  <a:lnTo>
                    <a:pt x="68" y="54"/>
                  </a:lnTo>
                  <a:lnTo>
                    <a:pt x="58" y="41"/>
                  </a:lnTo>
                  <a:lnTo>
                    <a:pt x="49" y="30"/>
                  </a:lnTo>
                  <a:lnTo>
                    <a:pt x="47" y="30"/>
                  </a:lnTo>
                  <a:lnTo>
                    <a:pt x="41" y="29"/>
                  </a:lnTo>
                  <a:lnTo>
                    <a:pt x="34" y="26"/>
                  </a:lnTo>
                  <a:lnTo>
                    <a:pt x="27" y="23"/>
                  </a:lnTo>
                  <a:lnTo>
                    <a:pt x="19" y="19"/>
                  </a:lnTo>
                  <a:lnTo>
                    <a:pt x="10" y="15"/>
                  </a:lnTo>
                  <a:lnTo>
                    <a:pt x="5" y="7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13"/>
                  </a:lnTo>
                  <a:lnTo>
                    <a:pt x="17" y="26"/>
                  </a:lnTo>
                  <a:lnTo>
                    <a:pt x="41" y="36"/>
                  </a:lnTo>
                  <a:lnTo>
                    <a:pt x="44" y="40"/>
                  </a:lnTo>
                  <a:lnTo>
                    <a:pt x="53" y="51"/>
                  </a:lnTo>
                  <a:lnTo>
                    <a:pt x="64" y="65"/>
                  </a:lnTo>
                  <a:lnTo>
                    <a:pt x="80" y="80"/>
                  </a:lnTo>
                  <a:lnTo>
                    <a:pt x="95" y="92"/>
                  </a:lnTo>
                  <a:lnTo>
                    <a:pt x="111" y="98"/>
                  </a:lnTo>
                  <a:lnTo>
                    <a:pt x="126" y="95"/>
                  </a:lnTo>
                  <a:lnTo>
                    <a:pt x="139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86" name="Freeform 26"/>
            <p:cNvSpPr>
              <a:spLocks/>
            </p:cNvSpPr>
            <p:nvPr/>
          </p:nvSpPr>
          <p:spPr bwMode="auto">
            <a:xfrm>
              <a:off x="2238" y="2263"/>
              <a:ext cx="207" cy="109"/>
            </a:xfrm>
            <a:custGeom>
              <a:avLst/>
              <a:gdLst/>
              <a:ahLst/>
              <a:cxnLst>
                <a:cxn ang="0">
                  <a:pos x="113" y="26"/>
                </a:cxn>
                <a:cxn ang="0">
                  <a:pos x="115" y="27"/>
                </a:cxn>
                <a:cxn ang="0">
                  <a:pos x="120" y="30"/>
                </a:cxn>
                <a:cxn ang="0">
                  <a:pos x="126" y="36"/>
                </a:cxn>
                <a:cxn ang="0">
                  <a:pos x="130" y="41"/>
                </a:cxn>
                <a:cxn ang="0">
                  <a:pos x="132" y="43"/>
                </a:cxn>
                <a:cxn ang="0">
                  <a:pos x="137" y="48"/>
                </a:cxn>
                <a:cxn ang="0">
                  <a:pos x="144" y="57"/>
                </a:cxn>
                <a:cxn ang="0">
                  <a:pos x="154" y="67"/>
                </a:cxn>
                <a:cxn ang="0">
                  <a:pos x="166" y="78"/>
                </a:cxn>
                <a:cxn ang="0">
                  <a:pos x="178" y="89"/>
                </a:cxn>
                <a:cxn ang="0">
                  <a:pos x="192" y="99"/>
                </a:cxn>
                <a:cxn ang="0">
                  <a:pos x="207" y="109"/>
                </a:cxn>
                <a:cxn ang="0">
                  <a:pos x="204" y="106"/>
                </a:cxn>
                <a:cxn ang="0">
                  <a:pos x="198" y="99"/>
                </a:cxn>
                <a:cxn ang="0">
                  <a:pos x="190" y="89"/>
                </a:cxn>
                <a:cxn ang="0">
                  <a:pos x="178" y="77"/>
                </a:cxn>
                <a:cxn ang="0">
                  <a:pos x="167" y="63"/>
                </a:cxn>
                <a:cxn ang="0">
                  <a:pos x="156" y="48"/>
                </a:cxn>
                <a:cxn ang="0">
                  <a:pos x="146" y="36"/>
                </a:cxn>
                <a:cxn ang="0">
                  <a:pos x="137" y="26"/>
                </a:cxn>
                <a:cxn ang="0">
                  <a:pos x="136" y="24"/>
                </a:cxn>
                <a:cxn ang="0">
                  <a:pos x="133" y="20"/>
                </a:cxn>
                <a:cxn ang="0">
                  <a:pos x="128" y="15"/>
                </a:cxn>
                <a:cxn ang="0">
                  <a:pos x="120" y="9"/>
                </a:cxn>
                <a:cxn ang="0">
                  <a:pos x="111" y="5"/>
                </a:cxn>
                <a:cxn ang="0">
                  <a:pos x="99" y="2"/>
                </a:cxn>
                <a:cxn ang="0">
                  <a:pos x="85" y="0"/>
                </a:cxn>
                <a:cxn ang="0">
                  <a:pos x="70" y="5"/>
                </a:cxn>
                <a:cxn ang="0">
                  <a:pos x="68" y="5"/>
                </a:cxn>
                <a:cxn ang="0">
                  <a:pos x="64" y="6"/>
                </a:cxn>
                <a:cxn ang="0">
                  <a:pos x="57" y="7"/>
                </a:cxn>
                <a:cxn ang="0">
                  <a:pos x="48" y="9"/>
                </a:cxn>
                <a:cxn ang="0">
                  <a:pos x="39" y="10"/>
                </a:cxn>
                <a:cxn ang="0">
                  <a:pos x="27" y="12"/>
                </a:cxn>
                <a:cxn ang="0">
                  <a:pos x="15" y="12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5" y="13"/>
                </a:cxn>
                <a:cxn ang="0">
                  <a:pos x="9" y="13"/>
                </a:cxn>
                <a:cxn ang="0">
                  <a:pos x="16" y="13"/>
                </a:cxn>
                <a:cxn ang="0">
                  <a:pos x="26" y="15"/>
                </a:cxn>
                <a:cxn ang="0">
                  <a:pos x="37" y="15"/>
                </a:cxn>
                <a:cxn ang="0">
                  <a:pos x="50" y="13"/>
                </a:cxn>
                <a:cxn ang="0">
                  <a:pos x="65" y="12"/>
                </a:cxn>
                <a:cxn ang="0">
                  <a:pos x="67" y="12"/>
                </a:cxn>
                <a:cxn ang="0">
                  <a:pos x="70" y="10"/>
                </a:cxn>
                <a:cxn ang="0">
                  <a:pos x="74" y="9"/>
                </a:cxn>
                <a:cxn ang="0">
                  <a:pos x="79" y="7"/>
                </a:cxn>
                <a:cxn ang="0">
                  <a:pos x="87" y="9"/>
                </a:cxn>
                <a:cxn ang="0">
                  <a:pos x="95" y="12"/>
                </a:cxn>
                <a:cxn ang="0">
                  <a:pos x="104" y="17"/>
                </a:cxn>
                <a:cxn ang="0">
                  <a:pos x="113" y="26"/>
                </a:cxn>
              </a:cxnLst>
              <a:rect l="0" t="0" r="r" b="b"/>
              <a:pathLst>
                <a:path w="207" h="109">
                  <a:moveTo>
                    <a:pt x="113" y="26"/>
                  </a:moveTo>
                  <a:lnTo>
                    <a:pt x="115" y="27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30" y="41"/>
                  </a:lnTo>
                  <a:lnTo>
                    <a:pt x="132" y="43"/>
                  </a:lnTo>
                  <a:lnTo>
                    <a:pt x="137" y="48"/>
                  </a:lnTo>
                  <a:lnTo>
                    <a:pt x="144" y="57"/>
                  </a:lnTo>
                  <a:lnTo>
                    <a:pt x="154" y="67"/>
                  </a:lnTo>
                  <a:lnTo>
                    <a:pt x="166" y="78"/>
                  </a:lnTo>
                  <a:lnTo>
                    <a:pt x="178" y="89"/>
                  </a:lnTo>
                  <a:lnTo>
                    <a:pt x="192" y="99"/>
                  </a:lnTo>
                  <a:lnTo>
                    <a:pt x="207" y="109"/>
                  </a:lnTo>
                  <a:lnTo>
                    <a:pt x="204" y="106"/>
                  </a:lnTo>
                  <a:lnTo>
                    <a:pt x="198" y="99"/>
                  </a:lnTo>
                  <a:lnTo>
                    <a:pt x="190" y="89"/>
                  </a:lnTo>
                  <a:lnTo>
                    <a:pt x="178" y="77"/>
                  </a:lnTo>
                  <a:lnTo>
                    <a:pt x="167" y="63"/>
                  </a:lnTo>
                  <a:lnTo>
                    <a:pt x="156" y="48"/>
                  </a:lnTo>
                  <a:lnTo>
                    <a:pt x="146" y="36"/>
                  </a:lnTo>
                  <a:lnTo>
                    <a:pt x="137" y="26"/>
                  </a:lnTo>
                  <a:lnTo>
                    <a:pt x="136" y="24"/>
                  </a:lnTo>
                  <a:lnTo>
                    <a:pt x="133" y="20"/>
                  </a:lnTo>
                  <a:lnTo>
                    <a:pt x="128" y="15"/>
                  </a:lnTo>
                  <a:lnTo>
                    <a:pt x="120" y="9"/>
                  </a:lnTo>
                  <a:lnTo>
                    <a:pt x="111" y="5"/>
                  </a:lnTo>
                  <a:lnTo>
                    <a:pt x="99" y="2"/>
                  </a:lnTo>
                  <a:lnTo>
                    <a:pt x="85" y="0"/>
                  </a:lnTo>
                  <a:lnTo>
                    <a:pt x="70" y="5"/>
                  </a:lnTo>
                  <a:lnTo>
                    <a:pt x="68" y="5"/>
                  </a:lnTo>
                  <a:lnTo>
                    <a:pt x="64" y="6"/>
                  </a:lnTo>
                  <a:lnTo>
                    <a:pt x="57" y="7"/>
                  </a:lnTo>
                  <a:lnTo>
                    <a:pt x="48" y="9"/>
                  </a:lnTo>
                  <a:lnTo>
                    <a:pt x="39" y="10"/>
                  </a:lnTo>
                  <a:lnTo>
                    <a:pt x="27" y="12"/>
                  </a:lnTo>
                  <a:lnTo>
                    <a:pt x="15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5" y="13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6" y="15"/>
                  </a:lnTo>
                  <a:lnTo>
                    <a:pt x="37" y="15"/>
                  </a:lnTo>
                  <a:lnTo>
                    <a:pt x="50" y="13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70" y="10"/>
                  </a:lnTo>
                  <a:lnTo>
                    <a:pt x="74" y="9"/>
                  </a:lnTo>
                  <a:lnTo>
                    <a:pt x="79" y="7"/>
                  </a:lnTo>
                  <a:lnTo>
                    <a:pt x="87" y="9"/>
                  </a:lnTo>
                  <a:lnTo>
                    <a:pt x="95" y="12"/>
                  </a:lnTo>
                  <a:lnTo>
                    <a:pt x="104" y="17"/>
                  </a:lnTo>
                  <a:lnTo>
                    <a:pt x="113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87" name="Freeform 27"/>
            <p:cNvSpPr>
              <a:spLocks/>
            </p:cNvSpPr>
            <p:nvPr/>
          </p:nvSpPr>
          <p:spPr bwMode="auto">
            <a:xfrm>
              <a:off x="2182" y="2293"/>
              <a:ext cx="157" cy="116"/>
            </a:xfrm>
            <a:custGeom>
              <a:avLst/>
              <a:gdLst/>
              <a:ahLst/>
              <a:cxnLst>
                <a:cxn ang="0">
                  <a:pos x="157" y="11"/>
                </a:cxn>
                <a:cxn ang="0">
                  <a:pos x="154" y="7"/>
                </a:cxn>
                <a:cxn ang="0">
                  <a:pos x="147" y="2"/>
                </a:cxn>
                <a:cxn ang="0">
                  <a:pos x="134" y="0"/>
                </a:cxn>
                <a:cxn ang="0">
                  <a:pos x="116" y="9"/>
                </a:cxn>
                <a:cxn ang="0">
                  <a:pos x="114" y="10"/>
                </a:cxn>
                <a:cxn ang="0">
                  <a:pos x="109" y="13"/>
                </a:cxn>
                <a:cxn ang="0">
                  <a:pos x="100" y="16"/>
                </a:cxn>
                <a:cxn ang="0">
                  <a:pos x="90" y="21"/>
                </a:cxn>
                <a:cxn ang="0">
                  <a:pos x="79" y="26"/>
                </a:cxn>
                <a:cxn ang="0">
                  <a:pos x="68" y="30"/>
                </a:cxn>
                <a:cxn ang="0">
                  <a:pos x="56" y="33"/>
                </a:cxn>
                <a:cxn ang="0">
                  <a:pos x="47" y="34"/>
                </a:cxn>
                <a:cxn ang="0">
                  <a:pos x="45" y="35"/>
                </a:cxn>
                <a:cxn ang="0">
                  <a:pos x="42" y="38"/>
                </a:cxn>
                <a:cxn ang="0">
                  <a:pos x="35" y="44"/>
                </a:cxn>
                <a:cxn ang="0">
                  <a:pos x="28" y="54"/>
                </a:cxn>
                <a:cxn ang="0">
                  <a:pos x="28" y="57"/>
                </a:cxn>
                <a:cxn ang="0">
                  <a:pos x="27" y="66"/>
                </a:cxn>
                <a:cxn ang="0">
                  <a:pos x="18" y="85"/>
                </a:cxn>
                <a:cxn ang="0">
                  <a:pos x="0" y="109"/>
                </a:cxn>
                <a:cxn ang="0">
                  <a:pos x="0" y="110"/>
                </a:cxn>
                <a:cxn ang="0">
                  <a:pos x="3" y="114"/>
                </a:cxn>
                <a:cxn ang="0">
                  <a:pos x="6" y="116"/>
                </a:cxn>
                <a:cxn ang="0">
                  <a:pos x="11" y="114"/>
                </a:cxn>
                <a:cxn ang="0">
                  <a:pos x="10" y="114"/>
                </a:cxn>
                <a:cxn ang="0">
                  <a:pos x="7" y="114"/>
                </a:cxn>
                <a:cxn ang="0">
                  <a:pos x="4" y="113"/>
                </a:cxn>
                <a:cxn ang="0">
                  <a:pos x="4" y="109"/>
                </a:cxn>
                <a:cxn ang="0">
                  <a:pos x="7" y="105"/>
                </a:cxn>
                <a:cxn ang="0">
                  <a:pos x="15" y="93"/>
                </a:cxn>
                <a:cxn ang="0">
                  <a:pos x="27" y="79"/>
                </a:cxn>
                <a:cxn ang="0">
                  <a:pos x="35" y="66"/>
                </a:cxn>
                <a:cxn ang="0">
                  <a:pos x="38" y="62"/>
                </a:cxn>
                <a:cxn ang="0">
                  <a:pos x="44" y="52"/>
                </a:cxn>
                <a:cxn ang="0">
                  <a:pos x="52" y="41"/>
                </a:cxn>
                <a:cxn ang="0">
                  <a:pos x="61" y="35"/>
                </a:cxn>
                <a:cxn ang="0">
                  <a:pos x="62" y="35"/>
                </a:cxn>
                <a:cxn ang="0">
                  <a:pos x="66" y="34"/>
                </a:cxn>
                <a:cxn ang="0">
                  <a:pos x="73" y="33"/>
                </a:cxn>
                <a:cxn ang="0">
                  <a:pos x="80" y="31"/>
                </a:cxn>
                <a:cxn ang="0">
                  <a:pos x="89" y="28"/>
                </a:cxn>
                <a:cxn ang="0">
                  <a:pos x="99" y="24"/>
                </a:cxn>
                <a:cxn ang="0">
                  <a:pos x="107" y="20"/>
                </a:cxn>
                <a:cxn ang="0">
                  <a:pos x="114" y="14"/>
                </a:cxn>
                <a:cxn ang="0">
                  <a:pos x="116" y="13"/>
                </a:cxn>
                <a:cxn ang="0">
                  <a:pos x="120" y="11"/>
                </a:cxn>
                <a:cxn ang="0">
                  <a:pos x="126" y="9"/>
                </a:cxn>
                <a:cxn ang="0">
                  <a:pos x="133" y="6"/>
                </a:cxn>
                <a:cxn ang="0">
                  <a:pos x="140" y="3"/>
                </a:cxn>
                <a:cxn ang="0">
                  <a:pos x="147" y="3"/>
                </a:cxn>
                <a:cxn ang="0">
                  <a:pos x="152" y="6"/>
                </a:cxn>
                <a:cxn ang="0">
                  <a:pos x="157" y="11"/>
                </a:cxn>
              </a:cxnLst>
              <a:rect l="0" t="0" r="r" b="b"/>
              <a:pathLst>
                <a:path w="157" h="116">
                  <a:moveTo>
                    <a:pt x="157" y="11"/>
                  </a:moveTo>
                  <a:lnTo>
                    <a:pt x="154" y="7"/>
                  </a:lnTo>
                  <a:lnTo>
                    <a:pt x="147" y="2"/>
                  </a:lnTo>
                  <a:lnTo>
                    <a:pt x="134" y="0"/>
                  </a:lnTo>
                  <a:lnTo>
                    <a:pt x="116" y="9"/>
                  </a:lnTo>
                  <a:lnTo>
                    <a:pt x="114" y="10"/>
                  </a:lnTo>
                  <a:lnTo>
                    <a:pt x="109" y="13"/>
                  </a:lnTo>
                  <a:lnTo>
                    <a:pt x="100" y="16"/>
                  </a:lnTo>
                  <a:lnTo>
                    <a:pt x="90" y="21"/>
                  </a:lnTo>
                  <a:lnTo>
                    <a:pt x="79" y="26"/>
                  </a:lnTo>
                  <a:lnTo>
                    <a:pt x="68" y="30"/>
                  </a:lnTo>
                  <a:lnTo>
                    <a:pt x="56" y="33"/>
                  </a:lnTo>
                  <a:lnTo>
                    <a:pt x="47" y="34"/>
                  </a:lnTo>
                  <a:lnTo>
                    <a:pt x="45" y="35"/>
                  </a:lnTo>
                  <a:lnTo>
                    <a:pt x="42" y="38"/>
                  </a:lnTo>
                  <a:lnTo>
                    <a:pt x="35" y="44"/>
                  </a:lnTo>
                  <a:lnTo>
                    <a:pt x="28" y="54"/>
                  </a:lnTo>
                  <a:lnTo>
                    <a:pt x="28" y="57"/>
                  </a:lnTo>
                  <a:lnTo>
                    <a:pt x="27" y="66"/>
                  </a:lnTo>
                  <a:lnTo>
                    <a:pt x="18" y="85"/>
                  </a:lnTo>
                  <a:lnTo>
                    <a:pt x="0" y="109"/>
                  </a:lnTo>
                  <a:lnTo>
                    <a:pt x="0" y="110"/>
                  </a:lnTo>
                  <a:lnTo>
                    <a:pt x="3" y="114"/>
                  </a:lnTo>
                  <a:lnTo>
                    <a:pt x="6" y="116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7" y="114"/>
                  </a:lnTo>
                  <a:lnTo>
                    <a:pt x="4" y="113"/>
                  </a:lnTo>
                  <a:lnTo>
                    <a:pt x="4" y="109"/>
                  </a:lnTo>
                  <a:lnTo>
                    <a:pt x="7" y="105"/>
                  </a:lnTo>
                  <a:lnTo>
                    <a:pt x="15" y="93"/>
                  </a:lnTo>
                  <a:lnTo>
                    <a:pt x="27" y="79"/>
                  </a:lnTo>
                  <a:lnTo>
                    <a:pt x="35" y="66"/>
                  </a:lnTo>
                  <a:lnTo>
                    <a:pt x="38" y="62"/>
                  </a:lnTo>
                  <a:lnTo>
                    <a:pt x="44" y="52"/>
                  </a:lnTo>
                  <a:lnTo>
                    <a:pt x="52" y="41"/>
                  </a:lnTo>
                  <a:lnTo>
                    <a:pt x="61" y="35"/>
                  </a:lnTo>
                  <a:lnTo>
                    <a:pt x="62" y="35"/>
                  </a:lnTo>
                  <a:lnTo>
                    <a:pt x="66" y="34"/>
                  </a:lnTo>
                  <a:lnTo>
                    <a:pt x="73" y="33"/>
                  </a:lnTo>
                  <a:lnTo>
                    <a:pt x="80" y="31"/>
                  </a:lnTo>
                  <a:lnTo>
                    <a:pt x="89" y="28"/>
                  </a:lnTo>
                  <a:lnTo>
                    <a:pt x="99" y="24"/>
                  </a:lnTo>
                  <a:lnTo>
                    <a:pt x="107" y="20"/>
                  </a:lnTo>
                  <a:lnTo>
                    <a:pt x="114" y="14"/>
                  </a:lnTo>
                  <a:lnTo>
                    <a:pt x="116" y="13"/>
                  </a:lnTo>
                  <a:lnTo>
                    <a:pt x="120" y="11"/>
                  </a:lnTo>
                  <a:lnTo>
                    <a:pt x="126" y="9"/>
                  </a:lnTo>
                  <a:lnTo>
                    <a:pt x="133" y="6"/>
                  </a:lnTo>
                  <a:lnTo>
                    <a:pt x="140" y="3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88" name="Freeform 28"/>
            <p:cNvSpPr>
              <a:spLocks/>
            </p:cNvSpPr>
            <p:nvPr/>
          </p:nvSpPr>
          <p:spPr bwMode="auto">
            <a:xfrm>
              <a:off x="2274" y="2381"/>
              <a:ext cx="58" cy="14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6" y="2"/>
                </a:cxn>
                <a:cxn ang="0">
                  <a:pos x="52" y="7"/>
                </a:cxn>
                <a:cxn ang="0">
                  <a:pos x="45" y="11"/>
                </a:cxn>
                <a:cxn ang="0">
                  <a:pos x="35" y="12"/>
                </a:cxn>
                <a:cxn ang="0">
                  <a:pos x="32" y="12"/>
                </a:cxn>
                <a:cxn ang="0">
                  <a:pos x="27" y="14"/>
                </a:cxn>
                <a:cxn ang="0">
                  <a:pos x="15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12" y="10"/>
                </a:cxn>
                <a:cxn ang="0">
                  <a:pos x="24" y="7"/>
                </a:cxn>
                <a:cxn ang="0">
                  <a:pos x="35" y="2"/>
                </a:cxn>
                <a:cxn ang="0">
                  <a:pos x="38" y="2"/>
                </a:cxn>
                <a:cxn ang="0">
                  <a:pos x="45" y="4"/>
                </a:cxn>
                <a:cxn ang="0">
                  <a:pos x="52" y="2"/>
                </a:cxn>
                <a:cxn ang="0">
                  <a:pos x="58" y="0"/>
                </a:cxn>
              </a:cxnLst>
              <a:rect l="0" t="0" r="r" b="b"/>
              <a:pathLst>
                <a:path w="58" h="14">
                  <a:moveTo>
                    <a:pt x="58" y="0"/>
                  </a:moveTo>
                  <a:lnTo>
                    <a:pt x="56" y="2"/>
                  </a:lnTo>
                  <a:lnTo>
                    <a:pt x="52" y="7"/>
                  </a:lnTo>
                  <a:lnTo>
                    <a:pt x="45" y="11"/>
                  </a:lnTo>
                  <a:lnTo>
                    <a:pt x="35" y="12"/>
                  </a:lnTo>
                  <a:lnTo>
                    <a:pt x="32" y="12"/>
                  </a:lnTo>
                  <a:lnTo>
                    <a:pt x="27" y="14"/>
                  </a:lnTo>
                  <a:lnTo>
                    <a:pt x="15" y="12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12" y="10"/>
                  </a:lnTo>
                  <a:lnTo>
                    <a:pt x="24" y="7"/>
                  </a:lnTo>
                  <a:lnTo>
                    <a:pt x="35" y="2"/>
                  </a:lnTo>
                  <a:lnTo>
                    <a:pt x="38" y="2"/>
                  </a:lnTo>
                  <a:lnTo>
                    <a:pt x="45" y="4"/>
                  </a:lnTo>
                  <a:lnTo>
                    <a:pt x="52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89" name="Freeform 29"/>
            <p:cNvSpPr>
              <a:spLocks/>
            </p:cNvSpPr>
            <p:nvPr/>
          </p:nvSpPr>
          <p:spPr bwMode="auto">
            <a:xfrm>
              <a:off x="2231" y="2388"/>
              <a:ext cx="43" cy="3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3"/>
                </a:cxn>
                <a:cxn ang="0">
                  <a:pos x="41" y="11"/>
                </a:cxn>
                <a:cxn ang="0">
                  <a:pos x="36" y="22"/>
                </a:cxn>
                <a:cxn ang="0">
                  <a:pos x="27" y="34"/>
                </a:cxn>
                <a:cxn ang="0">
                  <a:pos x="24" y="35"/>
                </a:cxn>
                <a:cxn ang="0">
                  <a:pos x="19" y="38"/>
                </a:cxn>
                <a:cxn ang="0">
                  <a:pos x="10" y="39"/>
                </a:cxn>
                <a:cxn ang="0">
                  <a:pos x="0" y="38"/>
                </a:cxn>
                <a:cxn ang="0">
                  <a:pos x="2" y="38"/>
                </a:cxn>
                <a:cxn ang="0">
                  <a:pos x="5" y="38"/>
                </a:cxn>
                <a:cxn ang="0">
                  <a:pos x="9" y="36"/>
                </a:cxn>
                <a:cxn ang="0">
                  <a:pos x="14" y="34"/>
                </a:cxn>
                <a:cxn ang="0">
                  <a:pos x="22" y="29"/>
                </a:cxn>
                <a:cxn ang="0">
                  <a:pos x="29" y="22"/>
                </a:cxn>
                <a:cxn ang="0">
                  <a:pos x="36" y="12"/>
                </a:cxn>
                <a:cxn ang="0">
                  <a:pos x="43" y="0"/>
                </a:cxn>
              </a:cxnLst>
              <a:rect l="0" t="0" r="r" b="b"/>
              <a:pathLst>
                <a:path w="43" h="39">
                  <a:moveTo>
                    <a:pt x="43" y="0"/>
                  </a:moveTo>
                  <a:lnTo>
                    <a:pt x="43" y="3"/>
                  </a:lnTo>
                  <a:lnTo>
                    <a:pt x="41" y="11"/>
                  </a:lnTo>
                  <a:lnTo>
                    <a:pt x="36" y="22"/>
                  </a:lnTo>
                  <a:lnTo>
                    <a:pt x="27" y="34"/>
                  </a:lnTo>
                  <a:lnTo>
                    <a:pt x="24" y="35"/>
                  </a:lnTo>
                  <a:lnTo>
                    <a:pt x="19" y="38"/>
                  </a:lnTo>
                  <a:lnTo>
                    <a:pt x="10" y="39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5" y="38"/>
                  </a:lnTo>
                  <a:lnTo>
                    <a:pt x="9" y="36"/>
                  </a:lnTo>
                  <a:lnTo>
                    <a:pt x="14" y="34"/>
                  </a:lnTo>
                  <a:lnTo>
                    <a:pt x="22" y="29"/>
                  </a:lnTo>
                  <a:lnTo>
                    <a:pt x="29" y="22"/>
                  </a:lnTo>
                  <a:lnTo>
                    <a:pt x="36" y="1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90" name="Freeform 30"/>
            <p:cNvSpPr>
              <a:spLocks/>
            </p:cNvSpPr>
            <p:nvPr/>
          </p:nvSpPr>
          <p:spPr bwMode="auto">
            <a:xfrm>
              <a:off x="2230" y="2354"/>
              <a:ext cx="97" cy="69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7" y="24"/>
                </a:cxn>
                <a:cxn ang="0">
                  <a:pos x="21" y="35"/>
                </a:cxn>
                <a:cxn ang="0">
                  <a:pos x="13" y="52"/>
                </a:cxn>
                <a:cxn ang="0">
                  <a:pos x="0" y="69"/>
                </a:cxn>
                <a:cxn ang="0">
                  <a:pos x="3" y="63"/>
                </a:cxn>
                <a:cxn ang="0">
                  <a:pos x="11" y="48"/>
                </a:cxn>
                <a:cxn ang="0">
                  <a:pos x="20" y="31"/>
                </a:cxn>
                <a:cxn ang="0">
                  <a:pos x="24" y="17"/>
                </a:cxn>
                <a:cxn ang="0">
                  <a:pos x="27" y="17"/>
                </a:cxn>
                <a:cxn ang="0">
                  <a:pos x="34" y="15"/>
                </a:cxn>
                <a:cxn ang="0">
                  <a:pos x="44" y="14"/>
                </a:cxn>
                <a:cxn ang="0">
                  <a:pos x="55" y="11"/>
                </a:cxn>
                <a:cxn ang="0">
                  <a:pos x="68" y="8"/>
                </a:cxn>
                <a:cxn ang="0">
                  <a:pos x="80" y="5"/>
                </a:cxn>
                <a:cxn ang="0">
                  <a:pos x="90" y="3"/>
                </a:cxn>
                <a:cxn ang="0">
                  <a:pos x="97" y="0"/>
                </a:cxn>
                <a:cxn ang="0">
                  <a:pos x="96" y="1"/>
                </a:cxn>
                <a:cxn ang="0">
                  <a:pos x="90" y="3"/>
                </a:cxn>
                <a:cxn ang="0">
                  <a:pos x="83" y="5"/>
                </a:cxn>
                <a:cxn ang="0">
                  <a:pos x="73" y="8"/>
                </a:cxn>
                <a:cxn ang="0">
                  <a:pos x="63" y="11"/>
                </a:cxn>
                <a:cxn ang="0">
                  <a:pos x="52" y="15"/>
                </a:cxn>
                <a:cxn ang="0">
                  <a:pos x="39" y="17"/>
                </a:cxn>
                <a:cxn ang="0">
                  <a:pos x="28" y="18"/>
                </a:cxn>
              </a:cxnLst>
              <a:rect l="0" t="0" r="r" b="b"/>
              <a:pathLst>
                <a:path w="97" h="69">
                  <a:moveTo>
                    <a:pt x="28" y="18"/>
                  </a:moveTo>
                  <a:lnTo>
                    <a:pt x="27" y="24"/>
                  </a:lnTo>
                  <a:lnTo>
                    <a:pt x="21" y="35"/>
                  </a:lnTo>
                  <a:lnTo>
                    <a:pt x="13" y="52"/>
                  </a:lnTo>
                  <a:lnTo>
                    <a:pt x="0" y="69"/>
                  </a:lnTo>
                  <a:lnTo>
                    <a:pt x="3" y="63"/>
                  </a:lnTo>
                  <a:lnTo>
                    <a:pt x="11" y="48"/>
                  </a:lnTo>
                  <a:lnTo>
                    <a:pt x="20" y="31"/>
                  </a:lnTo>
                  <a:lnTo>
                    <a:pt x="24" y="17"/>
                  </a:lnTo>
                  <a:lnTo>
                    <a:pt x="27" y="17"/>
                  </a:lnTo>
                  <a:lnTo>
                    <a:pt x="34" y="15"/>
                  </a:lnTo>
                  <a:lnTo>
                    <a:pt x="44" y="14"/>
                  </a:lnTo>
                  <a:lnTo>
                    <a:pt x="55" y="11"/>
                  </a:lnTo>
                  <a:lnTo>
                    <a:pt x="68" y="8"/>
                  </a:lnTo>
                  <a:lnTo>
                    <a:pt x="80" y="5"/>
                  </a:lnTo>
                  <a:lnTo>
                    <a:pt x="90" y="3"/>
                  </a:lnTo>
                  <a:lnTo>
                    <a:pt x="97" y="0"/>
                  </a:lnTo>
                  <a:lnTo>
                    <a:pt x="96" y="1"/>
                  </a:lnTo>
                  <a:lnTo>
                    <a:pt x="90" y="3"/>
                  </a:lnTo>
                  <a:lnTo>
                    <a:pt x="83" y="5"/>
                  </a:lnTo>
                  <a:lnTo>
                    <a:pt x="73" y="8"/>
                  </a:lnTo>
                  <a:lnTo>
                    <a:pt x="63" y="11"/>
                  </a:lnTo>
                  <a:lnTo>
                    <a:pt x="52" y="15"/>
                  </a:lnTo>
                  <a:lnTo>
                    <a:pt x="39" y="17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91" name="Freeform 31"/>
            <p:cNvSpPr>
              <a:spLocks/>
            </p:cNvSpPr>
            <p:nvPr/>
          </p:nvSpPr>
          <p:spPr bwMode="auto">
            <a:xfrm>
              <a:off x="2205" y="2324"/>
              <a:ext cx="112" cy="93"/>
            </a:xfrm>
            <a:custGeom>
              <a:avLst/>
              <a:gdLst/>
              <a:ahLst/>
              <a:cxnLst>
                <a:cxn ang="0">
                  <a:pos x="40" y="31"/>
                </a:cxn>
                <a:cxn ang="0">
                  <a:pos x="36" y="38"/>
                </a:cxn>
                <a:cxn ang="0">
                  <a:pos x="26" y="54"/>
                </a:cxn>
                <a:cxn ang="0">
                  <a:pos x="12" y="75"/>
                </a:cxn>
                <a:cxn ang="0">
                  <a:pos x="0" y="93"/>
                </a:cxn>
                <a:cxn ang="0">
                  <a:pos x="5" y="85"/>
                </a:cxn>
                <a:cxn ang="0">
                  <a:pos x="16" y="67"/>
                </a:cxn>
                <a:cxn ang="0">
                  <a:pos x="29" y="45"/>
                </a:cxn>
                <a:cxn ang="0">
                  <a:pos x="36" y="30"/>
                </a:cxn>
                <a:cxn ang="0">
                  <a:pos x="39" y="28"/>
                </a:cxn>
                <a:cxn ang="0">
                  <a:pos x="46" y="27"/>
                </a:cxn>
                <a:cxn ang="0">
                  <a:pos x="57" y="23"/>
                </a:cxn>
                <a:cxn ang="0">
                  <a:pos x="70" y="19"/>
                </a:cxn>
                <a:cxn ang="0">
                  <a:pos x="83" y="13"/>
                </a:cxn>
                <a:cxn ang="0">
                  <a:pos x="96" y="9"/>
                </a:cxn>
                <a:cxn ang="0">
                  <a:pos x="105" y="4"/>
                </a:cxn>
                <a:cxn ang="0">
                  <a:pos x="112" y="0"/>
                </a:cxn>
                <a:cxn ang="0">
                  <a:pos x="110" y="2"/>
                </a:cxn>
                <a:cxn ang="0">
                  <a:pos x="103" y="4"/>
                </a:cxn>
                <a:cxn ang="0">
                  <a:pos x="93" y="10"/>
                </a:cxn>
                <a:cxn ang="0">
                  <a:pos x="81" y="16"/>
                </a:cxn>
                <a:cxn ang="0">
                  <a:pos x="69" y="21"/>
                </a:cxn>
                <a:cxn ang="0">
                  <a:pos x="56" y="26"/>
                </a:cxn>
                <a:cxn ang="0">
                  <a:pos x="46" y="30"/>
                </a:cxn>
                <a:cxn ang="0">
                  <a:pos x="40" y="31"/>
                </a:cxn>
              </a:cxnLst>
              <a:rect l="0" t="0" r="r" b="b"/>
              <a:pathLst>
                <a:path w="112" h="93">
                  <a:moveTo>
                    <a:pt x="40" y="31"/>
                  </a:moveTo>
                  <a:lnTo>
                    <a:pt x="36" y="38"/>
                  </a:lnTo>
                  <a:lnTo>
                    <a:pt x="26" y="54"/>
                  </a:lnTo>
                  <a:lnTo>
                    <a:pt x="12" y="75"/>
                  </a:lnTo>
                  <a:lnTo>
                    <a:pt x="0" y="93"/>
                  </a:lnTo>
                  <a:lnTo>
                    <a:pt x="5" y="85"/>
                  </a:lnTo>
                  <a:lnTo>
                    <a:pt x="16" y="67"/>
                  </a:lnTo>
                  <a:lnTo>
                    <a:pt x="29" y="45"/>
                  </a:lnTo>
                  <a:lnTo>
                    <a:pt x="36" y="30"/>
                  </a:lnTo>
                  <a:lnTo>
                    <a:pt x="39" y="28"/>
                  </a:lnTo>
                  <a:lnTo>
                    <a:pt x="46" y="27"/>
                  </a:lnTo>
                  <a:lnTo>
                    <a:pt x="57" y="23"/>
                  </a:lnTo>
                  <a:lnTo>
                    <a:pt x="70" y="19"/>
                  </a:lnTo>
                  <a:lnTo>
                    <a:pt x="83" y="13"/>
                  </a:lnTo>
                  <a:lnTo>
                    <a:pt x="96" y="9"/>
                  </a:lnTo>
                  <a:lnTo>
                    <a:pt x="105" y="4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03" y="4"/>
                  </a:lnTo>
                  <a:lnTo>
                    <a:pt x="93" y="10"/>
                  </a:lnTo>
                  <a:lnTo>
                    <a:pt x="81" y="16"/>
                  </a:lnTo>
                  <a:lnTo>
                    <a:pt x="69" y="21"/>
                  </a:lnTo>
                  <a:lnTo>
                    <a:pt x="56" y="26"/>
                  </a:lnTo>
                  <a:lnTo>
                    <a:pt x="46" y="30"/>
                  </a:lnTo>
                  <a:lnTo>
                    <a:pt x="4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92" name="Freeform 32"/>
            <p:cNvSpPr>
              <a:spLocks/>
            </p:cNvSpPr>
            <p:nvPr/>
          </p:nvSpPr>
          <p:spPr bwMode="auto">
            <a:xfrm>
              <a:off x="2463" y="2379"/>
              <a:ext cx="66" cy="2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5" y="2"/>
                </a:cxn>
                <a:cxn ang="0">
                  <a:pos x="59" y="3"/>
                </a:cxn>
                <a:cxn ang="0">
                  <a:pos x="52" y="6"/>
                </a:cxn>
                <a:cxn ang="0">
                  <a:pos x="42" y="9"/>
                </a:cxn>
                <a:cxn ang="0">
                  <a:pos x="32" y="10"/>
                </a:cxn>
                <a:cxn ang="0">
                  <a:pos x="21" y="12"/>
                </a:cxn>
                <a:cxn ang="0">
                  <a:pos x="10" y="10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10"/>
                </a:cxn>
                <a:cxn ang="0">
                  <a:pos x="7" y="14"/>
                </a:cxn>
                <a:cxn ang="0">
                  <a:pos x="14" y="17"/>
                </a:cxn>
                <a:cxn ang="0">
                  <a:pos x="23" y="20"/>
                </a:cxn>
                <a:cxn ang="0">
                  <a:pos x="34" y="17"/>
                </a:cxn>
                <a:cxn ang="0">
                  <a:pos x="48" y="12"/>
                </a:cxn>
                <a:cxn ang="0">
                  <a:pos x="66" y="0"/>
                </a:cxn>
              </a:cxnLst>
              <a:rect l="0" t="0" r="r" b="b"/>
              <a:pathLst>
                <a:path w="66" h="20">
                  <a:moveTo>
                    <a:pt x="66" y="0"/>
                  </a:moveTo>
                  <a:lnTo>
                    <a:pt x="65" y="2"/>
                  </a:lnTo>
                  <a:lnTo>
                    <a:pt x="59" y="3"/>
                  </a:lnTo>
                  <a:lnTo>
                    <a:pt x="52" y="6"/>
                  </a:lnTo>
                  <a:lnTo>
                    <a:pt x="42" y="9"/>
                  </a:lnTo>
                  <a:lnTo>
                    <a:pt x="32" y="10"/>
                  </a:lnTo>
                  <a:lnTo>
                    <a:pt x="21" y="12"/>
                  </a:lnTo>
                  <a:lnTo>
                    <a:pt x="10" y="10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10"/>
                  </a:lnTo>
                  <a:lnTo>
                    <a:pt x="7" y="14"/>
                  </a:lnTo>
                  <a:lnTo>
                    <a:pt x="14" y="17"/>
                  </a:lnTo>
                  <a:lnTo>
                    <a:pt x="23" y="20"/>
                  </a:lnTo>
                  <a:lnTo>
                    <a:pt x="34" y="17"/>
                  </a:lnTo>
                  <a:lnTo>
                    <a:pt x="48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93" name="Freeform 33"/>
            <p:cNvSpPr>
              <a:spLocks/>
            </p:cNvSpPr>
            <p:nvPr/>
          </p:nvSpPr>
          <p:spPr bwMode="auto">
            <a:xfrm>
              <a:off x="2325" y="2319"/>
              <a:ext cx="26" cy="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1" y="1"/>
                </a:cxn>
                <a:cxn ang="0">
                  <a:pos x="26" y="11"/>
                </a:cxn>
                <a:cxn ang="0">
                  <a:pos x="24" y="9"/>
                </a:cxn>
                <a:cxn ang="0">
                  <a:pos x="17" y="5"/>
                </a:cxn>
                <a:cxn ang="0">
                  <a:pos x="8" y="4"/>
                </a:cxn>
                <a:cxn ang="0">
                  <a:pos x="0" y="5"/>
                </a:cxn>
              </a:cxnLst>
              <a:rect l="0" t="0" r="r" b="b"/>
              <a:pathLst>
                <a:path w="26" h="11">
                  <a:moveTo>
                    <a:pt x="0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1" y="1"/>
                  </a:lnTo>
                  <a:lnTo>
                    <a:pt x="26" y="11"/>
                  </a:lnTo>
                  <a:lnTo>
                    <a:pt x="24" y="9"/>
                  </a:lnTo>
                  <a:lnTo>
                    <a:pt x="17" y="5"/>
                  </a:lnTo>
                  <a:lnTo>
                    <a:pt x="8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94" name="Freeform 34"/>
            <p:cNvSpPr>
              <a:spLocks/>
            </p:cNvSpPr>
            <p:nvPr/>
          </p:nvSpPr>
          <p:spPr bwMode="auto">
            <a:xfrm>
              <a:off x="2334" y="2351"/>
              <a:ext cx="26" cy="1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12" y="1"/>
                </a:cxn>
                <a:cxn ang="0">
                  <a:pos x="26" y="11"/>
                </a:cxn>
                <a:cxn ang="0">
                  <a:pos x="23" y="10"/>
                </a:cxn>
                <a:cxn ang="0">
                  <a:pos x="17" y="6"/>
                </a:cxn>
                <a:cxn ang="0">
                  <a:pos x="9" y="4"/>
                </a:cxn>
                <a:cxn ang="0">
                  <a:pos x="0" y="6"/>
                </a:cxn>
              </a:cxnLst>
              <a:rect l="0" t="0" r="r" b="b"/>
              <a:pathLst>
                <a:path w="26" h="11">
                  <a:moveTo>
                    <a:pt x="0" y="6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2" y="1"/>
                  </a:lnTo>
                  <a:lnTo>
                    <a:pt x="26" y="11"/>
                  </a:lnTo>
                  <a:lnTo>
                    <a:pt x="23" y="10"/>
                  </a:lnTo>
                  <a:lnTo>
                    <a:pt x="17" y="6"/>
                  </a:lnTo>
                  <a:lnTo>
                    <a:pt x="9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95" name="Freeform 35"/>
            <p:cNvSpPr>
              <a:spLocks/>
            </p:cNvSpPr>
            <p:nvPr/>
          </p:nvSpPr>
          <p:spPr bwMode="auto">
            <a:xfrm>
              <a:off x="2141" y="2282"/>
              <a:ext cx="75" cy="4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72" y="1"/>
                </a:cxn>
                <a:cxn ang="0">
                  <a:pos x="65" y="5"/>
                </a:cxn>
                <a:cxn ang="0">
                  <a:pos x="54" y="13"/>
                </a:cxn>
                <a:cxn ang="0">
                  <a:pos x="42" y="20"/>
                </a:cxn>
                <a:cxn ang="0">
                  <a:pos x="28" y="27"/>
                </a:cxn>
                <a:cxn ang="0">
                  <a:pos x="17" y="32"/>
                </a:cxn>
                <a:cxn ang="0">
                  <a:pos x="7" y="38"/>
                </a:cxn>
                <a:cxn ang="0">
                  <a:pos x="0" y="39"/>
                </a:cxn>
                <a:cxn ang="0">
                  <a:pos x="1" y="39"/>
                </a:cxn>
                <a:cxn ang="0">
                  <a:pos x="6" y="41"/>
                </a:cxn>
                <a:cxn ang="0">
                  <a:pos x="11" y="42"/>
                </a:cxn>
                <a:cxn ang="0">
                  <a:pos x="20" y="44"/>
                </a:cxn>
                <a:cxn ang="0">
                  <a:pos x="30" y="44"/>
                </a:cxn>
                <a:cxn ang="0">
                  <a:pos x="39" y="44"/>
                </a:cxn>
                <a:cxn ang="0">
                  <a:pos x="51" y="41"/>
                </a:cxn>
                <a:cxn ang="0">
                  <a:pos x="62" y="35"/>
                </a:cxn>
                <a:cxn ang="0">
                  <a:pos x="61" y="35"/>
                </a:cxn>
                <a:cxn ang="0">
                  <a:pos x="58" y="37"/>
                </a:cxn>
                <a:cxn ang="0">
                  <a:pos x="54" y="38"/>
                </a:cxn>
                <a:cxn ang="0">
                  <a:pos x="48" y="39"/>
                </a:cxn>
                <a:cxn ang="0">
                  <a:pos x="41" y="39"/>
                </a:cxn>
                <a:cxn ang="0">
                  <a:pos x="34" y="39"/>
                </a:cxn>
                <a:cxn ang="0">
                  <a:pos x="27" y="39"/>
                </a:cxn>
                <a:cxn ang="0">
                  <a:pos x="20" y="37"/>
                </a:cxn>
                <a:cxn ang="0">
                  <a:pos x="21" y="37"/>
                </a:cxn>
                <a:cxn ang="0">
                  <a:pos x="24" y="35"/>
                </a:cxn>
                <a:cxn ang="0">
                  <a:pos x="28" y="34"/>
                </a:cxn>
                <a:cxn ang="0">
                  <a:pos x="35" y="29"/>
                </a:cxn>
                <a:cxn ang="0">
                  <a:pos x="44" y="25"/>
                </a:cxn>
                <a:cxn ang="0">
                  <a:pos x="52" y="18"/>
                </a:cxn>
                <a:cxn ang="0">
                  <a:pos x="64" y="10"/>
                </a:cxn>
                <a:cxn ang="0">
                  <a:pos x="75" y="0"/>
                </a:cxn>
              </a:cxnLst>
              <a:rect l="0" t="0" r="r" b="b"/>
              <a:pathLst>
                <a:path w="75" h="44">
                  <a:moveTo>
                    <a:pt x="75" y="0"/>
                  </a:moveTo>
                  <a:lnTo>
                    <a:pt x="72" y="1"/>
                  </a:lnTo>
                  <a:lnTo>
                    <a:pt x="65" y="5"/>
                  </a:lnTo>
                  <a:lnTo>
                    <a:pt x="54" y="13"/>
                  </a:lnTo>
                  <a:lnTo>
                    <a:pt x="42" y="20"/>
                  </a:lnTo>
                  <a:lnTo>
                    <a:pt x="28" y="27"/>
                  </a:lnTo>
                  <a:lnTo>
                    <a:pt x="17" y="32"/>
                  </a:lnTo>
                  <a:lnTo>
                    <a:pt x="7" y="38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6" y="41"/>
                  </a:lnTo>
                  <a:lnTo>
                    <a:pt x="11" y="42"/>
                  </a:lnTo>
                  <a:lnTo>
                    <a:pt x="20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51" y="41"/>
                  </a:lnTo>
                  <a:lnTo>
                    <a:pt x="62" y="35"/>
                  </a:lnTo>
                  <a:lnTo>
                    <a:pt x="61" y="35"/>
                  </a:lnTo>
                  <a:lnTo>
                    <a:pt x="58" y="37"/>
                  </a:lnTo>
                  <a:lnTo>
                    <a:pt x="54" y="38"/>
                  </a:lnTo>
                  <a:lnTo>
                    <a:pt x="48" y="39"/>
                  </a:lnTo>
                  <a:lnTo>
                    <a:pt x="41" y="39"/>
                  </a:lnTo>
                  <a:lnTo>
                    <a:pt x="34" y="39"/>
                  </a:lnTo>
                  <a:lnTo>
                    <a:pt x="27" y="39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4" y="35"/>
                  </a:lnTo>
                  <a:lnTo>
                    <a:pt x="28" y="34"/>
                  </a:lnTo>
                  <a:lnTo>
                    <a:pt x="35" y="29"/>
                  </a:lnTo>
                  <a:lnTo>
                    <a:pt x="44" y="25"/>
                  </a:lnTo>
                  <a:lnTo>
                    <a:pt x="52" y="18"/>
                  </a:lnTo>
                  <a:lnTo>
                    <a:pt x="64" y="1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96" name="Freeform 36"/>
            <p:cNvSpPr>
              <a:spLocks/>
            </p:cNvSpPr>
            <p:nvPr/>
          </p:nvSpPr>
          <p:spPr bwMode="auto">
            <a:xfrm>
              <a:off x="2278" y="1814"/>
              <a:ext cx="651" cy="174"/>
            </a:xfrm>
            <a:custGeom>
              <a:avLst/>
              <a:gdLst/>
              <a:ahLst/>
              <a:cxnLst>
                <a:cxn ang="0">
                  <a:pos x="49" y="81"/>
                </a:cxn>
                <a:cxn ang="0">
                  <a:pos x="71" y="79"/>
                </a:cxn>
                <a:cxn ang="0">
                  <a:pos x="89" y="85"/>
                </a:cxn>
                <a:cxn ang="0">
                  <a:pos x="107" y="91"/>
                </a:cxn>
                <a:cxn ang="0">
                  <a:pos x="127" y="96"/>
                </a:cxn>
                <a:cxn ang="0">
                  <a:pos x="145" y="102"/>
                </a:cxn>
                <a:cxn ang="0">
                  <a:pos x="161" y="111"/>
                </a:cxn>
                <a:cxn ang="0">
                  <a:pos x="174" y="118"/>
                </a:cxn>
                <a:cxn ang="0">
                  <a:pos x="188" y="125"/>
                </a:cxn>
                <a:cxn ang="0">
                  <a:pos x="202" y="130"/>
                </a:cxn>
                <a:cxn ang="0">
                  <a:pos x="217" y="135"/>
                </a:cxn>
                <a:cxn ang="0">
                  <a:pos x="233" y="139"/>
                </a:cxn>
                <a:cxn ang="0">
                  <a:pos x="247" y="143"/>
                </a:cxn>
                <a:cxn ang="0">
                  <a:pos x="263" y="147"/>
                </a:cxn>
                <a:cxn ang="0">
                  <a:pos x="292" y="157"/>
                </a:cxn>
                <a:cxn ang="0">
                  <a:pos x="336" y="166"/>
                </a:cxn>
                <a:cxn ang="0">
                  <a:pos x="380" y="171"/>
                </a:cxn>
                <a:cxn ang="0">
                  <a:pos x="424" y="174"/>
                </a:cxn>
                <a:cxn ang="0">
                  <a:pos x="467" y="173"/>
                </a:cxn>
                <a:cxn ang="0">
                  <a:pos x="511" y="168"/>
                </a:cxn>
                <a:cxn ang="0">
                  <a:pos x="555" y="163"/>
                </a:cxn>
                <a:cxn ang="0">
                  <a:pos x="599" y="153"/>
                </a:cxn>
                <a:cxn ang="0">
                  <a:pos x="634" y="142"/>
                </a:cxn>
                <a:cxn ang="0">
                  <a:pos x="651" y="118"/>
                </a:cxn>
                <a:cxn ang="0">
                  <a:pos x="648" y="96"/>
                </a:cxn>
                <a:cxn ang="0">
                  <a:pos x="640" y="84"/>
                </a:cxn>
                <a:cxn ang="0">
                  <a:pos x="627" y="75"/>
                </a:cxn>
                <a:cxn ang="0">
                  <a:pos x="613" y="71"/>
                </a:cxn>
                <a:cxn ang="0">
                  <a:pos x="583" y="78"/>
                </a:cxn>
                <a:cxn ang="0">
                  <a:pos x="538" y="87"/>
                </a:cxn>
                <a:cxn ang="0">
                  <a:pos x="494" y="92"/>
                </a:cxn>
                <a:cxn ang="0">
                  <a:pos x="449" y="95"/>
                </a:cxn>
                <a:cxn ang="0">
                  <a:pos x="404" y="94"/>
                </a:cxn>
                <a:cxn ang="0">
                  <a:pos x="360" y="89"/>
                </a:cxn>
                <a:cxn ang="0">
                  <a:pos x="315" y="82"/>
                </a:cxn>
                <a:cxn ang="0">
                  <a:pos x="271" y="70"/>
                </a:cxn>
                <a:cxn ang="0">
                  <a:pos x="246" y="61"/>
                </a:cxn>
                <a:cxn ang="0">
                  <a:pos x="237" y="61"/>
                </a:cxn>
                <a:cxn ang="0">
                  <a:pos x="226" y="57"/>
                </a:cxn>
                <a:cxn ang="0">
                  <a:pos x="215" y="51"/>
                </a:cxn>
                <a:cxn ang="0">
                  <a:pos x="203" y="46"/>
                </a:cxn>
                <a:cxn ang="0">
                  <a:pos x="192" y="40"/>
                </a:cxn>
                <a:cxn ang="0">
                  <a:pos x="169" y="30"/>
                </a:cxn>
                <a:cxn ang="0">
                  <a:pos x="133" y="16"/>
                </a:cxn>
                <a:cxn ang="0">
                  <a:pos x="96" y="6"/>
                </a:cxn>
                <a:cxn ang="0">
                  <a:pos x="59" y="0"/>
                </a:cxn>
                <a:cxn ang="0">
                  <a:pos x="24" y="5"/>
                </a:cxn>
                <a:cxn ang="0">
                  <a:pos x="3" y="26"/>
                </a:cxn>
                <a:cxn ang="0">
                  <a:pos x="3" y="57"/>
                </a:cxn>
                <a:cxn ang="0">
                  <a:pos x="24" y="78"/>
                </a:cxn>
                <a:cxn ang="0">
                  <a:pos x="39" y="81"/>
                </a:cxn>
              </a:cxnLst>
              <a:rect l="0" t="0" r="r" b="b"/>
              <a:pathLst>
                <a:path w="651" h="174">
                  <a:moveTo>
                    <a:pt x="39" y="81"/>
                  </a:moveTo>
                  <a:lnTo>
                    <a:pt x="49" y="81"/>
                  </a:lnTo>
                  <a:lnTo>
                    <a:pt x="61" y="79"/>
                  </a:lnTo>
                  <a:lnTo>
                    <a:pt x="71" y="79"/>
                  </a:lnTo>
                  <a:lnTo>
                    <a:pt x="80" y="82"/>
                  </a:lnTo>
                  <a:lnTo>
                    <a:pt x="89" y="85"/>
                  </a:lnTo>
                  <a:lnTo>
                    <a:pt x="99" y="88"/>
                  </a:lnTo>
                  <a:lnTo>
                    <a:pt x="107" y="91"/>
                  </a:lnTo>
                  <a:lnTo>
                    <a:pt x="117" y="94"/>
                  </a:lnTo>
                  <a:lnTo>
                    <a:pt x="127" y="96"/>
                  </a:lnTo>
                  <a:lnTo>
                    <a:pt x="136" y="99"/>
                  </a:lnTo>
                  <a:lnTo>
                    <a:pt x="145" y="102"/>
                  </a:lnTo>
                  <a:lnTo>
                    <a:pt x="154" y="106"/>
                  </a:lnTo>
                  <a:lnTo>
                    <a:pt x="161" y="111"/>
                  </a:lnTo>
                  <a:lnTo>
                    <a:pt x="168" y="113"/>
                  </a:lnTo>
                  <a:lnTo>
                    <a:pt x="174" y="118"/>
                  </a:lnTo>
                  <a:lnTo>
                    <a:pt x="181" y="122"/>
                  </a:lnTo>
                  <a:lnTo>
                    <a:pt x="188" y="125"/>
                  </a:lnTo>
                  <a:lnTo>
                    <a:pt x="195" y="127"/>
                  </a:lnTo>
                  <a:lnTo>
                    <a:pt x="202" y="130"/>
                  </a:lnTo>
                  <a:lnTo>
                    <a:pt x="209" y="133"/>
                  </a:lnTo>
                  <a:lnTo>
                    <a:pt x="217" y="135"/>
                  </a:lnTo>
                  <a:lnTo>
                    <a:pt x="225" y="137"/>
                  </a:lnTo>
                  <a:lnTo>
                    <a:pt x="233" y="139"/>
                  </a:lnTo>
                  <a:lnTo>
                    <a:pt x="240" y="142"/>
                  </a:lnTo>
                  <a:lnTo>
                    <a:pt x="247" y="143"/>
                  </a:lnTo>
                  <a:lnTo>
                    <a:pt x="256" y="146"/>
                  </a:lnTo>
                  <a:lnTo>
                    <a:pt x="263" y="147"/>
                  </a:lnTo>
                  <a:lnTo>
                    <a:pt x="271" y="150"/>
                  </a:lnTo>
                  <a:lnTo>
                    <a:pt x="292" y="157"/>
                  </a:lnTo>
                  <a:lnTo>
                    <a:pt x="315" y="161"/>
                  </a:lnTo>
                  <a:lnTo>
                    <a:pt x="336" y="166"/>
                  </a:lnTo>
                  <a:lnTo>
                    <a:pt x="357" y="170"/>
                  </a:lnTo>
                  <a:lnTo>
                    <a:pt x="380" y="171"/>
                  </a:lnTo>
                  <a:lnTo>
                    <a:pt x="401" y="174"/>
                  </a:lnTo>
                  <a:lnTo>
                    <a:pt x="424" y="174"/>
                  </a:lnTo>
                  <a:lnTo>
                    <a:pt x="446" y="174"/>
                  </a:lnTo>
                  <a:lnTo>
                    <a:pt x="467" y="173"/>
                  </a:lnTo>
                  <a:lnTo>
                    <a:pt x="490" y="171"/>
                  </a:lnTo>
                  <a:lnTo>
                    <a:pt x="511" y="168"/>
                  </a:lnTo>
                  <a:lnTo>
                    <a:pt x="534" y="166"/>
                  </a:lnTo>
                  <a:lnTo>
                    <a:pt x="555" y="163"/>
                  </a:lnTo>
                  <a:lnTo>
                    <a:pt x="576" y="157"/>
                  </a:lnTo>
                  <a:lnTo>
                    <a:pt x="599" y="153"/>
                  </a:lnTo>
                  <a:lnTo>
                    <a:pt x="620" y="147"/>
                  </a:lnTo>
                  <a:lnTo>
                    <a:pt x="634" y="142"/>
                  </a:lnTo>
                  <a:lnTo>
                    <a:pt x="645" y="132"/>
                  </a:lnTo>
                  <a:lnTo>
                    <a:pt x="651" y="118"/>
                  </a:lnTo>
                  <a:lnTo>
                    <a:pt x="651" y="103"/>
                  </a:lnTo>
                  <a:lnTo>
                    <a:pt x="648" y="96"/>
                  </a:lnTo>
                  <a:lnTo>
                    <a:pt x="645" y="89"/>
                  </a:lnTo>
                  <a:lnTo>
                    <a:pt x="640" y="84"/>
                  </a:lnTo>
                  <a:lnTo>
                    <a:pt x="634" y="78"/>
                  </a:lnTo>
                  <a:lnTo>
                    <a:pt x="627" y="75"/>
                  </a:lnTo>
                  <a:lnTo>
                    <a:pt x="620" y="72"/>
                  </a:lnTo>
                  <a:lnTo>
                    <a:pt x="613" y="71"/>
                  </a:lnTo>
                  <a:lnTo>
                    <a:pt x="604" y="72"/>
                  </a:lnTo>
                  <a:lnTo>
                    <a:pt x="583" y="78"/>
                  </a:lnTo>
                  <a:lnTo>
                    <a:pt x="561" y="82"/>
                  </a:lnTo>
                  <a:lnTo>
                    <a:pt x="538" y="87"/>
                  </a:lnTo>
                  <a:lnTo>
                    <a:pt x="517" y="89"/>
                  </a:lnTo>
                  <a:lnTo>
                    <a:pt x="494" y="92"/>
                  </a:lnTo>
                  <a:lnTo>
                    <a:pt x="472" y="94"/>
                  </a:lnTo>
                  <a:lnTo>
                    <a:pt x="449" y="95"/>
                  </a:lnTo>
                  <a:lnTo>
                    <a:pt x="426" y="95"/>
                  </a:lnTo>
                  <a:lnTo>
                    <a:pt x="404" y="94"/>
                  </a:lnTo>
                  <a:lnTo>
                    <a:pt x="381" y="92"/>
                  </a:lnTo>
                  <a:lnTo>
                    <a:pt x="360" y="89"/>
                  </a:lnTo>
                  <a:lnTo>
                    <a:pt x="338" y="87"/>
                  </a:lnTo>
                  <a:lnTo>
                    <a:pt x="315" y="82"/>
                  </a:lnTo>
                  <a:lnTo>
                    <a:pt x="294" y="77"/>
                  </a:lnTo>
                  <a:lnTo>
                    <a:pt x="271" y="70"/>
                  </a:lnTo>
                  <a:lnTo>
                    <a:pt x="250" y="62"/>
                  </a:lnTo>
                  <a:lnTo>
                    <a:pt x="246" y="61"/>
                  </a:lnTo>
                  <a:lnTo>
                    <a:pt x="241" y="61"/>
                  </a:lnTo>
                  <a:lnTo>
                    <a:pt x="237" y="61"/>
                  </a:lnTo>
                  <a:lnTo>
                    <a:pt x="232" y="60"/>
                  </a:lnTo>
                  <a:lnTo>
                    <a:pt x="226" y="57"/>
                  </a:lnTo>
                  <a:lnTo>
                    <a:pt x="220" y="55"/>
                  </a:lnTo>
                  <a:lnTo>
                    <a:pt x="215" y="51"/>
                  </a:lnTo>
                  <a:lnTo>
                    <a:pt x="209" y="48"/>
                  </a:lnTo>
                  <a:lnTo>
                    <a:pt x="203" y="46"/>
                  </a:lnTo>
                  <a:lnTo>
                    <a:pt x="198" y="43"/>
                  </a:lnTo>
                  <a:lnTo>
                    <a:pt x="192" y="40"/>
                  </a:lnTo>
                  <a:lnTo>
                    <a:pt x="186" y="37"/>
                  </a:lnTo>
                  <a:lnTo>
                    <a:pt x="169" y="30"/>
                  </a:lnTo>
                  <a:lnTo>
                    <a:pt x="151" y="23"/>
                  </a:lnTo>
                  <a:lnTo>
                    <a:pt x="133" y="16"/>
                  </a:lnTo>
                  <a:lnTo>
                    <a:pt x="116" y="10"/>
                  </a:lnTo>
                  <a:lnTo>
                    <a:pt x="96" y="6"/>
                  </a:lnTo>
                  <a:lnTo>
                    <a:pt x="78" y="2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4" y="5"/>
                  </a:lnTo>
                  <a:lnTo>
                    <a:pt x="11" y="13"/>
                  </a:lnTo>
                  <a:lnTo>
                    <a:pt x="3" y="26"/>
                  </a:lnTo>
                  <a:lnTo>
                    <a:pt x="0" y="41"/>
                  </a:lnTo>
                  <a:lnTo>
                    <a:pt x="3" y="57"/>
                  </a:lnTo>
                  <a:lnTo>
                    <a:pt x="11" y="70"/>
                  </a:lnTo>
                  <a:lnTo>
                    <a:pt x="24" y="78"/>
                  </a:lnTo>
                  <a:lnTo>
                    <a:pt x="39" y="81"/>
                  </a:lnTo>
                  <a:lnTo>
                    <a:pt x="39" y="81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97" name="Freeform 37"/>
            <p:cNvSpPr>
              <a:spLocks/>
            </p:cNvSpPr>
            <p:nvPr/>
          </p:nvSpPr>
          <p:spPr bwMode="auto">
            <a:xfrm>
              <a:off x="2337" y="1998"/>
              <a:ext cx="596" cy="172"/>
            </a:xfrm>
            <a:custGeom>
              <a:avLst/>
              <a:gdLst/>
              <a:ahLst/>
              <a:cxnLst>
                <a:cxn ang="0">
                  <a:pos x="43" y="85"/>
                </a:cxn>
                <a:cxn ang="0">
                  <a:pos x="85" y="103"/>
                </a:cxn>
                <a:cxn ang="0">
                  <a:pos x="126" y="117"/>
                </a:cxn>
                <a:cxn ang="0">
                  <a:pos x="170" y="130"/>
                </a:cxn>
                <a:cxn ang="0">
                  <a:pos x="214" y="140"/>
                </a:cxn>
                <a:cxn ang="0">
                  <a:pos x="257" y="150"/>
                </a:cxn>
                <a:cxn ang="0">
                  <a:pos x="303" y="157"/>
                </a:cxn>
                <a:cxn ang="0">
                  <a:pos x="349" y="164"/>
                </a:cxn>
                <a:cxn ang="0">
                  <a:pos x="397" y="171"/>
                </a:cxn>
                <a:cxn ang="0">
                  <a:pos x="448" y="172"/>
                </a:cxn>
                <a:cxn ang="0">
                  <a:pos x="497" y="164"/>
                </a:cxn>
                <a:cxn ang="0">
                  <a:pos x="544" y="148"/>
                </a:cxn>
                <a:cxn ang="0">
                  <a:pos x="567" y="138"/>
                </a:cxn>
                <a:cxn ang="0">
                  <a:pos x="565" y="138"/>
                </a:cxn>
                <a:cxn ang="0">
                  <a:pos x="579" y="134"/>
                </a:cxn>
                <a:cxn ang="0">
                  <a:pos x="596" y="110"/>
                </a:cxn>
                <a:cxn ang="0">
                  <a:pos x="595" y="88"/>
                </a:cxn>
                <a:cxn ang="0">
                  <a:pos x="586" y="75"/>
                </a:cxn>
                <a:cxn ang="0">
                  <a:pos x="574" y="65"/>
                </a:cxn>
                <a:cxn ang="0">
                  <a:pos x="560" y="62"/>
                </a:cxn>
                <a:cxn ang="0">
                  <a:pos x="541" y="65"/>
                </a:cxn>
                <a:cxn ang="0">
                  <a:pos x="520" y="72"/>
                </a:cxn>
                <a:cxn ang="0">
                  <a:pos x="502" y="80"/>
                </a:cxn>
                <a:cxn ang="0">
                  <a:pos x="480" y="88"/>
                </a:cxn>
                <a:cxn ang="0">
                  <a:pos x="465" y="92"/>
                </a:cxn>
                <a:cxn ang="0">
                  <a:pos x="454" y="93"/>
                </a:cxn>
                <a:cxn ang="0">
                  <a:pos x="442" y="93"/>
                </a:cxn>
                <a:cxn ang="0">
                  <a:pos x="431" y="93"/>
                </a:cxn>
                <a:cxn ang="0">
                  <a:pos x="410" y="93"/>
                </a:cxn>
                <a:cxn ang="0">
                  <a:pos x="380" y="90"/>
                </a:cxn>
                <a:cxn ang="0">
                  <a:pos x="351" y="88"/>
                </a:cxn>
                <a:cxn ang="0">
                  <a:pos x="321" y="82"/>
                </a:cxn>
                <a:cxn ang="0">
                  <a:pos x="293" y="76"/>
                </a:cxn>
                <a:cxn ang="0">
                  <a:pos x="263" y="71"/>
                </a:cxn>
                <a:cxn ang="0">
                  <a:pos x="233" y="63"/>
                </a:cxn>
                <a:cxn ang="0">
                  <a:pos x="204" y="56"/>
                </a:cxn>
                <a:cxn ang="0">
                  <a:pos x="171" y="48"/>
                </a:cxn>
                <a:cxn ang="0">
                  <a:pos x="137" y="38"/>
                </a:cxn>
                <a:cxn ang="0">
                  <a:pos x="103" y="25"/>
                </a:cxn>
                <a:cxn ang="0">
                  <a:pos x="71" y="11"/>
                </a:cxn>
                <a:cxn ang="0">
                  <a:pos x="48" y="0"/>
                </a:cxn>
                <a:cxn ang="0">
                  <a:pos x="33" y="0"/>
                </a:cxn>
                <a:cxn ang="0">
                  <a:pos x="20" y="6"/>
                </a:cxn>
                <a:cxn ang="0">
                  <a:pos x="9" y="15"/>
                </a:cxn>
                <a:cxn ang="0">
                  <a:pos x="0" y="38"/>
                </a:cxn>
                <a:cxn ang="0">
                  <a:pos x="10" y="65"/>
                </a:cxn>
                <a:cxn ang="0">
                  <a:pos x="23" y="75"/>
                </a:cxn>
              </a:cxnLst>
              <a:rect l="0" t="0" r="r" b="b"/>
              <a:pathLst>
                <a:path w="596" h="172">
                  <a:moveTo>
                    <a:pt x="23" y="75"/>
                  </a:moveTo>
                  <a:lnTo>
                    <a:pt x="43" y="85"/>
                  </a:lnTo>
                  <a:lnTo>
                    <a:pt x="64" y="95"/>
                  </a:lnTo>
                  <a:lnTo>
                    <a:pt x="85" y="103"/>
                  </a:lnTo>
                  <a:lnTo>
                    <a:pt x="105" y="110"/>
                  </a:lnTo>
                  <a:lnTo>
                    <a:pt x="126" y="117"/>
                  </a:lnTo>
                  <a:lnTo>
                    <a:pt x="149" y="124"/>
                  </a:lnTo>
                  <a:lnTo>
                    <a:pt x="170" y="130"/>
                  </a:lnTo>
                  <a:lnTo>
                    <a:pt x="191" y="136"/>
                  </a:lnTo>
                  <a:lnTo>
                    <a:pt x="214" y="140"/>
                  </a:lnTo>
                  <a:lnTo>
                    <a:pt x="236" y="145"/>
                  </a:lnTo>
                  <a:lnTo>
                    <a:pt x="257" y="150"/>
                  </a:lnTo>
                  <a:lnTo>
                    <a:pt x="280" y="152"/>
                  </a:lnTo>
                  <a:lnTo>
                    <a:pt x="303" y="157"/>
                  </a:lnTo>
                  <a:lnTo>
                    <a:pt x="327" y="161"/>
                  </a:lnTo>
                  <a:lnTo>
                    <a:pt x="349" y="164"/>
                  </a:lnTo>
                  <a:lnTo>
                    <a:pt x="372" y="168"/>
                  </a:lnTo>
                  <a:lnTo>
                    <a:pt x="397" y="171"/>
                  </a:lnTo>
                  <a:lnTo>
                    <a:pt x="423" y="172"/>
                  </a:lnTo>
                  <a:lnTo>
                    <a:pt x="448" y="172"/>
                  </a:lnTo>
                  <a:lnTo>
                    <a:pt x="472" y="169"/>
                  </a:lnTo>
                  <a:lnTo>
                    <a:pt x="497" y="164"/>
                  </a:lnTo>
                  <a:lnTo>
                    <a:pt x="520" y="157"/>
                  </a:lnTo>
                  <a:lnTo>
                    <a:pt x="544" y="148"/>
                  </a:lnTo>
                  <a:lnTo>
                    <a:pt x="567" y="137"/>
                  </a:lnTo>
                  <a:lnTo>
                    <a:pt x="567" y="138"/>
                  </a:lnTo>
                  <a:lnTo>
                    <a:pt x="567" y="138"/>
                  </a:lnTo>
                  <a:lnTo>
                    <a:pt x="565" y="138"/>
                  </a:lnTo>
                  <a:lnTo>
                    <a:pt x="565" y="140"/>
                  </a:lnTo>
                  <a:lnTo>
                    <a:pt x="579" y="134"/>
                  </a:lnTo>
                  <a:lnTo>
                    <a:pt x="591" y="123"/>
                  </a:lnTo>
                  <a:lnTo>
                    <a:pt x="596" y="110"/>
                  </a:lnTo>
                  <a:lnTo>
                    <a:pt x="596" y="95"/>
                  </a:lnTo>
                  <a:lnTo>
                    <a:pt x="595" y="88"/>
                  </a:lnTo>
                  <a:lnTo>
                    <a:pt x="591" y="80"/>
                  </a:lnTo>
                  <a:lnTo>
                    <a:pt x="586" y="75"/>
                  </a:lnTo>
                  <a:lnTo>
                    <a:pt x="581" y="69"/>
                  </a:lnTo>
                  <a:lnTo>
                    <a:pt x="574" y="65"/>
                  </a:lnTo>
                  <a:lnTo>
                    <a:pt x="567" y="63"/>
                  </a:lnTo>
                  <a:lnTo>
                    <a:pt x="560" y="62"/>
                  </a:lnTo>
                  <a:lnTo>
                    <a:pt x="551" y="62"/>
                  </a:lnTo>
                  <a:lnTo>
                    <a:pt x="541" y="65"/>
                  </a:lnTo>
                  <a:lnTo>
                    <a:pt x="530" y="68"/>
                  </a:lnTo>
                  <a:lnTo>
                    <a:pt x="520" y="72"/>
                  </a:lnTo>
                  <a:lnTo>
                    <a:pt x="512" y="76"/>
                  </a:lnTo>
                  <a:lnTo>
                    <a:pt x="502" y="80"/>
                  </a:lnTo>
                  <a:lnTo>
                    <a:pt x="492" y="85"/>
                  </a:lnTo>
                  <a:lnTo>
                    <a:pt x="480" y="88"/>
                  </a:lnTo>
                  <a:lnTo>
                    <a:pt x="471" y="90"/>
                  </a:lnTo>
                  <a:lnTo>
                    <a:pt x="465" y="92"/>
                  </a:lnTo>
                  <a:lnTo>
                    <a:pt x="459" y="92"/>
                  </a:lnTo>
                  <a:lnTo>
                    <a:pt x="454" y="93"/>
                  </a:lnTo>
                  <a:lnTo>
                    <a:pt x="448" y="93"/>
                  </a:lnTo>
                  <a:lnTo>
                    <a:pt x="442" y="93"/>
                  </a:lnTo>
                  <a:lnTo>
                    <a:pt x="437" y="93"/>
                  </a:lnTo>
                  <a:lnTo>
                    <a:pt x="431" y="93"/>
                  </a:lnTo>
                  <a:lnTo>
                    <a:pt x="425" y="93"/>
                  </a:lnTo>
                  <a:lnTo>
                    <a:pt x="410" y="93"/>
                  </a:lnTo>
                  <a:lnTo>
                    <a:pt x="396" y="92"/>
                  </a:lnTo>
                  <a:lnTo>
                    <a:pt x="380" y="90"/>
                  </a:lnTo>
                  <a:lnTo>
                    <a:pt x="366" y="89"/>
                  </a:lnTo>
                  <a:lnTo>
                    <a:pt x="351" y="88"/>
                  </a:lnTo>
                  <a:lnTo>
                    <a:pt x="336" y="85"/>
                  </a:lnTo>
                  <a:lnTo>
                    <a:pt x="321" y="82"/>
                  </a:lnTo>
                  <a:lnTo>
                    <a:pt x="307" y="79"/>
                  </a:lnTo>
                  <a:lnTo>
                    <a:pt x="293" y="76"/>
                  </a:lnTo>
                  <a:lnTo>
                    <a:pt x="277" y="73"/>
                  </a:lnTo>
                  <a:lnTo>
                    <a:pt x="263" y="71"/>
                  </a:lnTo>
                  <a:lnTo>
                    <a:pt x="247" y="66"/>
                  </a:lnTo>
                  <a:lnTo>
                    <a:pt x="233" y="63"/>
                  </a:lnTo>
                  <a:lnTo>
                    <a:pt x="218" y="59"/>
                  </a:lnTo>
                  <a:lnTo>
                    <a:pt x="204" y="56"/>
                  </a:lnTo>
                  <a:lnTo>
                    <a:pt x="188" y="52"/>
                  </a:lnTo>
                  <a:lnTo>
                    <a:pt x="171" y="48"/>
                  </a:lnTo>
                  <a:lnTo>
                    <a:pt x="154" y="44"/>
                  </a:lnTo>
                  <a:lnTo>
                    <a:pt x="137" y="38"/>
                  </a:lnTo>
                  <a:lnTo>
                    <a:pt x="120" y="32"/>
                  </a:lnTo>
                  <a:lnTo>
                    <a:pt x="103" y="25"/>
                  </a:lnTo>
                  <a:lnTo>
                    <a:pt x="88" y="20"/>
                  </a:lnTo>
                  <a:lnTo>
                    <a:pt x="71" y="11"/>
                  </a:lnTo>
                  <a:lnTo>
                    <a:pt x="55" y="3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20" y="6"/>
                  </a:lnTo>
                  <a:lnTo>
                    <a:pt x="13" y="10"/>
                  </a:lnTo>
                  <a:lnTo>
                    <a:pt x="9" y="15"/>
                  </a:lnTo>
                  <a:lnTo>
                    <a:pt x="5" y="23"/>
                  </a:lnTo>
                  <a:lnTo>
                    <a:pt x="0" y="38"/>
                  </a:lnTo>
                  <a:lnTo>
                    <a:pt x="3" y="52"/>
                  </a:lnTo>
                  <a:lnTo>
                    <a:pt x="10" y="65"/>
                  </a:lnTo>
                  <a:lnTo>
                    <a:pt x="23" y="75"/>
                  </a:lnTo>
                  <a:lnTo>
                    <a:pt x="23" y="7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98" name="Freeform 38"/>
            <p:cNvSpPr>
              <a:spLocks/>
            </p:cNvSpPr>
            <p:nvPr/>
          </p:nvSpPr>
          <p:spPr bwMode="auto">
            <a:xfrm>
              <a:off x="2334" y="2182"/>
              <a:ext cx="426" cy="127"/>
            </a:xfrm>
            <a:custGeom>
              <a:avLst/>
              <a:gdLst/>
              <a:ahLst/>
              <a:cxnLst>
                <a:cxn ang="0">
                  <a:pos x="37" y="79"/>
                </a:cxn>
                <a:cxn ang="0">
                  <a:pos x="57" y="86"/>
                </a:cxn>
                <a:cxn ang="0">
                  <a:pos x="78" y="91"/>
                </a:cxn>
                <a:cxn ang="0">
                  <a:pos x="98" y="98"/>
                </a:cxn>
                <a:cxn ang="0">
                  <a:pos x="121" y="107"/>
                </a:cxn>
                <a:cxn ang="0">
                  <a:pos x="149" y="114"/>
                </a:cxn>
                <a:cxn ang="0">
                  <a:pos x="177" y="118"/>
                </a:cxn>
                <a:cxn ang="0">
                  <a:pos x="205" y="121"/>
                </a:cxn>
                <a:cxn ang="0">
                  <a:pos x="241" y="124"/>
                </a:cxn>
                <a:cxn ang="0">
                  <a:pos x="283" y="127"/>
                </a:cxn>
                <a:cxn ang="0">
                  <a:pos x="325" y="127"/>
                </a:cxn>
                <a:cxn ang="0">
                  <a:pos x="366" y="124"/>
                </a:cxn>
                <a:cxn ang="0">
                  <a:pos x="403" y="120"/>
                </a:cxn>
                <a:cxn ang="0">
                  <a:pos x="423" y="98"/>
                </a:cxn>
                <a:cxn ang="0">
                  <a:pos x="423" y="67"/>
                </a:cxn>
                <a:cxn ang="0">
                  <a:pos x="402" y="48"/>
                </a:cxn>
                <a:cxn ang="0">
                  <a:pos x="368" y="46"/>
                </a:cxn>
                <a:cxn ang="0">
                  <a:pos x="332" y="48"/>
                </a:cxn>
                <a:cxn ang="0">
                  <a:pos x="297" y="48"/>
                </a:cxn>
                <a:cxn ang="0">
                  <a:pos x="262" y="46"/>
                </a:cxn>
                <a:cxn ang="0">
                  <a:pos x="218" y="45"/>
                </a:cxn>
                <a:cxn ang="0">
                  <a:pos x="169" y="36"/>
                </a:cxn>
                <a:cxn ang="0">
                  <a:pos x="121" y="24"/>
                </a:cxn>
                <a:cxn ang="0">
                  <a:pos x="74" y="9"/>
                </a:cxn>
                <a:cxn ang="0">
                  <a:pos x="50" y="1"/>
                </a:cxn>
                <a:cxn ang="0">
                  <a:pos x="50" y="1"/>
                </a:cxn>
                <a:cxn ang="0">
                  <a:pos x="43" y="0"/>
                </a:cxn>
                <a:cxn ang="0">
                  <a:pos x="29" y="1"/>
                </a:cxn>
                <a:cxn ang="0">
                  <a:pos x="15" y="7"/>
                </a:cxn>
                <a:cxn ang="0">
                  <a:pos x="5" y="19"/>
                </a:cxn>
                <a:cxn ang="0">
                  <a:pos x="0" y="42"/>
                </a:cxn>
                <a:cxn ang="0">
                  <a:pos x="13" y="67"/>
                </a:cxn>
                <a:cxn ang="0">
                  <a:pos x="27" y="76"/>
                </a:cxn>
              </a:cxnLst>
              <a:rect l="0" t="0" r="r" b="b"/>
              <a:pathLst>
                <a:path w="426" h="127">
                  <a:moveTo>
                    <a:pt x="27" y="76"/>
                  </a:moveTo>
                  <a:lnTo>
                    <a:pt x="37" y="79"/>
                  </a:lnTo>
                  <a:lnTo>
                    <a:pt x="47" y="83"/>
                  </a:lnTo>
                  <a:lnTo>
                    <a:pt x="57" y="86"/>
                  </a:lnTo>
                  <a:lnTo>
                    <a:pt x="68" y="88"/>
                  </a:lnTo>
                  <a:lnTo>
                    <a:pt x="78" y="91"/>
                  </a:lnTo>
                  <a:lnTo>
                    <a:pt x="88" y="96"/>
                  </a:lnTo>
                  <a:lnTo>
                    <a:pt x="98" y="98"/>
                  </a:lnTo>
                  <a:lnTo>
                    <a:pt x="108" y="103"/>
                  </a:lnTo>
                  <a:lnTo>
                    <a:pt x="121" y="107"/>
                  </a:lnTo>
                  <a:lnTo>
                    <a:pt x="135" y="111"/>
                  </a:lnTo>
                  <a:lnTo>
                    <a:pt x="149" y="114"/>
                  </a:lnTo>
                  <a:lnTo>
                    <a:pt x="163" y="115"/>
                  </a:lnTo>
                  <a:lnTo>
                    <a:pt x="177" y="118"/>
                  </a:lnTo>
                  <a:lnTo>
                    <a:pt x="191" y="120"/>
                  </a:lnTo>
                  <a:lnTo>
                    <a:pt x="205" y="121"/>
                  </a:lnTo>
                  <a:lnTo>
                    <a:pt x="219" y="122"/>
                  </a:lnTo>
                  <a:lnTo>
                    <a:pt x="241" y="124"/>
                  </a:lnTo>
                  <a:lnTo>
                    <a:pt x="262" y="125"/>
                  </a:lnTo>
                  <a:lnTo>
                    <a:pt x="283" y="127"/>
                  </a:lnTo>
                  <a:lnTo>
                    <a:pt x="304" y="127"/>
                  </a:lnTo>
                  <a:lnTo>
                    <a:pt x="325" y="127"/>
                  </a:lnTo>
                  <a:lnTo>
                    <a:pt x="346" y="125"/>
                  </a:lnTo>
                  <a:lnTo>
                    <a:pt x="366" y="124"/>
                  </a:lnTo>
                  <a:lnTo>
                    <a:pt x="387" y="122"/>
                  </a:lnTo>
                  <a:lnTo>
                    <a:pt x="403" y="120"/>
                  </a:lnTo>
                  <a:lnTo>
                    <a:pt x="416" y="111"/>
                  </a:lnTo>
                  <a:lnTo>
                    <a:pt x="423" y="98"/>
                  </a:lnTo>
                  <a:lnTo>
                    <a:pt x="426" y="83"/>
                  </a:lnTo>
                  <a:lnTo>
                    <a:pt x="423" y="67"/>
                  </a:lnTo>
                  <a:lnTo>
                    <a:pt x="414" y="55"/>
                  </a:lnTo>
                  <a:lnTo>
                    <a:pt x="402" y="48"/>
                  </a:lnTo>
                  <a:lnTo>
                    <a:pt x="386" y="45"/>
                  </a:lnTo>
                  <a:lnTo>
                    <a:pt x="368" y="46"/>
                  </a:lnTo>
                  <a:lnTo>
                    <a:pt x="351" y="48"/>
                  </a:lnTo>
                  <a:lnTo>
                    <a:pt x="332" y="48"/>
                  </a:lnTo>
                  <a:lnTo>
                    <a:pt x="315" y="48"/>
                  </a:lnTo>
                  <a:lnTo>
                    <a:pt x="297" y="48"/>
                  </a:lnTo>
                  <a:lnTo>
                    <a:pt x="279" y="48"/>
                  </a:lnTo>
                  <a:lnTo>
                    <a:pt x="262" y="46"/>
                  </a:lnTo>
                  <a:lnTo>
                    <a:pt x="243" y="46"/>
                  </a:lnTo>
                  <a:lnTo>
                    <a:pt x="218" y="45"/>
                  </a:lnTo>
                  <a:lnTo>
                    <a:pt x="194" y="40"/>
                  </a:lnTo>
                  <a:lnTo>
                    <a:pt x="169" y="36"/>
                  </a:lnTo>
                  <a:lnTo>
                    <a:pt x="145" y="31"/>
                  </a:lnTo>
                  <a:lnTo>
                    <a:pt x="121" y="24"/>
                  </a:lnTo>
                  <a:lnTo>
                    <a:pt x="98" y="16"/>
                  </a:lnTo>
                  <a:lnTo>
                    <a:pt x="74" y="9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5" y="7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2" y="26"/>
                  </a:lnTo>
                  <a:lnTo>
                    <a:pt x="0" y="42"/>
                  </a:lnTo>
                  <a:lnTo>
                    <a:pt x="5" y="56"/>
                  </a:lnTo>
                  <a:lnTo>
                    <a:pt x="13" y="67"/>
                  </a:lnTo>
                  <a:lnTo>
                    <a:pt x="27" y="76"/>
                  </a:lnTo>
                  <a:lnTo>
                    <a:pt x="27" y="76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99" name="Freeform 39"/>
            <p:cNvSpPr>
              <a:spLocks/>
            </p:cNvSpPr>
            <p:nvPr/>
          </p:nvSpPr>
          <p:spPr bwMode="auto">
            <a:xfrm>
              <a:off x="2628" y="2302"/>
              <a:ext cx="164" cy="204"/>
            </a:xfrm>
            <a:custGeom>
              <a:avLst/>
              <a:gdLst/>
              <a:ahLst/>
              <a:cxnLst>
                <a:cxn ang="0">
                  <a:pos x="9" y="63"/>
                </a:cxn>
                <a:cxn ang="0">
                  <a:pos x="14" y="69"/>
                </a:cxn>
                <a:cxn ang="0">
                  <a:pos x="19" y="74"/>
                </a:cxn>
                <a:cxn ang="0">
                  <a:pos x="24" y="80"/>
                </a:cxn>
                <a:cxn ang="0">
                  <a:pos x="31" y="83"/>
                </a:cxn>
                <a:cxn ang="0">
                  <a:pos x="38" y="94"/>
                </a:cxn>
                <a:cxn ang="0">
                  <a:pos x="45" y="107"/>
                </a:cxn>
                <a:cxn ang="0">
                  <a:pos x="54" y="118"/>
                </a:cxn>
                <a:cxn ang="0">
                  <a:pos x="62" y="129"/>
                </a:cxn>
                <a:cxn ang="0">
                  <a:pos x="69" y="141"/>
                </a:cxn>
                <a:cxn ang="0">
                  <a:pos x="76" y="153"/>
                </a:cxn>
                <a:cxn ang="0">
                  <a:pos x="84" y="166"/>
                </a:cxn>
                <a:cxn ang="0">
                  <a:pos x="88" y="180"/>
                </a:cxn>
                <a:cxn ang="0">
                  <a:pos x="92" y="187"/>
                </a:cxn>
                <a:cxn ang="0">
                  <a:pos x="96" y="193"/>
                </a:cxn>
                <a:cxn ang="0">
                  <a:pos x="102" y="197"/>
                </a:cxn>
                <a:cxn ang="0">
                  <a:pos x="109" y="202"/>
                </a:cxn>
                <a:cxn ang="0">
                  <a:pos x="116" y="204"/>
                </a:cxn>
                <a:cxn ang="0">
                  <a:pos x="123" y="204"/>
                </a:cxn>
                <a:cxn ang="0">
                  <a:pos x="132" y="204"/>
                </a:cxn>
                <a:cxn ang="0">
                  <a:pos x="139" y="202"/>
                </a:cxn>
                <a:cxn ang="0">
                  <a:pos x="151" y="193"/>
                </a:cxn>
                <a:cxn ang="0">
                  <a:pos x="160" y="180"/>
                </a:cxn>
                <a:cxn ang="0">
                  <a:pos x="164" y="166"/>
                </a:cxn>
                <a:cxn ang="0">
                  <a:pos x="161" y="151"/>
                </a:cxn>
                <a:cxn ang="0">
                  <a:pos x="158" y="141"/>
                </a:cxn>
                <a:cxn ang="0">
                  <a:pos x="156" y="132"/>
                </a:cxn>
                <a:cxn ang="0">
                  <a:pos x="151" y="124"/>
                </a:cxn>
                <a:cxn ang="0">
                  <a:pos x="146" y="115"/>
                </a:cxn>
                <a:cxn ang="0">
                  <a:pos x="137" y="103"/>
                </a:cxn>
                <a:cxn ang="0">
                  <a:pos x="129" y="89"/>
                </a:cxn>
                <a:cxn ang="0">
                  <a:pos x="120" y="76"/>
                </a:cxn>
                <a:cxn ang="0">
                  <a:pos x="112" y="62"/>
                </a:cxn>
                <a:cxn ang="0">
                  <a:pos x="103" y="49"/>
                </a:cxn>
                <a:cxn ang="0">
                  <a:pos x="93" y="38"/>
                </a:cxn>
                <a:cxn ang="0">
                  <a:pos x="82" y="26"/>
                </a:cxn>
                <a:cxn ang="0">
                  <a:pos x="69" y="17"/>
                </a:cxn>
                <a:cxn ang="0">
                  <a:pos x="69" y="15"/>
                </a:cxn>
                <a:cxn ang="0">
                  <a:pos x="71" y="15"/>
                </a:cxn>
                <a:cxn ang="0">
                  <a:pos x="71" y="15"/>
                </a:cxn>
                <a:cxn ang="0">
                  <a:pos x="71" y="15"/>
                </a:cxn>
                <a:cxn ang="0">
                  <a:pos x="65" y="9"/>
                </a:cxn>
                <a:cxn ang="0">
                  <a:pos x="58" y="5"/>
                </a:cxn>
                <a:cxn ang="0">
                  <a:pos x="51" y="2"/>
                </a:cxn>
                <a:cxn ang="0">
                  <a:pos x="44" y="0"/>
                </a:cxn>
                <a:cxn ang="0">
                  <a:pos x="37" y="0"/>
                </a:cxn>
                <a:cxn ang="0">
                  <a:pos x="30" y="1"/>
                </a:cxn>
                <a:cxn ang="0">
                  <a:pos x="23" y="4"/>
                </a:cxn>
                <a:cxn ang="0">
                  <a:pos x="16" y="8"/>
                </a:cxn>
                <a:cxn ang="0">
                  <a:pos x="6" y="19"/>
                </a:cxn>
                <a:cxn ang="0">
                  <a:pos x="0" y="33"/>
                </a:cxn>
                <a:cxn ang="0">
                  <a:pos x="2" y="49"/>
                </a:cxn>
                <a:cxn ang="0">
                  <a:pos x="9" y="63"/>
                </a:cxn>
                <a:cxn ang="0">
                  <a:pos x="9" y="63"/>
                </a:cxn>
              </a:cxnLst>
              <a:rect l="0" t="0" r="r" b="b"/>
              <a:pathLst>
                <a:path w="164" h="204">
                  <a:moveTo>
                    <a:pt x="9" y="63"/>
                  </a:moveTo>
                  <a:lnTo>
                    <a:pt x="14" y="69"/>
                  </a:lnTo>
                  <a:lnTo>
                    <a:pt x="19" y="74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8" y="94"/>
                  </a:lnTo>
                  <a:lnTo>
                    <a:pt x="45" y="107"/>
                  </a:lnTo>
                  <a:lnTo>
                    <a:pt x="54" y="118"/>
                  </a:lnTo>
                  <a:lnTo>
                    <a:pt x="62" y="129"/>
                  </a:lnTo>
                  <a:lnTo>
                    <a:pt x="69" y="141"/>
                  </a:lnTo>
                  <a:lnTo>
                    <a:pt x="76" y="153"/>
                  </a:lnTo>
                  <a:lnTo>
                    <a:pt x="84" y="166"/>
                  </a:lnTo>
                  <a:lnTo>
                    <a:pt x="88" y="180"/>
                  </a:lnTo>
                  <a:lnTo>
                    <a:pt x="92" y="187"/>
                  </a:lnTo>
                  <a:lnTo>
                    <a:pt x="96" y="193"/>
                  </a:lnTo>
                  <a:lnTo>
                    <a:pt x="102" y="197"/>
                  </a:lnTo>
                  <a:lnTo>
                    <a:pt x="109" y="202"/>
                  </a:lnTo>
                  <a:lnTo>
                    <a:pt x="116" y="204"/>
                  </a:lnTo>
                  <a:lnTo>
                    <a:pt x="123" y="204"/>
                  </a:lnTo>
                  <a:lnTo>
                    <a:pt x="132" y="204"/>
                  </a:lnTo>
                  <a:lnTo>
                    <a:pt x="139" y="202"/>
                  </a:lnTo>
                  <a:lnTo>
                    <a:pt x="151" y="193"/>
                  </a:lnTo>
                  <a:lnTo>
                    <a:pt x="160" y="180"/>
                  </a:lnTo>
                  <a:lnTo>
                    <a:pt x="164" y="166"/>
                  </a:lnTo>
                  <a:lnTo>
                    <a:pt x="161" y="151"/>
                  </a:lnTo>
                  <a:lnTo>
                    <a:pt x="158" y="141"/>
                  </a:lnTo>
                  <a:lnTo>
                    <a:pt x="156" y="132"/>
                  </a:lnTo>
                  <a:lnTo>
                    <a:pt x="151" y="124"/>
                  </a:lnTo>
                  <a:lnTo>
                    <a:pt x="146" y="115"/>
                  </a:lnTo>
                  <a:lnTo>
                    <a:pt x="137" y="103"/>
                  </a:lnTo>
                  <a:lnTo>
                    <a:pt x="129" y="89"/>
                  </a:lnTo>
                  <a:lnTo>
                    <a:pt x="120" y="76"/>
                  </a:lnTo>
                  <a:lnTo>
                    <a:pt x="112" y="62"/>
                  </a:lnTo>
                  <a:lnTo>
                    <a:pt x="103" y="49"/>
                  </a:lnTo>
                  <a:lnTo>
                    <a:pt x="93" y="38"/>
                  </a:lnTo>
                  <a:lnTo>
                    <a:pt x="82" y="26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65" y="9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0" y="1"/>
                  </a:lnTo>
                  <a:lnTo>
                    <a:pt x="23" y="4"/>
                  </a:lnTo>
                  <a:lnTo>
                    <a:pt x="16" y="8"/>
                  </a:lnTo>
                  <a:lnTo>
                    <a:pt x="6" y="19"/>
                  </a:lnTo>
                  <a:lnTo>
                    <a:pt x="0" y="33"/>
                  </a:lnTo>
                  <a:lnTo>
                    <a:pt x="2" y="49"/>
                  </a:lnTo>
                  <a:lnTo>
                    <a:pt x="9" y="63"/>
                  </a:lnTo>
                  <a:lnTo>
                    <a:pt x="9" y="63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00" name="Freeform 40"/>
            <p:cNvSpPr>
              <a:spLocks/>
            </p:cNvSpPr>
            <p:nvPr/>
          </p:nvSpPr>
          <p:spPr bwMode="auto">
            <a:xfrm>
              <a:off x="2785" y="2246"/>
              <a:ext cx="167" cy="200"/>
            </a:xfrm>
            <a:custGeom>
              <a:avLst/>
              <a:gdLst/>
              <a:ahLst/>
              <a:cxnLst>
                <a:cxn ang="0">
                  <a:pos x="27" y="77"/>
                </a:cxn>
                <a:cxn ang="0">
                  <a:pos x="40" y="85"/>
                </a:cxn>
                <a:cxn ang="0">
                  <a:pos x="49" y="97"/>
                </a:cxn>
                <a:cxn ang="0">
                  <a:pos x="59" y="109"/>
                </a:cxn>
                <a:cxn ang="0">
                  <a:pos x="66" y="122"/>
                </a:cxn>
                <a:cxn ang="0">
                  <a:pos x="73" y="136"/>
                </a:cxn>
                <a:cxn ang="0">
                  <a:pos x="81" y="150"/>
                </a:cxn>
                <a:cxn ang="0">
                  <a:pos x="88" y="164"/>
                </a:cxn>
                <a:cxn ang="0">
                  <a:pos x="93" y="178"/>
                </a:cxn>
                <a:cxn ang="0">
                  <a:pos x="97" y="185"/>
                </a:cxn>
                <a:cxn ang="0">
                  <a:pos x="103" y="190"/>
                </a:cxn>
                <a:cxn ang="0">
                  <a:pos x="109" y="194"/>
                </a:cxn>
                <a:cxn ang="0">
                  <a:pos x="116" y="197"/>
                </a:cxn>
                <a:cxn ang="0">
                  <a:pos x="123" y="200"/>
                </a:cxn>
                <a:cxn ang="0">
                  <a:pos x="131" y="200"/>
                </a:cxn>
                <a:cxn ang="0">
                  <a:pos x="138" y="198"/>
                </a:cxn>
                <a:cxn ang="0">
                  <a:pos x="145" y="195"/>
                </a:cxn>
                <a:cxn ang="0">
                  <a:pos x="158" y="185"/>
                </a:cxn>
                <a:cxn ang="0">
                  <a:pos x="165" y="173"/>
                </a:cxn>
                <a:cxn ang="0">
                  <a:pos x="167" y="157"/>
                </a:cxn>
                <a:cxn ang="0">
                  <a:pos x="162" y="142"/>
                </a:cxn>
                <a:cxn ang="0">
                  <a:pos x="154" y="121"/>
                </a:cxn>
                <a:cxn ang="0">
                  <a:pos x="144" y="99"/>
                </a:cxn>
                <a:cxn ang="0">
                  <a:pos x="133" y="80"/>
                </a:cxn>
                <a:cxn ang="0">
                  <a:pos x="121" y="58"/>
                </a:cxn>
                <a:cxn ang="0">
                  <a:pos x="107" y="40"/>
                </a:cxn>
                <a:cxn ang="0">
                  <a:pos x="90" y="24"/>
                </a:cxn>
                <a:cxn ang="0">
                  <a:pos x="72" y="12"/>
                </a:cxn>
                <a:cxn ang="0">
                  <a:pos x="51" y="2"/>
                </a:cxn>
                <a:cxn ang="0">
                  <a:pos x="44" y="0"/>
                </a:cxn>
                <a:cxn ang="0">
                  <a:pos x="35" y="0"/>
                </a:cxn>
                <a:cxn ang="0">
                  <a:pos x="28" y="2"/>
                </a:cxn>
                <a:cxn ang="0">
                  <a:pos x="21" y="3"/>
                </a:cxn>
                <a:cxn ang="0">
                  <a:pos x="16" y="8"/>
                </a:cxn>
                <a:cxn ang="0">
                  <a:pos x="10" y="13"/>
                </a:cxn>
                <a:cxn ang="0">
                  <a:pos x="4" y="20"/>
                </a:cxn>
                <a:cxn ang="0">
                  <a:pos x="1" y="27"/>
                </a:cxn>
                <a:cxn ang="0">
                  <a:pos x="0" y="43"/>
                </a:cxn>
                <a:cxn ang="0">
                  <a:pos x="4" y="57"/>
                </a:cxn>
                <a:cxn ang="0">
                  <a:pos x="14" y="70"/>
                </a:cxn>
                <a:cxn ang="0">
                  <a:pos x="27" y="77"/>
                </a:cxn>
                <a:cxn ang="0">
                  <a:pos x="27" y="77"/>
                </a:cxn>
              </a:cxnLst>
              <a:rect l="0" t="0" r="r" b="b"/>
              <a:pathLst>
                <a:path w="167" h="200">
                  <a:moveTo>
                    <a:pt x="27" y="77"/>
                  </a:moveTo>
                  <a:lnTo>
                    <a:pt x="40" y="85"/>
                  </a:lnTo>
                  <a:lnTo>
                    <a:pt x="49" y="97"/>
                  </a:lnTo>
                  <a:lnTo>
                    <a:pt x="59" y="109"/>
                  </a:lnTo>
                  <a:lnTo>
                    <a:pt x="66" y="122"/>
                  </a:lnTo>
                  <a:lnTo>
                    <a:pt x="73" y="136"/>
                  </a:lnTo>
                  <a:lnTo>
                    <a:pt x="81" y="150"/>
                  </a:lnTo>
                  <a:lnTo>
                    <a:pt x="88" y="164"/>
                  </a:lnTo>
                  <a:lnTo>
                    <a:pt x="93" y="178"/>
                  </a:lnTo>
                  <a:lnTo>
                    <a:pt x="97" y="185"/>
                  </a:lnTo>
                  <a:lnTo>
                    <a:pt x="103" y="190"/>
                  </a:lnTo>
                  <a:lnTo>
                    <a:pt x="109" y="194"/>
                  </a:lnTo>
                  <a:lnTo>
                    <a:pt x="116" y="197"/>
                  </a:lnTo>
                  <a:lnTo>
                    <a:pt x="123" y="200"/>
                  </a:lnTo>
                  <a:lnTo>
                    <a:pt x="131" y="200"/>
                  </a:lnTo>
                  <a:lnTo>
                    <a:pt x="138" y="198"/>
                  </a:lnTo>
                  <a:lnTo>
                    <a:pt x="145" y="195"/>
                  </a:lnTo>
                  <a:lnTo>
                    <a:pt x="158" y="185"/>
                  </a:lnTo>
                  <a:lnTo>
                    <a:pt x="165" y="173"/>
                  </a:lnTo>
                  <a:lnTo>
                    <a:pt x="167" y="157"/>
                  </a:lnTo>
                  <a:lnTo>
                    <a:pt x="162" y="142"/>
                  </a:lnTo>
                  <a:lnTo>
                    <a:pt x="154" y="121"/>
                  </a:lnTo>
                  <a:lnTo>
                    <a:pt x="144" y="99"/>
                  </a:lnTo>
                  <a:lnTo>
                    <a:pt x="133" y="80"/>
                  </a:lnTo>
                  <a:lnTo>
                    <a:pt x="121" y="58"/>
                  </a:lnTo>
                  <a:lnTo>
                    <a:pt x="107" y="40"/>
                  </a:lnTo>
                  <a:lnTo>
                    <a:pt x="90" y="24"/>
                  </a:lnTo>
                  <a:lnTo>
                    <a:pt x="72" y="12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5" y="0"/>
                  </a:lnTo>
                  <a:lnTo>
                    <a:pt x="28" y="2"/>
                  </a:lnTo>
                  <a:lnTo>
                    <a:pt x="21" y="3"/>
                  </a:lnTo>
                  <a:lnTo>
                    <a:pt x="16" y="8"/>
                  </a:lnTo>
                  <a:lnTo>
                    <a:pt x="10" y="13"/>
                  </a:lnTo>
                  <a:lnTo>
                    <a:pt x="4" y="20"/>
                  </a:lnTo>
                  <a:lnTo>
                    <a:pt x="1" y="27"/>
                  </a:lnTo>
                  <a:lnTo>
                    <a:pt x="0" y="43"/>
                  </a:lnTo>
                  <a:lnTo>
                    <a:pt x="4" y="57"/>
                  </a:lnTo>
                  <a:lnTo>
                    <a:pt x="14" y="70"/>
                  </a:lnTo>
                  <a:lnTo>
                    <a:pt x="27" y="77"/>
                  </a:lnTo>
                  <a:lnTo>
                    <a:pt x="27" y="77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01" name="Freeform 41"/>
            <p:cNvSpPr>
              <a:spLocks/>
            </p:cNvSpPr>
            <p:nvPr/>
          </p:nvSpPr>
          <p:spPr bwMode="auto">
            <a:xfrm>
              <a:off x="2880" y="2132"/>
              <a:ext cx="257" cy="212"/>
            </a:xfrm>
            <a:custGeom>
              <a:avLst/>
              <a:gdLst/>
              <a:ahLst/>
              <a:cxnLst>
                <a:cxn ang="0">
                  <a:pos x="17" y="71"/>
                </a:cxn>
                <a:cxn ang="0">
                  <a:pos x="22" y="75"/>
                </a:cxn>
                <a:cxn ang="0">
                  <a:pos x="31" y="81"/>
                </a:cxn>
                <a:cxn ang="0">
                  <a:pos x="42" y="85"/>
                </a:cxn>
                <a:cxn ang="0">
                  <a:pos x="52" y="88"/>
                </a:cxn>
                <a:cxn ang="0">
                  <a:pos x="63" y="92"/>
                </a:cxn>
                <a:cxn ang="0">
                  <a:pos x="82" y="105"/>
                </a:cxn>
                <a:cxn ang="0">
                  <a:pos x="111" y="122"/>
                </a:cxn>
                <a:cxn ang="0">
                  <a:pos x="141" y="138"/>
                </a:cxn>
                <a:cxn ang="0">
                  <a:pos x="166" y="161"/>
                </a:cxn>
                <a:cxn ang="0">
                  <a:pos x="178" y="178"/>
                </a:cxn>
                <a:cxn ang="0">
                  <a:pos x="179" y="185"/>
                </a:cxn>
                <a:cxn ang="0">
                  <a:pos x="186" y="196"/>
                </a:cxn>
                <a:cxn ang="0">
                  <a:pos x="197" y="206"/>
                </a:cxn>
                <a:cxn ang="0">
                  <a:pos x="211" y="212"/>
                </a:cxn>
                <a:cxn ang="0">
                  <a:pos x="227" y="211"/>
                </a:cxn>
                <a:cxn ang="0">
                  <a:pos x="247" y="199"/>
                </a:cxn>
                <a:cxn ang="0">
                  <a:pos x="257" y="171"/>
                </a:cxn>
                <a:cxn ang="0">
                  <a:pos x="250" y="146"/>
                </a:cxn>
                <a:cxn ang="0">
                  <a:pos x="238" y="124"/>
                </a:cxn>
                <a:cxn ang="0">
                  <a:pos x="221" y="106"/>
                </a:cxn>
                <a:cxn ang="0">
                  <a:pos x="199" y="86"/>
                </a:cxn>
                <a:cxn ang="0">
                  <a:pos x="176" y="71"/>
                </a:cxn>
                <a:cxn ang="0">
                  <a:pos x="151" y="55"/>
                </a:cxn>
                <a:cxn ang="0">
                  <a:pos x="128" y="42"/>
                </a:cxn>
                <a:cxn ang="0">
                  <a:pos x="108" y="31"/>
                </a:cxn>
                <a:cxn ang="0">
                  <a:pos x="89" y="20"/>
                </a:cxn>
                <a:cxn ang="0">
                  <a:pos x="69" y="11"/>
                </a:cxn>
                <a:cxn ang="0">
                  <a:pos x="59" y="9"/>
                </a:cxn>
                <a:cxn ang="0">
                  <a:pos x="63" y="9"/>
                </a:cxn>
                <a:cxn ang="0">
                  <a:pos x="58" y="4"/>
                </a:cxn>
                <a:cxn ang="0">
                  <a:pos x="43" y="0"/>
                </a:cxn>
                <a:cxn ang="0">
                  <a:pos x="29" y="2"/>
                </a:cxn>
                <a:cxn ang="0">
                  <a:pos x="15" y="7"/>
                </a:cxn>
                <a:cxn ang="0">
                  <a:pos x="2" y="27"/>
                </a:cxn>
                <a:cxn ang="0">
                  <a:pos x="4" y="57"/>
                </a:cxn>
                <a:cxn ang="0">
                  <a:pos x="14" y="69"/>
                </a:cxn>
              </a:cxnLst>
              <a:rect l="0" t="0" r="r" b="b"/>
              <a:pathLst>
                <a:path w="257" h="212">
                  <a:moveTo>
                    <a:pt x="14" y="69"/>
                  </a:moveTo>
                  <a:lnTo>
                    <a:pt x="17" y="71"/>
                  </a:lnTo>
                  <a:lnTo>
                    <a:pt x="19" y="74"/>
                  </a:lnTo>
                  <a:lnTo>
                    <a:pt x="22" y="75"/>
                  </a:lnTo>
                  <a:lnTo>
                    <a:pt x="25" y="78"/>
                  </a:lnTo>
                  <a:lnTo>
                    <a:pt x="31" y="81"/>
                  </a:lnTo>
                  <a:lnTo>
                    <a:pt x="36" y="83"/>
                  </a:lnTo>
                  <a:lnTo>
                    <a:pt x="42" y="85"/>
                  </a:lnTo>
                  <a:lnTo>
                    <a:pt x="46" y="86"/>
                  </a:lnTo>
                  <a:lnTo>
                    <a:pt x="52" y="88"/>
                  </a:lnTo>
                  <a:lnTo>
                    <a:pt x="58" y="89"/>
                  </a:lnTo>
                  <a:lnTo>
                    <a:pt x="63" y="92"/>
                  </a:lnTo>
                  <a:lnTo>
                    <a:pt x="67" y="95"/>
                  </a:lnTo>
                  <a:lnTo>
                    <a:pt x="82" y="105"/>
                  </a:lnTo>
                  <a:lnTo>
                    <a:pt x="96" y="114"/>
                  </a:lnTo>
                  <a:lnTo>
                    <a:pt x="111" y="122"/>
                  </a:lnTo>
                  <a:lnTo>
                    <a:pt x="127" y="130"/>
                  </a:lnTo>
                  <a:lnTo>
                    <a:pt x="141" y="138"/>
                  </a:lnTo>
                  <a:lnTo>
                    <a:pt x="154" y="148"/>
                  </a:lnTo>
                  <a:lnTo>
                    <a:pt x="166" y="161"/>
                  </a:lnTo>
                  <a:lnTo>
                    <a:pt x="178" y="175"/>
                  </a:lnTo>
                  <a:lnTo>
                    <a:pt x="178" y="178"/>
                  </a:lnTo>
                  <a:lnTo>
                    <a:pt x="179" y="181"/>
                  </a:lnTo>
                  <a:lnTo>
                    <a:pt x="179" y="185"/>
                  </a:lnTo>
                  <a:lnTo>
                    <a:pt x="182" y="189"/>
                  </a:lnTo>
                  <a:lnTo>
                    <a:pt x="186" y="196"/>
                  </a:lnTo>
                  <a:lnTo>
                    <a:pt x="192" y="202"/>
                  </a:lnTo>
                  <a:lnTo>
                    <a:pt x="197" y="206"/>
                  </a:lnTo>
                  <a:lnTo>
                    <a:pt x="204" y="209"/>
                  </a:lnTo>
                  <a:lnTo>
                    <a:pt x="211" y="212"/>
                  </a:lnTo>
                  <a:lnTo>
                    <a:pt x="219" y="212"/>
                  </a:lnTo>
                  <a:lnTo>
                    <a:pt x="227" y="211"/>
                  </a:lnTo>
                  <a:lnTo>
                    <a:pt x="234" y="208"/>
                  </a:lnTo>
                  <a:lnTo>
                    <a:pt x="247" y="199"/>
                  </a:lnTo>
                  <a:lnTo>
                    <a:pt x="254" y="185"/>
                  </a:lnTo>
                  <a:lnTo>
                    <a:pt x="257" y="171"/>
                  </a:lnTo>
                  <a:lnTo>
                    <a:pt x="252" y="155"/>
                  </a:lnTo>
                  <a:lnTo>
                    <a:pt x="250" y="146"/>
                  </a:lnTo>
                  <a:lnTo>
                    <a:pt x="244" y="134"/>
                  </a:lnTo>
                  <a:lnTo>
                    <a:pt x="238" y="124"/>
                  </a:lnTo>
                  <a:lnTo>
                    <a:pt x="231" y="116"/>
                  </a:lnTo>
                  <a:lnTo>
                    <a:pt x="221" y="106"/>
                  </a:lnTo>
                  <a:lnTo>
                    <a:pt x="210" y="96"/>
                  </a:lnTo>
                  <a:lnTo>
                    <a:pt x="199" y="86"/>
                  </a:lnTo>
                  <a:lnTo>
                    <a:pt x="187" y="78"/>
                  </a:lnTo>
                  <a:lnTo>
                    <a:pt x="176" y="71"/>
                  </a:lnTo>
                  <a:lnTo>
                    <a:pt x="163" y="62"/>
                  </a:lnTo>
                  <a:lnTo>
                    <a:pt x="151" y="55"/>
                  </a:lnTo>
                  <a:lnTo>
                    <a:pt x="138" y="48"/>
                  </a:lnTo>
                  <a:lnTo>
                    <a:pt x="128" y="42"/>
                  </a:lnTo>
                  <a:lnTo>
                    <a:pt x="118" y="37"/>
                  </a:lnTo>
                  <a:lnTo>
                    <a:pt x="108" y="31"/>
                  </a:lnTo>
                  <a:lnTo>
                    <a:pt x="98" y="26"/>
                  </a:lnTo>
                  <a:lnTo>
                    <a:pt x="89" y="20"/>
                  </a:lnTo>
                  <a:lnTo>
                    <a:pt x="79" y="16"/>
                  </a:lnTo>
                  <a:lnTo>
                    <a:pt x="69" y="11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2" y="9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58" y="4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5" y="7"/>
                  </a:lnTo>
                  <a:lnTo>
                    <a:pt x="10" y="13"/>
                  </a:lnTo>
                  <a:lnTo>
                    <a:pt x="2" y="27"/>
                  </a:lnTo>
                  <a:lnTo>
                    <a:pt x="0" y="42"/>
                  </a:lnTo>
                  <a:lnTo>
                    <a:pt x="4" y="57"/>
                  </a:lnTo>
                  <a:lnTo>
                    <a:pt x="14" y="69"/>
                  </a:lnTo>
                  <a:lnTo>
                    <a:pt x="14" y="69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02" name="Freeform 42"/>
            <p:cNvSpPr>
              <a:spLocks/>
            </p:cNvSpPr>
            <p:nvPr/>
          </p:nvSpPr>
          <p:spPr bwMode="auto">
            <a:xfrm>
              <a:off x="2877" y="1961"/>
              <a:ext cx="231" cy="122"/>
            </a:xfrm>
            <a:custGeom>
              <a:avLst/>
              <a:gdLst/>
              <a:ahLst/>
              <a:cxnLst>
                <a:cxn ang="0">
                  <a:pos x="61" y="115"/>
                </a:cxn>
                <a:cxn ang="0">
                  <a:pos x="70" y="108"/>
                </a:cxn>
                <a:cxn ang="0">
                  <a:pos x="79" y="100"/>
                </a:cxn>
                <a:cxn ang="0">
                  <a:pos x="87" y="93"/>
                </a:cxn>
                <a:cxn ang="0">
                  <a:pos x="97" y="88"/>
                </a:cxn>
                <a:cxn ang="0">
                  <a:pos x="109" y="84"/>
                </a:cxn>
                <a:cxn ang="0">
                  <a:pos x="121" y="82"/>
                </a:cxn>
                <a:cxn ang="0">
                  <a:pos x="133" y="81"/>
                </a:cxn>
                <a:cxn ang="0">
                  <a:pos x="145" y="79"/>
                </a:cxn>
                <a:cxn ang="0">
                  <a:pos x="157" y="79"/>
                </a:cxn>
                <a:cxn ang="0">
                  <a:pos x="169" y="79"/>
                </a:cxn>
                <a:cxn ang="0">
                  <a:pos x="181" y="79"/>
                </a:cxn>
                <a:cxn ang="0">
                  <a:pos x="193" y="79"/>
                </a:cxn>
                <a:cxn ang="0">
                  <a:pos x="209" y="76"/>
                </a:cxn>
                <a:cxn ang="0">
                  <a:pos x="220" y="68"/>
                </a:cxn>
                <a:cxn ang="0">
                  <a:pos x="229" y="55"/>
                </a:cxn>
                <a:cxn ang="0">
                  <a:pos x="231" y="40"/>
                </a:cxn>
                <a:cxn ang="0">
                  <a:pos x="229" y="24"/>
                </a:cxn>
                <a:cxn ang="0">
                  <a:pos x="220" y="12"/>
                </a:cxn>
                <a:cxn ang="0">
                  <a:pos x="209" y="3"/>
                </a:cxn>
                <a:cxn ang="0">
                  <a:pos x="193" y="0"/>
                </a:cxn>
                <a:cxn ang="0">
                  <a:pos x="171" y="0"/>
                </a:cxn>
                <a:cxn ang="0">
                  <a:pos x="147" y="0"/>
                </a:cxn>
                <a:cxn ang="0">
                  <a:pos x="123" y="3"/>
                </a:cxn>
                <a:cxn ang="0">
                  <a:pos x="99" y="6"/>
                </a:cxn>
                <a:cxn ang="0">
                  <a:pos x="76" y="12"/>
                </a:cxn>
                <a:cxn ang="0">
                  <a:pos x="55" y="21"/>
                </a:cxn>
                <a:cxn ang="0">
                  <a:pos x="35" y="34"/>
                </a:cxn>
                <a:cxn ang="0">
                  <a:pos x="18" y="51"/>
                </a:cxn>
                <a:cxn ang="0">
                  <a:pos x="18" y="51"/>
                </a:cxn>
                <a:cxn ang="0">
                  <a:pos x="18" y="50"/>
                </a:cxn>
                <a:cxn ang="0">
                  <a:pos x="17" y="50"/>
                </a:cxn>
                <a:cxn ang="0">
                  <a:pos x="17" y="50"/>
                </a:cxn>
                <a:cxn ang="0">
                  <a:pos x="5" y="61"/>
                </a:cxn>
                <a:cxn ang="0">
                  <a:pos x="0" y="75"/>
                </a:cxn>
                <a:cxn ang="0">
                  <a:pos x="0" y="91"/>
                </a:cxn>
                <a:cxn ang="0">
                  <a:pos x="5" y="105"/>
                </a:cxn>
                <a:cxn ang="0">
                  <a:pos x="11" y="110"/>
                </a:cxn>
                <a:cxn ang="0">
                  <a:pos x="17" y="115"/>
                </a:cxn>
                <a:cxn ang="0">
                  <a:pos x="24" y="119"/>
                </a:cxn>
                <a:cxn ang="0">
                  <a:pos x="31" y="120"/>
                </a:cxn>
                <a:cxn ang="0">
                  <a:pos x="38" y="122"/>
                </a:cxn>
                <a:cxn ang="0">
                  <a:pos x="46" y="120"/>
                </a:cxn>
                <a:cxn ang="0">
                  <a:pos x="53" y="119"/>
                </a:cxn>
                <a:cxn ang="0">
                  <a:pos x="61" y="115"/>
                </a:cxn>
                <a:cxn ang="0">
                  <a:pos x="61" y="115"/>
                </a:cxn>
              </a:cxnLst>
              <a:rect l="0" t="0" r="r" b="b"/>
              <a:pathLst>
                <a:path w="231" h="122">
                  <a:moveTo>
                    <a:pt x="61" y="115"/>
                  </a:moveTo>
                  <a:lnTo>
                    <a:pt x="70" y="108"/>
                  </a:lnTo>
                  <a:lnTo>
                    <a:pt x="79" y="100"/>
                  </a:lnTo>
                  <a:lnTo>
                    <a:pt x="87" y="93"/>
                  </a:lnTo>
                  <a:lnTo>
                    <a:pt x="97" y="88"/>
                  </a:lnTo>
                  <a:lnTo>
                    <a:pt x="109" y="84"/>
                  </a:lnTo>
                  <a:lnTo>
                    <a:pt x="121" y="82"/>
                  </a:lnTo>
                  <a:lnTo>
                    <a:pt x="133" y="81"/>
                  </a:lnTo>
                  <a:lnTo>
                    <a:pt x="145" y="79"/>
                  </a:lnTo>
                  <a:lnTo>
                    <a:pt x="157" y="79"/>
                  </a:lnTo>
                  <a:lnTo>
                    <a:pt x="169" y="79"/>
                  </a:lnTo>
                  <a:lnTo>
                    <a:pt x="181" y="79"/>
                  </a:lnTo>
                  <a:lnTo>
                    <a:pt x="193" y="79"/>
                  </a:lnTo>
                  <a:lnTo>
                    <a:pt x="209" y="76"/>
                  </a:lnTo>
                  <a:lnTo>
                    <a:pt x="220" y="68"/>
                  </a:lnTo>
                  <a:lnTo>
                    <a:pt x="229" y="55"/>
                  </a:lnTo>
                  <a:lnTo>
                    <a:pt x="231" y="40"/>
                  </a:lnTo>
                  <a:lnTo>
                    <a:pt x="229" y="24"/>
                  </a:lnTo>
                  <a:lnTo>
                    <a:pt x="220" y="12"/>
                  </a:lnTo>
                  <a:lnTo>
                    <a:pt x="209" y="3"/>
                  </a:lnTo>
                  <a:lnTo>
                    <a:pt x="193" y="0"/>
                  </a:lnTo>
                  <a:lnTo>
                    <a:pt x="171" y="0"/>
                  </a:lnTo>
                  <a:lnTo>
                    <a:pt x="147" y="0"/>
                  </a:lnTo>
                  <a:lnTo>
                    <a:pt x="123" y="3"/>
                  </a:lnTo>
                  <a:lnTo>
                    <a:pt x="99" y="6"/>
                  </a:lnTo>
                  <a:lnTo>
                    <a:pt x="76" y="12"/>
                  </a:lnTo>
                  <a:lnTo>
                    <a:pt x="55" y="21"/>
                  </a:lnTo>
                  <a:lnTo>
                    <a:pt x="35" y="34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8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5" y="61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5" y="105"/>
                  </a:lnTo>
                  <a:lnTo>
                    <a:pt x="11" y="110"/>
                  </a:lnTo>
                  <a:lnTo>
                    <a:pt x="17" y="115"/>
                  </a:lnTo>
                  <a:lnTo>
                    <a:pt x="24" y="119"/>
                  </a:lnTo>
                  <a:lnTo>
                    <a:pt x="31" y="120"/>
                  </a:lnTo>
                  <a:lnTo>
                    <a:pt x="38" y="122"/>
                  </a:lnTo>
                  <a:lnTo>
                    <a:pt x="46" y="120"/>
                  </a:lnTo>
                  <a:lnTo>
                    <a:pt x="53" y="119"/>
                  </a:lnTo>
                  <a:lnTo>
                    <a:pt x="61" y="115"/>
                  </a:lnTo>
                  <a:lnTo>
                    <a:pt x="61" y="11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03" name="Freeform 43"/>
            <p:cNvSpPr>
              <a:spLocks/>
            </p:cNvSpPr>
            <p:nvPr/>
          </p:nvSpPr>
          <p:spPr bwMode="auto">
            <a:xfrm>
              <a:off x="2841" y="1718"/>
              <a:ext cx="226" cy="221"/>
            </a:xfrm>
            <a:custGeom>
              <a:avLst/>
              <a:gdLst/>
              <a:ahLst/>
              <a:cxnLst>
                <a:cxn ang="0">
                  <a:pos x="67" y="211"/>
                </a:cxn>
                <a:cxn ang="0">
                  <a:pos x="75" y="202"/>
                </a:cxn>
                <a:cxn ang="0">
                  <a:pos x="81" y="192"/>
                </a:cxn>
                <a:cxn ang="0">
                  <a:pos x="87" y="183"/>
                </a:cxn>
                <a:cxn ang="0">
                  <a:pos x="94" y="174"/>
                </a:cxn>
                <a:cxn ang="0">
                  <a:pos x="106" y="163"/>
                </a:cxn>
                <a:cxn ang="0">
                  <a:pos x="118" y="150"/>
                </a:cxn>
                <a:cxn ang="0">
                  <a:pos x="129" y="137"/>
                </a:cxn>
                <a:cxn ang="0">
                  <a:pos x="140" y="126"/>
                </a:cxn>
                <a:cxn ang="0">
                  <a:pos x="152" y="113"/>
                </a:cxn>
                <a:cxn ang="0">
                  <a:pos x="164" y="102"/>
                </a:cxn>
                <a:cxn ang="0">
                  <a:pos x="177" y="91"/>
                </a:cxn>
                <a:cxn ang="0">
                  <a:pos x="191" y="79"/>
                </a:cxn>
                <a:cxn ang="0">
                  <a:pos x="194" y="78"/>
                </a:cxn>
                <a:cxn ang="0">
                  <a:pos x="197" y="78"/>
                </a:cxn>
                <a:cxn ang="0">
                  <a:pos x="198" y="78"/>
                </a:cxn>
                <a:cxn ang="0">
                  <a:pos x="201" y="77"/>
                </a:cxn>
                <a:cxn ang="0">
                  <a:pos x="214" y="68"/>
                </a:cxn>
                <a:cxn ang="0">
                  <a:pos x="224" y="57"/>
                </a:cxn>
                <a:cxn ang="0">
                  <a:pos x="226" y="43"/>
                </a:cxn>
                <a:cxn ang="0">
                  <a:pos x="225" y="27"/>
                </a:cxn>
                <a:cxn ang="0">
                  <a:pos x="221" y="20"/>
                </a:cxn>
                <a:cxn ang="0">
                  <a:pos x="217" y="13"/>
                </a:cxn>
                <a:cxn ang="0">
                  <a:pos x="211" y="9"/>
                </a:cxn>
                <a:cxn ang="0">
                  <a:pos x="204" y="5"/>
                </a:cxn>
                <a:cxn ang="0">
                  <a:pos x="197" y="2"/>
                </a:cxn>
                <a:cxn ang="0">
                  <a:pos x="190" y="0"/>
                </a:cxn>
                <a:cxn ang="0">
                  <a:pos x="181" y="2"/>
                </a:cxn>
                <a:cxn ang="0">
                  <a:pos x="174" y="3"/>
                </a:cxn>
                <a:cxn ang="0">
                  <a:pos x="152" y="13"/>
                </a:cxn>
                <a:cxn ang="0">
                  <a:pos x="132" y="26"/>
                </a:cxn>
                <a:cxn ang="0">
                  <a:pos x="113" y="41"/>
                </a:cxn>
                <a:cxn ang="0">
                  <a:pos x="97" y="58"/>
                </a:cxn>
                <a:cxn ang="0">
                  <a:pos x="80" y="77"/>
                </a:cxn>
                <a:cxn ang="0">
                  <a:pos x="63" y="96"/>
                </a:cxn>
                <a:cxn ang="0">
                  <a:pos x="46" y="115"/>
                </a:cxn>
                <a:cxn ang="0">
                  <a:pos x="27" y="132"/>
                </a:cxn>
                <a:cxn ang="0">
                  <a:pos x="22" y="137"/>
                </a:cxn>
                <a:cxn ang="0">
                  <a:pos x="17" y="143"/>
                </a:cxn>
                <a:cxn ang="0">
                  <a:pos x="15" y="150"/>
                </a:cxn>
                <a:cxn ang="0">
                  <a:pos x="13" y="157"/>
                </a:cxn>
                <a:cxn ang="0">
                  <a:pos x="13" y="157"/>
                </a:cxn>
                <a:cxn ang="0">
                  <a:pos x="13" y="156"/>
                </a:cxn>
                <a:cxn ang="0">
                  <a:pos x="13" y="156"/>
                </a:cxn>
                <a:cxn ang="0">
                  <a:pos x="13" y="154"/>
                </a:cxn>
                <a:cxn ang="0">
                  <a:pos x="5" y="167"/>
                </a:cxn>
                <a:cxn ang="0">
                  <a:pos x="0" y="181"/>
                </a:cxn>
                <a:cxn ang="0">
                  <a:pos x="3" y="195"/>
                </a:cxn>
                <a:cxn ang="0">
                  <a:pos x="12" y="208"/>
                </a:cxn>
                <a:cxn ang="0">
                  <a:pos x="17" y="214"/>
                </a:cxn>
                <a:cxn ang="0">
                  <a:pos x="25" y="218"/>
                </a:cxn>
                <a:cxn ang="0">
                  <a:pos x="32" y="221"/>
                </a:cxn>
                <a:cxn ang="0">
                  <a:pos x="39" y="221"/>
                </a:cxn>
                <a:cxn ang="0">
                  <a:pos x="46" y="221"/>
                </a:cxn>
                <a:cxn ang="0">
                  <a:pos x="54" y="219"/>
                </a:cxn>
                <a:cxn ang="0">
                  <a:pos x="61" y="215"/>
                </a:cxn>
                <a:cxn ang="0">
                  <a:pos x="67" y="211"/>
                </a:cxn>
                <a:cxn ang="0">
                  <a:pos x="67" y="211"/>
                </a:cxn>
              </a:cxnLst>
              <a:rect l="0" t="0" r="r" b="b"/>
              <a:pathLst>
                <a:path w="226" h="221">
                  <a:moveTo>
                    <a:pt x="67" y="211"/>
                  </a:moveTo>
                  <a:lnTo>
                    <a:pt x="75" y="202"/>
                  </a:lnTo>
                  <a:lnTo>
                    <a:pt x="81" y="192"/>
                  </a:lnTo>
                  <a:lnTo>
                    <a:pt x="87" y="183"/>
                  </a:lnTo>
                  <a:lnTo>
                    <a:pt x="94" y="174"/>
                  </a:lnTo>
                  <a:lnTo>
                    <a:pt x="106" y="163"/>
                  </a:lnTo>
                  <a:lnTo>
                    <a:pt x="118" y="150"/>
                  </a:lnTo>
                  <a:lnTo>
                    <a:pt x="129" y="137"/>
                  </a:lnTo>
                  <a:lnTo>
                    <a:pt x="140" y="126"/>
                  </a:lnTo>
                  <a:lnTo>
                    <a:pt x="152" y="113"/>
                  </a:lnTo>
                  <a:lnTo>
                    <a:pt x="164" y="102"/>
                  </a:lnTo>
                  <a:lnTo>
                    <a:pt x="177" y="91"/>
                  </a:lnTo>
                  <a:lnTo>
                    <a:pt x="191" y="79"/>
                  </a:lnTo>
                  <a:lnTo>
                    <a:pt x="194" y="78"/>
                  </a:lnTo>
                  <a:lnTo>
                    <a:pt x="197" y="78"/>
                  </a:lnTo>
                  <a:lnTo>
                    <a:pt x="198" y="78"/>
                  </a:lnTo>
                  <a:lnTo>
                    <a:pt x="201" y="77"/>
                  </a:lnTo>
                  <a:lnTo>
                    <a:pt x="214" y="68"/>
                  </a:lnTo>
                  <a:lnTo>
                    <a:pt x="224" y="57"/>
                  </a:lnTo>
                  <a:lnTo>
                    <a:pt x="226" y="43"/>
                  </a:lnTo>
                  <a:lnTo>
                    <a:pt x="225" y="27"/>
                  </a:lnTo>
                  <a:lnTo>
                    <a:pt x="221" y="20"/>
                  </a:lnTo>
                  <a:lnTo>
                    <a:pt x="217" y="13"/>
                  </a:lnTo>
                  <a:lnTo>
                    <a:pt x="211" y="9"/>
                  </a:lnTo>
                  <a:lnTo>
                    <a:pt x="204" y="5"/>
                  </a:lnTo>
                  <a:lnTo>
                    <a:pt x="197" y="2"/>
                  </a:lnTo>
                  <a:lnTo>
                    <a:pt x="190" y="0"/>
                  </a:lnTo>
                  <a:lnTo>
                    <a:pt x="181" y="2"/>
                  </a:lnTo>
                  <a:lnTo>
                    <a:pt x="174" y="3"/>
                  </a:lnTo>
                  <a:lnTo>
                    <a:pt x="152" y="13"/>
                  </a:lnTo>
                  <a:lnTo>
                    <a:pt x="132" y="26"/>
                  </a:lnTo>
                  <a:lnTo>
                    <a:pt x="113" y="41"/>
                  </a:lnTo>
                  <a:lnTo>
                    <a:pt x="97" y="58"/>
                  </a:lnTo>
                  <a:lnTo>
                    <a:pt x="80" y="77"/>
                  </a:lnTo>
                  <a:lnTo>
                    <a:pt x="63" y="96"/>
                  </a:lnTo>
                  <a:lnTo>
                    <a:pt x="46" y="115"/>
                  </a:lnTo>
                  <a:lnTo>
                    <a:pt x="27" y="132"/>
                  </a:lnTo>
                  <a:lnTo>
                    <a:pt x="22" y="137"/>
                  </a:lnTo>
                  <a:lnTo>
                    <a:pt x="17" y="143"/>
                  </a:lnTo>
                  <a:lnTo>
                    <a:pt x="15" y="150"/>
                  </a:lnTo>
                  <a:lnTo>
                    <a:pt x="13" y="157"/>
                  </a:lnTo>
                  <a:lnTo>
                    <a:pt x="13" y="157"/>
                  </a:lnTo>
                  <a:lnTo>
                    <a:pt x="13" y="156"/>
                  </a:lnTo>
                  <a:lnTo>
                    <a:pt x="13" y="156"/>
                  </a:lnTo>
                  <a:lnTo>
                    <a:pt x="13" y="154"/>
                  </a:lnTo>
                  <a:lnTo>
                    <a:pt x="5" y="167"/>
                  </a:lnTo>
                  <a:lnTo>
                    <a:pt x="0" y="181"/>
                  </a:lnTo>
                  <a:lnTo>
                    <a:pt x="3" y="195"/>
                  </a:lnTo>
                  <a:lnTo>
                    <a:pt x="12" y="208"/>
                  </a:lnTo>
                  <a:lnTo>
                    <a:pt x="17" y="214"/>
                  </a:lnTo>
                  <a:lnTo>
                    <a:pt x="25" y="218"/>
                  </a:lnTo>
                  <a:lnTo>
                    <a:pt x="32" y="221"/>
                  </a:lnTo>
                  <a:lnTo>
                    <a:pt x="39" y="221"/>
                  </a:lnTo>
                  <a:lnTo>
                    <a:pt x="46" y="221"/>
                  </a:lnTo>
                  <a:lnTo>
                    <a:pt x="54" y="219"/>
                  </a:lnTo>
                  <a:lnTo>
                    <a:pt x="61" y="215"/>
                  </a:lnTo>
                  <a:lnTo>
                    <a:pt x="67" y="211"/>
                  </a:lnTo>
                  <a:lnTo>
                    <a:pt x="67" y="211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04" name="Freeform 44"/>
            <p:cNvSpPr>
              <a:spLocks/>
            </p:cNvSpPr>
            <p:nvPr/>
          </p:nvSpPr>
          <p:spPr bwMode="auto">
            <a:xfrm>
              <a:off x="2668" y="1751"/>
              <a:ext cx="310" cy="87"/>
            </a:xfrm>
            <a:custGeom>
              <a:avLst/>
              <a:gdLst/>
              <a:ahLst/>
              <a:cxnLst>
                <a:cxn ang="0">
                  <a:pos x="34" y="77"/>
                </a:cxn>
                <a:cxn ang="0">
                  <a:pos x="49" y="79"/>
                </a:cxn>
                <a:cxn ang="0">
                  <a:pos x="63" y="82"/>
                </a:cxn>
                <a:cxn ang="0">
                  <a:pos x="79" y="83"/>
                </a:cxn>
                <a:cxn ang="0">
                  <a:pos x="93" y="83"/>
                </a:cxn>
                <a:cxn ang="0">
                  <a:pos x="109" y="85"/>
                </a:cxn>
                <a:cxn ang="0">
                  <a:pos x="123" y="86"/>
                </a:cxn>
                <a:cxn ang="0">
                  <a:pos x="138" y="86"/>
                </a:cxn>
                <a:cxn ang="0">
                  <a:pos x="152" y="86"/>
                </a:cxn>
                <a:cxn ang="0">
                  <a:pos x="168" y="87"/>
                </a:cxn>
                <a:cxn ang="0">
                  <a:pos x="182" y="87"/>
                </a:cxn>
                <a:cxn ang="0">
                  <a:pos x="198" y="87"/>
                </a:cxn>
                <a:cxn ang="0">
                  <a:pos x="212" y="87"/>
                </a:cxn>
                <a:cxn ang="0">
                  <a:pos x="227" y="87"/>
                </a:cxn>
                <a:cxn ang="0">
                  <a:pos x="243" y="87"/>
                </a:cxn>
                <a:cxn ang="0">
                  <a:pos x="257" y="87"/>
                </a:cxn>
                <a:cxn ang="0">
                  <a:pos x="272" y="87"/>
                </a:cxn>
                <a:cxn ang="0">
                  <a:pos x="288" y="85"/>
                </a:cxn>
                <a:cxn ang="0">
                  <a:pos x="299" y="76"/>
                </a:cxn>
                <a:cxn ang="0">
                  <a:pos x="308" y="65"/>
                </a:cxn>
                <a:cxn ang="0">
                  <a:pos x="310" y="49"/>
                </a:cxn>
                <a:cxn ang="0">
                  <a:pos x="308" y="34"/>
                </a:cxn>
                <a:cxn ang="0">
                  <a:pos x="299" y="21"/>
                </a:cxn>
                <a:cxn ang="0">
                  <a:pos x="288" y="13"/>
                </a:cxn>
                <a:cxn ang="0">
                  <a:pos x="272" y="10"/>
                </a:cxn>
                <a:cxn ang="0">
                  <a:pos x="258" y="10"/>
                </a:cxn>
                <a:cxn ang="0">
                  <a:pos x="244" y="10"/>
                </a:cxn>
                <a:cxn ang="0">
                  <a:pos x="230" y="10"/>
                </a:cxn>
                <a:cxn ang="0">
                  <a:pos x="216" y="10"/>
                </a:cxn>
                <a:cxn ang="0">
                  <a:pos x="200" y="10"/>
                </a:cxn>
                <a:cxn ang="0">
                  <a:pos x="186" y="10"/>
                </a:cxn>
                <a:cxn ang="0">
                  <a:pos x="172" y="8"/>
                </a:cxn>
                <a:cxn ang="0">
                  <a:pos x="158" y="8"/>
                </a:cxn>
                <a:cxn ang="0">
                  <a:pos x="144" y="8"/>
                </a:cxn>
                <a:cxn ang="0">
                  <a:pos x="130" y="7"/>
                </a:cxn>
                <a:cxn ang="0">
                  <a:pos x="116" y="7"/>
                </a:cxn>
                <a:cxn ang="0">
                  <a:pos x="101" y="5"/>
                </a:cxn>
                <a:cxn ang="0">
                  <a:pos x="86" y="4"/>
                </a:cxn>
                <a:cxn ang="0">
                  <a:pos x="72" y="3"/>
                </a:cxn>
                <a:cxn ang="0">
                  <a:pos x="58" y="1"/>
                </a:cxn>
                <a:cxn ang="0">
                  <a:pos x="44" y="0"/>
                </a:cxn>
                <a:cxn ang="0">
                  <a:pos x="35" y="0"/>
                </a:cxn>
                <a:cxn ang="0">
                  <a:pos x="28" y="1"/>
                </a:cxn>
                <a:cxn ang="0">
                  <a:pos x="21" y="4"/>
                </a:cxn>
                <a:cxn ang="0">
                  <a:pos x="15" y="8"/>
                </a:cxn>
                <a:cxn ang="0">
                  <a:pos x="10" y="13"/>
                </a:cxn>
                <a:cxn ang="0">
                  <a:pos x="5" y="20"/>
                </a:cxn>
                <a:cxn ang="0">
                  <a:pos x="1" y="27"/>
                </a:cxn>
                <a:cxn ang="0">
                  <a:pos x="0" y="34"/>
                </a:cxn>
                <a:cxn ang="0">
                  <a:pos x="1" y="49"/>
                </a:cxn>
                <a:cxn ang="0">
                  <a:pos x="8" y="62"/>
                </a:cxn>
                <a:cxn ang="0">
                  <a:pos x="20" y="72"/>
                </a:cxn>
                <a:cxn ang="0">
                  <a:pos x="34" y="77"/>
                </a:cxn>
                <a:cxn ang="0">
                  <a:pos x="34" y="77"/>
                </a:cxn>
              </a:cxnLst>
              <a:rect l="0" t="0" r="r" b="b"/>
              <a:pathLst>
                <a:path w="310" h="87">
                  <a:moveTo>
                    <a:pt x="34" y="77"/>
                  </a:moveTo>
                  <a:lnTo>
                    <a:pt x="49" y="79"/>
                  </a:lnTo>
                  <a:lnTo>
                    <a:pt x="63" y="82"/>
                  </a:lnTo>
                  <a:lnTo>
                    <a:pt x="79" y="83"/>
                  </a:lnTo>
                  <a:lnTo>
                    <a:pt x="93" y="83"/>
                  </a:lnTo>
                  <a:lnTo>
                    <a:pt x="109" y="85"/>
                  </a:lnTo>
                  <a:lnTo>
                    <a:pt x="123" y="86"/>
                  </a:lnTo>
                  <a:lnTo>
                    <a:pt x="138" y="86"/>
                  </a:lnTo>
                  <a:lnTo>
                    <a:pt x="152" y="86"/>
                  </a:lnTo>
                  <a:lnTo>
                    <a:pt x="168" y="87"/>
                  </a:lnTo>
                  <a:lnTo>
                    <a:pt x="182" y="87"/>
                  </a:lnTo>
                  <a:lnTo>
                    <a:pt x="198" y="87"/>
                  </a:lnTo>
                  <a:lnTo>
                    <a:pt x="212" y="87"/>
                  </a:lnTo>
                  <a:lnTo>
                    <a:pt x="227" y="87"/>
                  </a:lnTo>
                  <a:lnTo>
                    <a:pt x="243" y="87"/>
                  </a:lnTo>
                  <a:lnTo>
                    <a:pt x="257" y="87"/>
                  </a:lnTo>
                  <a:lnTo>
                    <a:pt x="272" y="87"/>
                  </a:lnTo>
                  <a:lnTo>
                    <a:pt x="288" y="85"/>
                  </a:lnTo>
                  <a:lnTo>
                    <a:pt x="299" y="76"/>
                  </a:lnTo>
                  <a:lnTo>
                    <a:pt x="308" y="65"/>
                  </a:lnTo>
                  <a:lnTo>
                    <a:pt x="310" y="49"/>
                  </a:lnTo>
                  <a:lnTo>
                    <a:pt x="308" y="34"/>
                  </a:lnTo>
                  <a:lnTo>
                    <a:pt x="299" y="21"/>
                  </a:lnTo>
                  <a:lnTo>
                    <a:pt x="288" y="13"/>
                  </a:lnTo>
                  <a:lnTo>
                    <a:pt x="272" y="10"/>
                  </a:lnTo>
                  <a:lnTo>
                    <a:pt x="258" y="10"/>
                  </a:lnTo>
                  <a:lnTo>
                    <a:pt x="244" y="10"/>
                  </a:lnTo>
                  <a:lnTo>
                    <a:pt x="230" y="10"/>
                  </a:lnTo>
                  <a:lnTo>
                    <a:pt x="216" y="10"/>
                  </a:lnTo>
                  <a:lnTo>
                    <a:pt x="200" y="10"/>
                  </a:lnTo>
                  <a:lnTo>
                    <a:pt x="186" y="10"/>
                  </a:lnTo>
                  <a:lnTo>
                    <a:pt x="172" y="8"/>
                  </a:lnTo>
                  <a:lnTo>
                    <a:pt x="158" y="8"/>
                  </a:lnTo>
                  <a:lnTo>
                    <a:pt x="144" y="8"/>
                  </a:lnTo>
                  <a:lnTo>
                    <a:pt x="130" y="7"/>
                  </a:lnTo>
                  <a:lnTo>
                    <a:pt x="116" y="7"/>
                  </a:lnTo>
                  <a:lnTo>
                    <a:pt x="101" y="5"/>
                  </a:lnTo>
                  <a:lnTo>
                    <a:pt x="86" y="4"/>
                  </a:lnTo>
                  <a:lnTo>
                    <a:pt x="72" y="3"/>
                  </a:lnTo>
                  <a:lnTo>
                    <a:pt x="58" y="1"/>
                  </a:lnTo>
                  <a:lnTo>
                    <a:pt x="44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4"/>
                  </a:lnTo>
                  <a:lnTo>
                    <a:pt x="15" y="8"/>
                  </a:lnTo>
                  <a:lnTo>
                    <a:pt x="10" y="13"/>
                  </a:lnTo>
                  <a:lnTo>
                    <a:pt x="5" y="20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9"/>
                  </a:lnTo>
                  <a:lnTo>
                    <a:pt x="8" y="62"/>
                  </a:lnTo>
                  <a:lnTo>
                    <a:pt x="20" y="72"/>
                  </a:lnTo>
                  <a:lnTo>
                    <a:pt x="34" y="77"/>
                  </a:lnTo>
                  <a:lnTo>
                    <a:pt x="34" y="77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05" name="Freeform 45"/>
            <p:cNvSpPr>
              <a:spLocks/>
            </p:cNvSpPr>
            <p:nvPr/>
          </p:nvSpPr>
          <p:spPr bwMode="auto">
            <a:xfrm>
              <a:off x="2216" y="2080"/>
              <a:ext cx="151" cy="117"/>
            </a:xfrm>
            <a:custGeom>
              <a:avLst/>
              <a:gdLst/>
              <a:ahLst/>
              <a:cxnLst>
                <a:cxn ang="0">
                  <a:pos x="29" y="76"/>
                </a:cxn>
                <a:cxn ang="0">
                  <a:pos x="38" y="78"/>
                </a:cxn>
                <a:cxn ang="0">
                  <a:pos x="46" y="79"/>
                </a:cxn>
                <a:cxn ang="0">
                  <a:pos x="53" y="82"/>
                </a:cxn>
                <a:cxn ang="0">
                  <a:pos x="61" y="85"/>
                </a:cxn>
                <a:cxn ang="0">
                  <a:pos x="68" y="90"/>
                </a:cxn>
                <a:cxn ang="0">
                  <a:pos x="73" y="94"/>
                </a:cxn>
                <a:cxn ang="0">
                  <a:pos x="79" y="100"/>
                </a:cxn>
                <a:cxn ang="0">
                  <a:pos x="85" y="107"/>
                </a:cxn>
                <a:cxn ang="0">
                  <a:pos x="92" y="111"/>
                </a:cxn>
                <a:cxn ang="0">
                  <a:pos x="99" y="114"/>
                </a:cxn>
                <a:cxn ang="0">
                  <a:pos x="106" y="117"/>
                </a:cxn>
                <a:cxn ang="0">
                  <a:pos x="113" y="117"/>
                </a:cxn>
                <a:cxn ang="0">
                  <a:pos x="121" y="116"/>
                </a:cxn>
                <a:cxn ang="0">
                  <a:pos x="128" y="113"/>
                </a:cxn>
                <a:cxn ang="0">
                  <a:pos x="135" y="110"/>
                </a:cxn>
                <a:cxn ang="0">
                  <a:pos x="141" y="104"/>
                </a:cxn>
                <a:cxn ang="0">
                  <a:pos x="148" y="90"/>
                </a:cxn>
                <a:cxn ang="0">
                  <a:pos x="151" y="76"/>
                </a:cxn>
                <a:cxn ang="0">
                  <a:pos x="147" y="62"/>
                </a:cxn>
                <a:cxn ang="0">
                  <a:pos x="137" y="49"/>
                </a:cxn>
                <a:cxn ang="0">
                  <a:pos x="128" y="39"/>
                </a:cxn>
                <a:cxn ang="0">
                  <a:pos x="120" y="30"/>
                </a:cxn>
                <a:cxn ang="0">
                  <a:pos x="109" y="22"/>
                </a:cxn>
                <a:cxn ang="0">
                  <a:pos x="99" y="15"/>
                </a:cxn>
                <a:cxn ang="0">
                  <a:pos x="87" y="10"/>
                </a:cxn>
                <a:cxn ang="0">
                  <a:pos x="75" y="6"/>
                </a:cxn>
                <a:cxn ang="0">
                  <a:pos x="62" y="3"/>
                </a:cxn>
                <a:cxn ang="0">
                  <a:pos x="49" y="1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7" y="3"/>
                </a:cxn>
                <a:cxn ang="0">
                  <a:pos x="20" y="6"/>
                </a:cxn>
                <a:cxn ang="0">
                  <a:pos x="14" y="10"/>
                </a:cxn>
                <a:cxn ang="0">
                  <a:pos x="8" y="15"/>
                </a:cxn>
                <a:cxn ang="0">
                  <a:pos x="4" y="22"/>
                </a:cxn>
                <a:cxn ang="0">
                  <a:pos x="1" y="30"/>
                </a:cxn>
                <a:cxn ang="0">
                  <a:pos x="0" y="45"/>
                </a:cxn>
                <a:cxn ang="0">
                  <a:pos x="5" y="59"/>
                </a:cxn>
                <a:cxn ang="0">
                  <a:pos x="15" y="70"/>
                </a:cxn>
                <a:cxn ang="0">
                  <a:pos x="29" y="76"/>
                </a:cxn>
                <a:cxn ang="0">
                  <a:pos x="29" y="76"/>
                </a:cxn>
              </a:cxnLst>
              <a:rect l="0" t="0" r="r" b="b"/>
              <a:pathLst>
                <a:path w="151" h="117">
                  <a:moveTo>
                    <a:pt x="29" y="76"/>
                  </a:moveTo>
                  <a:lnTo>
                    <a:pt x="38" y="78"/>
                  </a:lnTo>
                  <a:lnTo>
                    <a:pt x="46" y="79"/>
                  </a:lnTo>
                  <a:lnTo>
                    <a:pt x="53" y="82"/>
                  </a:lnTo>
                  <a:lnTo>
                    <a:pt x="61" y="85"/>
                  </a:lnTo>
                  <a:lnTo>
                    <a:pt x="68" y="90"/>
                  </a:lnTo>
                  <a:lnTo>
                    <a:pt x="73" y="94"/>
                  </a:lnTo>
                  <a:lnTo>
                    <a:pt x="79" y="100"/>
                  </a:lnTo>
                  <a:lnTo>
                    <a:pt x="85" y="107"/>
                  </a:lnTo>
                  <a:lnTo>
                    <a:pt x="92" y="111"/>
                  </a:lnTo>
                  <a:lnTo>
                    <a:pt x="99" y="114"/>
                  </a:lnTo>
                  <a:lnTo>
                    <a:pt x="106" y="117"/>
                  </a:lnTo>
                  <a:lnTo>
                    <a:pt x="113" y="117"/>
                  </a:lnTo>
                  <a:lnTo>
                    <a:pt x="121" y="116"/>
                  </a:lnTo>
                  <a:lnTo>
                    <a:pt x="128" y="113"/>
                  </a:lnTo>
                  <a:lnTo>
                    <a:pt x="135" y="110"/>
                  </a:lnTo>
                  <a:lnTo>
                    <a:pt x="141" y="104"/>
                  </a:lnTo>
                  <a:lnTo>
                    <a:pt x="148" y="90"/>
                  </a:lnTo>
                  <a:lnTo>
                    <a:pt x="151" y="76"/>
                  </a:lnTo>
                  <a:lnTo>
                    <a:pt x="147" y="62"/>
                  </a:lnTo>
                  <a:lnTo>
                    <a:pt x="137" y="49"/>
                  </a:lnTo>
                  <a:lnTo>
                    <a:pt x="128" y="39"/>
                  </a:lnTo>
                  <a:lnTo>
                    <a:pt x="120" y="30"/>
                  </a:lnTo>
                  <a:lnTo>
                    <a:pt x="109" y="22"/>
                  </a:lnTo>
                  <a:lnTo>
                    <a:pt x="99" y="15"/>
                  </a:lnTo>
                  <a:lnTo>
                    <a:pt x="87" y="10"/>
                  </a:lnTo>
                  <a:lnTo>
                    <a:pt x="75" y="6"/>
                  </a:lnTo>
                  <a:lnTo>
                    <a:pt x="62" y="3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3"/>
                  </a:lnTo>
                  <a:lnTo>
                    <a:pt x="20" y="6"/>
                  </a:lnTo>
                  <a:lnTo>
                    <a:pt x="14" y="10"/>
                  </a:lnTo>
                  <a:lnTo>
                    <a:pt x="8" y="15"/>
                  </a:lnTo>
                  <a:lnTo>
                    <a:pt x="4" y="22"/>
                  </a:lnTo>
                  <a:lnTo>
                    <a:pt x="1" y="30"/>
                  </a:lnTo>
                  <a:lnTo>
                    <a:pt x="0" y="45"/>
                  </a:lnTo>
                  <a:lnTo>
                    <a:pt x="5" y="59"/>
                  </a:lnTo>
                  <a:lnTo>
                    <a:pt x="15" y="70"/>
                  </a:lnTo>
                  <a:lnTo>
                    <a:pt x="29" y="76"/>
                  </a:lnTo>
                  <a:lnTo>
                    <a:pt x="29" y="76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06" name="Freeform 46"/>
            <p:cNvSpPr>
              <a:spLocks/>
            </p:cNvSpPr>
            <p:nvPr/>
          </p:nvSpPr>
          <p:spPr bwMode="auto">
            <a:xfrm>
              <a:off x="2148" y="2182"/>
              <a:ext cx="96" cy="98"/>
            </a:xfrm>
            <a:custGeom>
              <a:avLst/>
              <a:gdLst/>
              <a:ahLst/>
              <a:cxnLst>
                <a:cxn ang="0">
                  <a:pos x="4" y="59"/>
                </a:cxn>
                <a:cxn ang="0">
                  <a:pos x="10" y="67"/>
                </a:cxn>
                <a:cxn ang="0">
                  <a:pos x="16" y="74"/>
                </a:cxn>
                <a:cxn ang="0">
                  <a:pos x="23" y="80"/>
                </a:cxn>
                <a:cxn ang="0">
                  <a:pos x="30" y="87"/>
                </a:cxn>
                <a:cxn ang="0">
                  <a:pos x="35" y="93"/>
                </a:cxn>
                <a:cxn ang="0">
                  <a:pos x="42" y="96"/>
                </a:cxn>
                <a:cxn ang="0">
                  <a:pos x="49" y="98"/>
                </a:cxn>
                <a:cxn ang="0">
                  <a:pos x="58" y="98"/>
                </a:cxn>
                <a:cxn ang="0">
                  <a:pos x="65" y="98"/>
                </a:cxn>
                <a:cxn ang="0">
                  <a:pos x="72" y="96"/>
                </a:cxn>
                <a:cxn ang="0">
                  <a:pos x="79" y="93"/>
                </a:cxn>
                <a:cxn ang="0">
                  <a:pos x="85" y="87"/>
                </a:cxn>
                <a:cxn ang="0">
                  <a:pos x="93" y="74"/>
                </a:cxn>
                <a:cxn ang="0">
                  <a:pos x="96" y="59"/>
                </a:cxn>
                <a:cxn ang="0">
                  <a:pos x="95" y="45"/>
                </a:cxn>
                <a:cxn ang="0">
                  <a:pos x="86" y="32"/>
                </a:cxn>
                <a:cxn ang="0">
                  <a:pos x="82" y="28"/>
                </a:cxn>
                <a:cxn ang="0">
                  <a:pos x="78" y="24"/>
                </a:cxn>
                <a:cxn ang="0">
                  <a:pos x="73" y="19"/>
                </a:cxn>
                <a:cxn ang="0">
                  <a:pos x="68" y="16"/>
                </a:cxn>
                <a:cxn ang="0">
                  <a:pos x="69" y="18"/>
                </a:cxn>
                <a:cxn ang="0">
                  <a:pos x="71" y="18"/>
                </a:cxn>
                <a:cxn ang="0">
                  <a:pos x="71" y="19"/>
                </a:cxn>
                <a:cxn ang="0">
                  <a:pos x="72" y="19"/>
                </a:cxn>
                <a:cxn ang="0">
                  <a:pos x="68" y="14"/>
                </a:cxn>
                <a:cxn ang="0">
                  <a:pos x="62" y="8"/>
                </a:cxn>
                <a:cxn ang="0">
                  <a:pos x="57" y="4"/>
                </a:cxn>
                <a:cxn ang="0">
                  <a:pos x="49" y="1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5" y="2"/>
                </a:cxn>
                <a:cxn ang="0">
                  <a:pos x="18" y="5"/>
                </a:cxn>
                <a:cxn ang="0">
                  <a:pos x="7" y="15"/>
                </a:cxn>
                <a:cxn ang="0">
                  <a:pos x="1" y="29"/>
                </a:cxn>
                <a:cxn ang="0">
                  <a:pos x="0" y="45"/>
                </a:cxn>
                <a:cxn ang="0">
                  <a:pos x="4" y="59"/>
                </a:cxn>
                <a:cxn ang="0">
                  <a:pos x="4" y="59"/>
                </a:cxn>
              </a:cxnLst>
              <a:rect l="0" t="0" r="r" b="b"/>
              <a:pathLst>
                <a:path w="96" h="98">
                  <a:moveTo>
                    <a:pt x="4" y="59"/>
                  </a:moveTo>
                  <a:lnTo>
                    <a:pt x="10" y="67"/>
                  </a:lnTo>
                  <a:lnTo>
                    <a:pt x="16" y="74"/>
                  </a:lnTo>
                  <a:lnTo>
                    <a:pt x="23" y="80"/>
                  </a:lnTo>
                  <a:lnTo>
                    <a:pt x="30" y="87"/>
                  </a:lnTo>
                  <a:lnTo>
                    <a:pt x="35" y="93"/>
                  </a:lnTo>
                  <a:lnTo>
                    <a:pt x="42" y="96"/>
                  </a:lnTo>
                  <a:lnTo>
                    <a:pt x="49" y="98"/>
                  </a:lnTo>
                  <a:lnTo>
                    <a:pt x="58" y="98"/>
                  </a:lnTo>
                  <a:lnTo>
                    <a:pt x="65" y="98"/>
                  </a:lnTo>
                  <a:lnTo>
                    <a:pt x="72" y="96"/>
                  </a:lnTo>
                  <a:lnTo>
                    <a:pt x="79" y="93"/>
                  </a:lnTo>
                  <a:lnTo>
                    <a:pt x="85" y="87"/>
                  </a:lnTo>
                  <a:lnTo>
                    <a:pt x="93" y="74"/>
                  </a:lnTo>
                  <a:lnTo>
                    <a:pt x="96" y="59"/>
                  </a:lnTo>
                  <a:lnTo>
                    <a:pt x="95" y="45"/>
                  </a:lnTo>
                  <a:lnTo>
                    <a:pt x="86" y="32"/>
                  </a:lnTo>
                  <a:lnTo>
                    <a:pt x="82" y="28"/>
                  </a:lnTo>
                  <a:lnTo>
                    <a:pt x="78" y="24"/>
                  </a:lnTo>
                  <a:lnTo>
                    <a:pt x="73" y="19"/>
                  </a:lnTo>
                  <a:lnTo>
                    <a:pt x="68" y="16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1" y="19"/>
                  </a:lnTo>
                  <a:lnTo>
                    <a:pt x="72" y="19"/>
                  </a:lnTo>
                  <a:lnTo>
                    <a:pt x="68" y="14"/>
                  </a:lnTo>
                  <a:lnTo>
                    <a:pt x="62" y="8"/>
                  </a:lnTo>
                  <a:lnTo>
                    <a:pt x="57" y="4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8" y="5"/>
                  </a:lnTo>
                  <a:lnTo>
                    <a:pt x="7" y="15"/>
                  </a:lnTo>
                  <a:lnTo>
                    <a:pt x="1" y="29"/>
                  </a:lnTo>
                  <a:lnTo>
                    <a:pt x="0" y="45"/>
                  </a:lnTo>
                  <a:lnTo>
                    <a:pt x="4" y="59"/>
                  </a:lnTo>
                  <a:lnTo>
                    <a:pt x="4" y="59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07" name="Freeform 47"/>
            <p:cNvSpPr>
              <a:spLocks/>
            </p:cNvSpPr>
            <p:nvPr/>
          </p:nvSpPr>
          <p:spPr bwMode="auto">
            <a:xfrm>
              <a:off x="2236" y="1929"/>
              <a:ext cx="128" cy="89"/>
            </a:xfrm>
            <a:custGeom>
              <a:avLst/>
              <a:gdLst/>
              <a:ahLst/>
              <a:cxnLst>
                <a:cxn ang="0">
                  <a:pos x="31" y="77"/>
                </a:cxn>
                <a:cxn ang="0">
                  <a:pos x="36" y="79"/>
                </a:cxn>
                <a:cxn ang="0">
                  <a:pos x="42" y="80"/>
                </a:cxn>
                <a:cxn ang="0">
                  <a:pos x="49" y="82"/>
                </a:cxn>
                <a:cxn ang="0">
                  <a:pos x="55" y="82"/>
                </a:cxn>
                <a:cxn ang="0">
                  <a:pos x="62" y="83"/>
                </a:cxn>
                <a:cxn ang="0">
                  <a:pos x="67" y="84"/>
                </a:cxn>
                <a:cxn ang="0">
                  <a:pos x="74" y="86"/>
                </a:cxn>
                <a:cxn ang="0">
                  <a:pos x="80" y="87"/>
                </a:cxn>
                <a:cxn ang="0">
                  <a:pos x="89" y="89"/>
                </a:cxn>
                <a:cxn ang="0">
                  <a:pos x="96" y="87"/>
                </a:cxn>
                <a:cxn ang="0">
                  <a:pos x="103" y="86"/>
                </a:cxn>
                <a:cxn ang="0">
                  <a:pos x="110" y="82"/>
                </a:cxn>
                <a:cxn ang="0">
                  <a:pos x="115" y="77"/>
                </a:cxn>
                <a:cxn ang="0">
                  <a:pos x="121" y="72"/>
                </a:cxn>
                <a:cxn ang="0">
                  <a:pos x="125" y="65"/>
                </a:cxn>
                <a:cxn ang="0">
                  <a:pos x="128" y="58"/>
                </a:cxn>
                <a:cxn ang="0">
                  <a:pos x="128" y="42"/>
                </a:cxn>
                <a:cxn ang="0">
                  <a:pos x="122" y="28"/>
                </a:cxn>
                <a:cxn ang="0">
                  <a:pos x="113" y="17"/>
                </a:cxn>
                <a:cxn ang="0">
                  <a:pos x="98" y="11"/>
                </a:cxn>
                <a:cxn ang="0">
                  <a:pos x="93" y="10"/>
                </a:cxn>
                <a:cxn ang="0">
                  <a:pos x="86" y="8"/>
                </a:cxn>
                <a:cxn ang="0">
                  <a:pos x="80" y="7"/>
                </a:cxn>
                <a:cxn ang="0">
                  <a:pos x="73" y="5"/>
                </a:cxn>
                <a:cxn ang="0">
                  <a:pos x="67" y="5"/>
                </a:cxn>
                <a:cxn ang="0">
                  <a:pos x="60" y="4"/>
                </a:cxn>
                <a:cxn ang="0">
                  <a:pos x="55" y="3"/>
                </a:cxn>
                <a:cxn ang="0">
                  <a:pos x="48" y="1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5" y="3"/>
                </a:cxn>
                <a:cxn ang="0">
                  <a:pos x="18" y="5"/>
                </a:cxn>
                <a:cxn ang="0">
                  <a:pos x="12" y="11"/>
                </a:cxn>
                <a:cxn ang="0">
                  <a:pos x="7" y="17"/>
                </a:cxn>
                <a:cxn ang="0">
                  <a:pos x="4" y="24"/>
                </a:cxn>
                <a:cxn ang="0">
                  <a:pos x="1" y="31"/>
                </a:cxn>
                <a:cxn ang="0">
                  <a:pos x="0" y="46"/>
                </a:cxn>
                <a:cxn ang="0">
                  <a:pos x="5" y="60"/>
                </a:cxn>
                <a:cxn ang="0">
                  <a:pos x="17" y="72"/>
                </a:cxn>
                <a:cxn ang="0">
                  <a:pos x="31" y="77"/>
                </a:cxn>
                <a:cxn ang="0">
                  <a:pos x="31" y="77"/>
                </a:cxn>
              </a:cxnLst>
              <a:rect l="0" t="0" r="r" b="b"/>
              <a:pathLst>
                <a:path w="128" h="89">
                  <a:moveTo>
                    <a:pt x="31" y="77"/>
                  </a:moveTo>
                  <a:lnTo>
                    <a:pt x="36" y="79"/>
                  </a:lnTo>
                  <a:lnTo>
                    <a:pt x="42" y="80"/>
                  </a:lnTo>
                  <a:lnTo>
                    <a:pt x="49" y="82"/>
                  </a:lnTo>
                  <a:lnTo>
                    <a:pt x="55" y="82"/>
                  </a:lnTo>
                  <a:lnTo>
                    <a:pt x="62" y="83"/>
                  </a:lnTo>
                  <a:lnTo>
                    <a:pt x="67" y="84"/>
                  </a:lnTo>
                  <a:lnTo>
                    <a:pt x="74" y="86"/>
                  </a:lnTo>
                  <a:lnTo>
                    <a:pt x="80" y="87"/>
                  </a:lnTo>
                  <a:lnTo>
                    <a:pt x="89" y="89"/>
                  </a:lnTo>
                  <a:lnTo>
                    <a:pt x="96" y="87"/>
                  </a:lnTo>
                  <a:lnTo>
                    <a:pt x="103" y="86"/>
                  </a:lnTo>
                  <a:lnTo>
                    <a:pt x="110" y="82"/>
                  </a:lnTo>
                  <a:lnTo>
                    <a:pt x="115" y="77"/>
                  </a:lnTo>
                  <a:lnTo>
                    <a:pt x="121" y="72"/>
                  </a:lnTo>
                  <a:lnTo>
                    <a:pt x="125" y="65"/>
                  </a:lnTo>
                  <a:lnTo>
                    <a:pt x="128" y="58"/>
                  </a:lnTo>
                  <a:lnTo>
                    <a:pt x="128" y="42"/>
                  </a:lnTo>
                  <a:lnTo>
                    <a:pt x="122" y="28"/>
                  </a:lnTo>
                  <a:lnTo>
                    <a:pt x="113" y="17"/>
                  </a:lnTo>
                  <a:lnTo>
                    <a:pt x="98" y="11"/>
                  </a:lnTo>
                  <a:lnTo>
                    <a:pt x="93" y="10"/>
                  </a:lnTo>
                  <a:lnTo>
                    <a:pt x="86" y="8"/>
                  </a:lnTo>
                  <a:lnTo>
                    <a:pt x="80" y="7"/>
                  </a:lnTo>
                  <a:lnTo>
                    <a:pt x="73" y="5"/>
                  </a:lnTo>
                  <a:lnTo>
                    <a:pt x="67" y="5"/>
                  </a:lnTo>
                  <a:lnTo>
                    <a:pt x="60" y="4"/>
                  </a:lnTo>
                  <a:lnTo>
                    <a:pt x="55" y="3"/>
                  </a:lnTo>
                  <a:lnTo>
                    <a:pt x="48" y="1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3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1" y="31"/>
                  </a:lnTo>
                  <a:lnTo>
                    <a:pt x="0" y="46"/>
                  </a:lnTo>
                  <a:lnTo>
                    <a:pt x="5" y="60"/>
                  </a:lnTo>
                  <a:lnTo>
                    <a:pt x="17" y="72"/>
                  </a:lnTo>
                  <a:lnTo>
                    <a:pt x="31" y="77"/>
                  </a:lnTo>
                  <a:lnTo>
                    <a:pt x="31" y="77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08" name="Freeform 48"/>
            <p:cNvSpPr>
              <a:spLocks/>
            </p:cNvSpPr>
            <p:nvPr/>
          </p:nvSpPr>
          <p:spPr bwMode="auto">
            <a:xfrm>
              <a:off x="2029" y="2292"/>
              <a:ext cx="144" cy="118"/>
            </a:xfrm>
            <a:custGeom>
              <a:avLst/>
              <a:gdLst/>
              <a:ahLst/>
              <a:cxnLst>
                <a:cxn ang="0">
                  <a:pos x="40" y="79"/>
                </a:cxn>
                <a:cxn ang="0">
                  <a:pos x="50" y="77"/>
                </a:cxn>
                <a:cxn ang="0">
                  <a:pos x="57" y="80"/>
                </a:cxn>
                <a:cxn ang="0">
                  <a:pos x="64" y="84"/>
                </a:cxn>
                <a:cxn ang="0">
                  <a:pos x="70" y="91"/>
                </a:cxn>
                <a:cxn ang="0">
                  <a:pos x="68" y="90"/>
                </a:cxn>
                <a:cxn ang="0">
                  <a:pos x="68" y="89"/>
                </a:cxn>
                <a:cxn ang="0">
                  <a:pos x="67" y="89"/>
                </a:cxn>
                <a:cxn ang="0">
                  <a:pos x="65" y="87"/>
                </a:cxn>
                <a:cxn ang="0">
                  <a:pos x="67" y="90"/>
                </a:cxn>
                <a:cxn ang="0">
                  <a:pos x="68" y="91"/>
                </a:cxn>
                <a:cxn ang="0">
                  <a:pos x="70" y="94"/>
                </a:cxn>
                <a:cxn ang="0">
                  <a:pos x="70" y="97"/>
                </a:cxn>
                <a:cxn ang="0">
                  <a:pos x="74" y="104"/>
                </a:cxn>
                <a:cxn ang="0">
                  <a:pos x="79" y="110"/>
                </a:cxn>
                <a:cxn ang="0">
                  <a:pos x="85" y="114"/>
                </a:cxn>
                <a:cxn ang="0">
                  <a:pos x="92" y="117"/>
                </a:cxn>
                <a:cxn ang="0">
                  <a:pos x="99" y="118"/>
                </a:cxn>
                <a:cxn ang="0">
                  <a:pos x="106" y="118"/>
                </a:cxn>
                <a:cxn ang="0">
                  <a:pos x="115" y="118"/>
                </a:cxn>
                <a:cxn ang="0">
                  <a:pos x="122" y="115"/>
                </a:cxn>
                <a:cxn ang="0">
                  <a:pos x="135" y="106"/>
                </a:cxn>
                <a:cxn ang="0">
                  <a:pos x="142" y="93"/>
                </a:cxn>
                <a:cxn ang="0">
                  <a:pos x="144" y="77"/>
                </a:cxn>
                <a:cxn ang="0">
                  <a:pos x="140" y="63"/>
                </a:cxn>
                <a:cxn ang="0">
                  <a:pos x="133" y="48"/>
                </a:cxn>
                <a:cxn ang="0">
                  <a:pos x="125" y="35"/>
                </a:cxn>
                <a:cxn ang="0">
                  <a:pos x="113" y="24"/>
                </a:cxn>
                <a:cxn ang="0">
                  <a:pos x="101" y="14"/>
                </a:cxn>
                <a:cxn ang="0">
                  <a:pos x="87" y="7"/>
                </a:cxn>
                <a:cxn ang="0">
                  <a:pos x="72" y="3"/>
                </a:cxn>
                <a:cxn ang="0">
                  <a:pos x="57" y="0"/>
                </a:cxn>
                <a:cxn ang="0">
                  <a:pos x="40" y="0"/>
                </a:cxn>
                <a:cxn ang="0">
                  <a:pos x="24" y="3"/>
                </a:cxn>
                <a:cxn ang="0">
                  <a:pos x="12" y="11"/>
                </a:cxn>
                <a:cxn ang="0">
                  <a:pos x="3" y="24"/>
                </a:cxn>
                <a:cxn ang="0">
                  <a:pos x="0" y="39"/>
                </a:cxn>
                <a:cxn ang="0">
                  <a:pos x="3" y="55"/>
                </a:cxn>
                <a:cxn ang="0">
                  <a:pos x="12" y="67"/>
                </a:cxn>
                <a:cxn ang="0">
                  <a:pos x="24" y="76"/>
                </a:cxn>
                <a:cxn ang="0">
                  <a:pos x="40" y="79"/>
                </a:cxn>
                <a:cxn ang="0">
                  <a:pos x="40" y="79"/>
                </a:cxn>
              </a:cxnLst>
              <a:rect l="0" t="0" r="r" b="b"/>
              <a:pathLst>
                <a:path w="144" h="118">
                  <a:moveTo>
                    <a:pt x="40" y="79"/>
                  </a:moveTo>
                  <a:lnTo>
                    <a:pt x="50" y="77"/>
                  </a:lnTo>
                  <a:lnTo>
                    <a:pt x="57" y="80"/>
                  </a:lnTo>
                  <a:lnTo>
                    <a:pt x="64" y="84"/>
                  </a:lnTo>
                  <a:lnTo>
                    <a:pt x="70" y="91"/>
                  </a:lnTo>
                  <a:lnTo>
                    <a:pt x="68" y="90"/>
                  </a:lnTo>
                  <a:lnTo>
                    <a:pt x="68" y="89"/>
                  </a:lnTo>
                  <a:lnTo>
                    <a:pt x="67" y="89"/>
                  </a:lnTo>
                  <a:lnTo>
                    <a:pt x="65" y="87"/>
                  </a:lnTo>
                  <a:lnTo>
                    <a:pt x="67" y="90"/>
                  </a:lnTo>
                  <a:lnTo>
                    <a:pt x="68" y="91"/>
                  </a:lnTo>
                  <a:lnTo>
                    <a:pt x="70" y="94"/>
                  </a:lnTo>
                  <a:lnTo>
                    <a:pt x="70" y="97"/>
                  </a:lnTo>
                  <a:lnTo>
                    <a:pt x="74" y="104"/>
                  </a:lnTo>
                  <a:lnTo>
                    <a:pt x="79" y="110"/>
                  </a:lnTo>
                  <a:lnTo>
                    <a:pt x="85" y="114"/>
                  </a:lnTo>
                  <a:lnTo>
                    <a:pt x="92" y="117"/>
                  </a:lnTo>
                  <a:lnTo>
                    <a:pt x="99" y="118"/>
                  </a:lnTo>
                  <a:lnTo>
                    <a:pt x="106" y="118"/>
                  </a:lnTo>
                  <a:lnTo>
                    <a:pt x="115" y="118"/>
                  </a:lnTo>
                  <a:lnTo>
                    <a:pt x="122" y="115"/>
                  </a:lnTo>
                  <a:lnTo>
                    <a:pt x="135" y="106"/>
                  </a:lnTo>
                  <a:lnTo>
                    <a:pt x="142" y="93"/>
                  </a:lnTo>
                  <a:lnTo>
                    <a:pt x="144" y="77"/>
                  </a:lnTo>
                  <a:lnTo>
                    <a:pt x="140" y="63"/>
                  </a:lnTo>
                  <a:lnTo>
                    <a:pt x="133" y="48"/>
                  </a:lnTo>
                  <a:lnTo>
                    <a:pt x="125" y="35"/>
                  </a:lnTo>
                  <a:lnTo>
                    <a:pt x="113" y="24"/>
                  </a:lnTo>
                  <a:lnTo>
                    <a:pt x="101" y="14"/>
                  </a:lnTo>
                  <a:lnTo>
                    <a:pt x="87" y="7"/>
                  </a:lnTo>
                  <a:lnTo>
                    <a:pt x="72" y="3"/>
                  </a:lnTo>
                  <a:lnTo>
                    <a:pt x="57" y="0"/>
                  </a:lnTo>
                  <a:lnTo>
                    <a:pt x="40" y="0"/>
                  </a:lnTo>
                  <a:lnTo>
                    <a:pt x="24" y="3"/>
                  </a:lnTo>
                  <a:lnTo>
                    <a:pt x="12" y="11"/>
                  </a:lnTo>
                  <a:lnTo>
                    <a:pt x="3" y="24"/>
                  </a:lnTo>
                  <a:lnTo>
                    <a:pt x="0" y="39"/>
                  </a:lnTo>
                  <a:lnTo>
                    <a:pt x="3" y="55"/>
                  </a:lnTo>
                  <a:lnTo>
                    <a:pt x="12" y="67"/>
                  </a:lnTo>
                  <a:lnTo>
                    <a:pt x="24" y="76"/>
                  </a:lnTo>
                  <a:lnTo>
                    <a:pt x="40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09" name="Freeform 49"/>
            <p:cNvSpPr>
              <a:spLocks/>
            </p:cNvSpPr>
            <p:nvPr/>
          </p:nvSpPr>
          <p:spPr bwMode="auto">
            <a:xfrm>
              <a:off x="1768" y="2340"/>
              <a:ext cx="148" cy="38"/>
            </a:xfrm>
            <a:custGeom>
              <a:avLst/>
              <a:gdLst/>
              <a:ahLst/>
              <a:cxnLst>
                <a:cxn ang="0">
                  <a:pos x="148" y="7"/>
                </a:cxn>
                <a:cxn ang="0">
                  <a:pos x="146" y="7"/>
                </a:cxn>
                <a:cxn ang="0">
                  <a:pos x="140" y="8"/>
                </a:cxn>
                <a:cxn ang="0">
                  <a:pos x="130" y="10"/>
                </a:cxn>
                <a:cxn ang="0">
                  <a:pos x="117" y="11"/>
                </a:cxn>
                <a:cxn ang="0">
                  <a:pos x="105" y="11"/>
                </a:cxn>
                <a:cxn ang="0">
                  <a:pos x="90" y="11"/>
                </a:cxn>
                <a:cxn ang="0">
                  <a:pos x="78" y="8"/>
                </a:cxn>
                <a:cxn ang="0">
                  <a:pos x="66" y="4"/>
                </a:cxn>
                <a:cxn ang="0">
                  <a:pos x="64" y="3"/>
                </a:cxn>
                <a:cxn ang="0">
                  <a:pos x="55" y="1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7" y="3"/>
                </a:cxn>
                <a:cxn ang="0">
                  <a:pos x="6" y="10"/>
                </a:cxn>
                <a:cxn ang="0">
                  <a:pos x="0" y="21"/>
                </a:cxn>
                <a:cxn ang="0">
                  <a:pos x="0" y="38"/>
                </a:cxn>
                <a:cxn ang="0">
                  <a:pos x="0" y="36"/>
                </a:cxn>
                <a:cxn ang="0">
                  <a:pos x="3" y="32"/>
                </a:cxn>
                <a:cxn ang="0">
                  <a:pos x="6" y="28"/>
                </a:cxn>
                <a:cxn ang="0">
                  <a:pos x="10" y="22"/>
                </a:cxn>
                <a:cxn ang="0">
                  <a:pos x="17" y="19"/>
                </a:cxn>
                <a:cxn ang="0">
                  <a:pos x="27" y="17"/>
                </a:cxn>
                <a:cxn ang="0">
                  <a:pos x="38" y="17"/>
                </a:cxn>
                <a:cxn ang="0">
                  <a:pos x="52" y="21"/>
                </a:cxn>
                <a:cxn ang="0">
                  <a:pos x="55" y="21"/>
                </a:cxn>
                <a:cxn ang="0">
                  <a:pos x="64" y="22"/>
                </a:cxn>
                <a:cxn ang="0">
                  <a:pos x="75" y="22"/>
                </a:cxn>
                <a:cxn ang="0">
                  <a:pos x="89" y="22"/>
                </a:cxn>
                <a:cxn ang="0">
                  <a:pos x="105" y="21"/>
                </a:cxn>
                <a:cxn ang="0">
                  <a:pos x="122" y="18"/>
                </a:cxn>
                <a:cxn ang="0">
                  <a:pos x="136" y="14"/>
                </a:cxn>
                <a:cxn ang="0">
                  <a:pos x="148" y="7"/>
                </a:cxn>
              </a:cxnLst>
              <a:rect l="0" t="0" r="r" b="b"/>
              <a:pathLst>
                <a:path w="148" h="38">
                  <a:moveTo>
                    <a:pt x="148" y="7"/>
                  </a:moveTo>
                  <a:lnTo>
                    <a:pt x="146" y="7"/>
                  </a:lnTo>
                  <a:lnTo>
                    <a:pt x="140" y="8"/>
                  </a:lnTo>
                  <a:lnTo>
                    <a:pt x="130" y="10"/>
                  </a:lnTo>
                  <a:lnTo>
                    <a:pt x="117" y="11"/>
                  </a:lnTo>
                  <a:lnTo>
                    <a:pt x="105" y="11"/>
                  </a:lnTo>
                  <a:lnTo>
                    <a:pt x="90" y="11"/>
                  </a:lnTo>
                  <a:lnTo>
                    <a:pt x="78" y="8"/>
                  </a:lnTo>
                  <a:lnTo>
                    <a:pt x="66" y="4"/>
                  </a:lnTo>
                  <a:lnTo>
                    <a:pt x="64" y="3"/>
                  </a:lnTo>
                  <a:lnTo>
                    <a:pt x="55" y="1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7" y="3"/>
                  </a:lnTo>
                  <a:lnTo>
                    <a:pt x="6" y="10"/>
                  </a:lnTo>
                  <a:lnTo>
                    <a:pt x="0" y="21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3" y="32"/>
                  </a:lnTo>
                  <a:lnTo>
                    <a:pt x="6" y="28"/>
                  </a:lnTo>
                  <a:lnTo>
                    <a:pt x="10" y="22"/>
                  </a:lnTo>
                  <a:lnTo>
                    <a:pt x="17" y="19"/>
                  </a:lnTo>
                  <a:lnTo>
                    <a:pt x="27" y="17"/>
                  </a:lnTo>
                  <a:lnTo>
                    <a:pt x="38" y="17"/>
                  </a:lnTo>
                  <a:lnTo>
                    <a:pt x="52" y="21"/>
                  </a:lnTo>
                  <a:lnTo>
                    <a:pt x="55" y="21"/>
                  </a:lnTo>
                  <a:lnTo>
                    <a:pt x="64" y="22"/>
                  </a:lnTo>
                  <a:lnTo>
                    <a:pt x="75" y="22"/>
                  </a:lnTo>
                  <a:lnTo>
                    <a:pt x="89" y="22"/>
                  </a:lnTo>
                  <a:lnTo>
                    <a:pt x="105" y="21"/>
                  </a:lnTo>
                  <a:lnTo>
                    <a:pt x="122" y="18"/>
                  </a:lnTo>
                  <a:lnTo>
                    <a:pt x="136" y="14"/>
                  </a:lnTo>
                  <a:lnTo>
                    <a:pt x="14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10" name="Freeform 50"/>
            <p:cNvSpPr>
              <a:spLocks/>
            </p:cNvSpPr>
            <p:nvPr/>
          </p:nvSpPr>
          <p:spPr bwMode="auto">
            <a:xfrm>
              <a:off x="1741" y="2367"/>
              <a:ext cx="122" cy="122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1" y="9"/>
                </a:cxn>
                <a:cxn ang="0">
                  <a:pos x="36" y="32"/>
                </a:cxn>
                <a:cxn ang="0">
                  <a:pos x="27" y="57"/>
                </a:cxn>
                <a:cxn ang="0">
                  <a:pos x="14" y="76"/>
                </a:cxn>
                <a:cxn ang="0">
                  <a:pos x="122" y="122"/>
                </a:cxn>
                <a:cxn ang="0">
                  <a:pos x="0" y="79"/>
                </a:cxn>
                <a:cxn ang="0">
                  <a:pos x="2" y="76"/>
                </a:cxn>
                <a:cxn ang="0">
                  <a:pos x="6" y="67"/>
                </a:cxn>
                <a:cxn ang="0">
                  <a:pos x="12" y="56"/>
                </a:cxn>
                <a:cxn ang="0">
                  <a:pos x="17" y="42"/>
                </a:cxn>
                <a:cxn ang="0">
                  <a:pos x="24" y="28"/>
                </a:cxn>
                <a:cxn ang="0">
                  <a:pos x="31" y="15"/>
                </a:cxn>
                <a:cxn ang="0">
                  <a:pos x="38" y="5"/>
                </a:cxn>
                <a:cxn ang="0">
                  <a:pos x="43" y="0"/>
                </a:cxn>
              </a:cxnLst>
              <a:rect l="0" t="0" r="r" b="b"/>
              <a:pathLst>
                <a:path w="122" h="122">
                  <a:moveTo>
                    <a:pt x="43" y="0"/>
                  </a:moveTo>
                  <a:lnTo>
                    <a:pt x="41" y="9"/>
                  </a:lnTo>
                  <a:lnTo>
                    <a:pt x="36" y="32"/>
                  </a:lnTo>
                  <a:lnTo>
                    <a:pt x="27" y="57"/>
                  </a:lnTo>
                  <a:lnTo>
                    <a:pt x="14" y="76"/>
                  </a:lnTo>
                  <a:lnTo>
                    <a:pt x="122" y="122"/>
                  </a:lnTo>
                  <a:lnTo>
                    <a:pt x="0" y="79"/>
                  </a:lnTo>
                  <a:lnTo>
                    <a:pt x="2" y="76"/>
                  </a:lnTo>
                  <a:lnTo>
                    <a:pt x="6" y="67"/>
                  </a:lnTo>
                  <a:lnTo>
                    <a:pt x="12" y="56"/>
                  </a:lnTo>
                  <a:lnTo>
                    <a:pt x="17" y="42"/>
                  </a:lnTo>
                  <a:lnTo>
                    <a:pt x="24" y="28"/>
                  </a:lnTo>
                  <a:lnTo>
                    <a:pt x="31" y="15"/>
                  </a:lnTo>
                  <a:lnTo>
                    <a:pt x="38" y="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11" name="Freeform 51"/>
            <p:cNvSpPr>
              <a:spLocks/>
            </p:cNvSpPr>
            <p:nvPr/>
          </p:nvSpPr>
          <p:spPr bwMode="auto">
            <a:xfrm>
              <a:off x="1806" y="2405"/>
              <a:ext cx="64" cy="6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13" y="4"/>
                </a:cxn>
                <a:cxn ang="0">
                  <a:pos x="21" y="8"/>
                </a:cxn>
                <a:cxn ang="0">
                  <a:pos x="33" y="15"/>
                </a:cxn>
                <a:cxn ang="0">
                  <a:pos x="43" y="25"/>
                </a:cxn>
                <a:cxn ang="0">
                  <a:pos x="52" y="36"/>
                </a:cxn>
                <a:cxn ang="0">
                  <a:pos x="60" y="50"/>
                </a:cxn>
                <a:cxn ang="0">
                  <a:pos x="64" y="66"/>
                </a:cxn>
                <a:cxn ang="0">
                  <a:pos x="62" y="65"/>
                </a:cxn>
                <a:cxn ang="0">
                  <a:pos x="60" y="59"/>
                </a:cxn>
                <a:cxn ang="0">
                  <a:pos x="54" y="53"/>
                </a:cxn>
                <a:cxn ang="0">
                  <a:pos x="47" y="45"/>
                </a:cxn>
                <a:cxn ang="0">
                  <a:pos x="38" y="38"/>
                </a:cxn>
                <a:cxn ang="0">
                  <a:pos x="27" y="32"/>
                </a:cxn>
                <a:cxn ang="0">
                  <a:pos x="14" y="28"/>
                </a:cxn>
                <a:cxn ang="0">
                  <a:pos x="0" y="28"/>
                </a:cxn>
                <a:cxn ang="0">
                  <a:pos x="4" y="0"/>
                </a:cxn>
              </a:cxnLst>
              <a:rect l="0" t="0" r="r" b="b"/>
              <a:pathLst>
                <a:path w="64" h="66">
                  <a:moveTo>
                    <a:pt x="4" y="0"/>
                  </a:moveTo>
                  <a:lnTo>
                    <a:pt x="7" y="1"/>
                  </a:lnTo>
                  <a:lnTo>
                    <a:pt x="13" y="4"/>
                  </a:lnTo>
                  <a:lnTo>
                    <a:pt x="21" y="8"/>
                  </a:lnTo>
                  <a:lnTo>
                    <a:pt x="33" y="15"/>
                  </a:lnTo>
                  <a:lnTo>
                    <a:pt x="43" y="25"/>
                  </a:lnTo>
                  <a:lnTo>
                    <a:pt x="52" y="36"/>
                  </a:lnTo>
                  <a:lnTo>
                    <a:pt x="60" y="50"/>
                  </a:lnTo>
                  <a:lnTo>
                    <a:pt x="64" y="66"/>
                  </a:lnTo>
                  <a:lnTo>
                    <a:pt x="62" y="65"/>
                  </a:lnTo>
                  <a:lnTo>
                    <a:pt x="60" y="59"/>
                  </a:lnTo>
                  <a:lnTo>
                    <a:pt x="54" y="53"/>
                  </a:lnTo>
                  <a:lnTo>
                    <a:pt x="47" y="45"/>
                  </a:lnTo>
                  <a:lnTo>
                    <a:pt x="38" y="38"/>
                  </a:lnTo>
                  <a:lnTo>
                    <a:pt x="27" y="32"/>
                  </a:lnTo>
                  <a:lnTo>
                    <a:pt x="14" y="28"/>
                  </a:lnTo>
                  <a:lnTo>
                    <a:pt x="0" y="2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12" name="Freeform 52"/>
            <p:cNvSpPr>
              <a:spLocks/>
            </p:cNvSpPr>
            <p:nvPr/>
          </p:nvSpPr>
          <p:spPr bwMode="auto">
            <a:xfrm>
              <a:off x="1895" y="2430"/>
              <a:ext cx="132" cy="76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32" y="1"/>
                </a:cxn>
                <a:cxn ang="0">
                  <a:pos x="130" y="7"/>
                </a:cxn>
                <a:cxn ang="0">
                  <a:pos x="127" y="16"/>
                </a:cxn>
                <a:cxn ang="0">
                  <a:pos x="122" y="24"/>
                </a:cxn>
                <a:cxn ang="0">
                  <a:pos x="110" y="33"/>
                </a:cxn>
                <a:cxn ang="0">
                  <a:pos x="95" y="40"/>
                </a:cxn>
                <a:cxn ang="0">
                  <a:pos x="72" y="44"/>
                </a:cxn>
                <a:cxn ang="0">
                  <a:pos x="41" y="45"/>
                </a:cxn>
                <a:cxn ang="0">
                  <a:pos x="36" y="47"/>
                </a:cxn>
                <a:cxn ang="0">
                  <a:pos x="24" y="52"/>
                </a:cxn>
                <a:cxn ang="0">
                  <a:pos x="10" y="62"/>
                </a:cxn>
                <a:cxn ang="0">
                  <a:pos x="0" y="76"/>
                </a:cxn>
                <a:cxn ang="0">
                  <a:pos x="0" y="75"/>
                </a:cxn>
                <a:cxn ang="0">
                  <a:pos x="0" y="69"/>
                </a:cxn>
                <a:cxn ang="0">
                  <a:pos x="0" y="61"/>
                </a:cxn>
                <a:cxn ang="0">
                  <a:pos x="4" y="52"/>
                </a:cxn>
                <a:cxn ang="0">
                  <a:pos x="10" y="44"/>
                </a:cxn>
                <a:cxn ang="0">
                  <a:pos x="21" y="37"/>
                </a:cxn>
                <a:cxn ang="0">
                  <a:pos x="38" y="33"/>
                </a:cxn>
                <a:cxn ang="0">
                  <a:pos x="61" y="31"/>
                </a:cxn>
                <a:cxn ang="0">
                  <a:pos x="64" y="31"/>
                </a:cxn>
                <a:cxn ang="0">
                  <a:pos x="69" y="31"/>
                </a:cxn>
                <a:cxn ang="0">
                  <a:pos x="79" y="31"/>
                </a:cxn>
                <a:cxn ang="0">
                  <a:pos x="91" y="30"/>
                </a:cxn>
                <a:cxn ang="0">
                  <a:pos x="103" y="27"/>
                </a:cxn>
                <a:cxn ang="0">
                  <a:pos x="115" y="21"/>
                </a:cxn>
                <a:cxn ang="0">
                  <a:pos x="124" y="13"/>
                </a:cxn>
                <a:cxn ang="0">
                  <a:pos x="132" y="0"/>
                </a:cxn>
              </a:cxnLst>
              <a:rect l="0" t="0" r="r" b="b"/>
              <a:pathLst>
                <a:path w="132" h="76">
                  <a:moveTo>
                    <a:pt x="132" y="0"/>
                  </a:moveTo>
                  <a:lnTo>
                    <a:pt x="132" y="1"/>
                  </a:lnTo>
                  <a:lnTo>
                    <a:pt x="130" y="7"/>
                  </a:lnTo>
                  <a:lnTo>
                    <a:pt x="127" y="16"/>
                  </a:lnTo>
                  <a:lnTo>
                    <a:pt x="122" y="24"/>
                  </a:lnTo>
                  <a:lnTo>
                    <a:pt x="110" y="33"/>
                  </a:lnTo>
                  <a:lnTo>
                    <a:pt x="95" y="40"/>
                  </a:lnTo>
                  <a:lnTo>
                    <a:pt x="72" y="44"/>
                  </a:lnTo>
                  <a:lnTo>
                    <a:pt x="41" y="45"/>
                  </a:lnTo>
                  <a:lnTo>
                    <a:pt x="36" y="47"/>
                  </a:lnTo>
                  <a:lnTo>
                    <a:pt x="24" y="52"/>
                  </a:lnTo>
                  <a:lnTo>
                    <a:pt x="10" y="62"/>
                  </a:lnTo>
                  <a:lnTo>
                    <a:pt x="0" y="76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4" y="52"/>
                  </a:lnTo>
                  <a:lnTo>
                    <a:pt x="10" y="44"/>
                  </a:lnTo>
                  <a:lnTo>
                    <a:pt x="21" y="37"/>
                  </a:lnTo>
                  <a:lnTo>
                    <a:pt x="38" y="33"/>
                  </a:lnTo>
                  <a:lnTo>
                    <a:pt x="61" y="31"/>
                  </a:lnTo>
                  <a:lnTo>
                    <a:pt x="64" y="31"/>
                  </a:lnTo>
                  <a:lnTo>
                    <a:pt x="69" y="31"/>
                  </a:lnTo>
                  <a:lnTo>
                    <a:pt x="79" y="31"/>
                  </a:lnTo>
                  <a:lnTo>
                    <a:pt x="91" y="30"/>
                  </a:lnTo>
                  <a:lnTo>
                    <a:pt x="103" y="27"/>
                  </a:lnTo>
                  <a:lnTo>
                    <a:pt x="115" y="21"/>
                  </a:lnTo>
                  <a:lnTo>
                    <a:pt x="124" y="13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13" name="Freeform 53"/>
            <p:cNvSpPr>
              <a:spLocks/>
            </p:cNvSpPr>
            <p:nvPr/>
          </p:nvSpPr>
          <p:spPr bwMode="auto">
            <a:xfrm>
              <a:off x="2471" y="1697"/>
              <a:ext cx="29" cy="9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2"/>
                </a:cxn>
                <a:cxn ang="0">
                  <a:pos x="0" y="9"/>
                </a:cxn>
                <a:cxn ang="0">
                  <a:pos x="0" y="20"/>
                </a:cxn>
                <a:cxn ang="0">
                  <a:pos x="9" y="38"/>
                </a:cxn>
                <a:cxn ang="0">
                  <a:pos x="12" y="44"/>
                </a:cxn>
                <a:cxn ang="0">
                  <a:pos x="17" y="58"/>
                </a:cxn>
                <a:cxn ang="0">
                  <a:pos x="19" y="76"/>
                </a:cxn>
                <a:cxn ang="0">
                  <a:pos x="8" y="91"/>
                </a:cxn>
                <a:cxn ang="0">
                  <a:pos x="13" y="92"/>
                </a:cxn>
                <a:cxn ang="0">
                  <a:pos x="23" y="92"/>
                </a:cxn>
                <a:cxn ang="0">
                  <a:pos x="29" y="79"/>
                </a:cxn>
                <a:cxn ang="0">
                  <a:pos x="20" y="44"/>
                </a:cxn>
                <a:cxn ang="0">
                  <a:pos x="16" y="40"/>
                </a:cxn>
                <a:cxn ang="0">
                  <a:pos x="8" y="28"/>
                </a:cxn>
                <a:cxn ang="0">
                  <a:pos x="2" y="14"/>
                </a:cxn>
                <a:cxn ang="0">
                  <a:pos x="5" y="0"/>
                </a:cxn>
              </a:cxnLst>
              <a:rect l="0" t="0" r="r" b="b"/>
              <a:pathLst>
                <a:path w="29" h="92">
                  <a:moveTo>
                    <a:pt x="5" y="0"/>
                  </a:moveTo>
                  <a:lnTo>
                    <a:pt x="3" y="2"/>
                  </a:lnTo>
                  <a:lnTo>
                    <a:pt x="0" y="9"/>
                  </a:lnTo>
                  <a:lnTo>
                    <a:pt x="0" y="20"/>
                  </a:lnTo>
                  <a:lnTo>
                    <a:pt x="9" y="38"/>
                  </a:lnTo>
                  <a:lnTo>
                    <a:pt x="12" y="44"/>
                  </a:lnTo>
                  <a:lnTo>
                    <a:pt x="17" y="58"/>
                  </a:lnTo>
                  <a:lnTo>
                    <a:pt x="19" y="76"/>
                  </a:lnTo>
                  <a:lnTo>
                    <a:pt x="8" y="91"/>
                  </a:lnTo>
                  <a:lnTo>
                    <a:pt x="13" y="92"/>
                  </a:lnTo>
                  <a:lnTo>
                    <a:pt x="23" y="92"/>
                  </a:lnTo>
                  <a:lnTo>
                    <a:pt x="29" y="79"/>
                  </a:lnTo>
                  <a:lnTo>
                    <a:pt x="20" y="44"/>
                  </a:lnTo>
                  <a:lnTo>
                    <a:pt x="16" y="40"/>
                  </a:lnTo>
                  <a:lnTo>
                    <a:pt x="8" y="28"/>
                  </a:lnTo>
                  <a:lnTo>
                    <a:pt x="2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14" name="Freeform 54"/>
            <p:cNvSpPr>
              <a:spLocks/>
            </p:cNvSpPr>
            <p:nvPr/>
          </p:nvSpPr>
          <p:spPr bwMode="auto">
            <a:xfrm>
              <a:off x="2501" y="1648"/>
              <a:ext cx="247" cy="166"/>
            </a:xfrm>
            <a:custGeom>
              <a:avLst/>
              <a:gdLst/>
              <a:ahLst/>
              <a:cxnLst>
                <a:cxn ang="0">
                  <a:pos x="247" y="0"/>
                </a:cxn>
                <a:cxn ang="0">
                  <a:pos x="247" y="3"/>
                </a:cxn>
                <a:cxn ang="0">
                  <a:pos x="246" y="10"/>
                </a:cxn>
                <a:cxn ang="0">
                  <a:pos x="243" y="21"/>
                </a:cxn>
                <a:cxn ang="0">
                  <a:pos x="239" y="36"/>
                </a:cxn>
                <a:cxn ang="0">
                  <a:pos x="233" y="52"/>
                </a:cxn>
                <a:cxn ang="0">
                  <a:pos x="225" y="70"/>
                </a:cxn>
                <a:cxn ang="0">
                  <a:pos x="215" y="90"/>
                </a:cxn>
                <a:cxn ang="0">
                  <a:pos x="203" y="108"/>
                </a:cxn>
                <a:cxn ang="0">
                  <a:pos x="188" y="125"/>
                </a:cxn>
                <a:cxn ang="0">
                  <a:pos x="171" y="141"/>
                </a:cxn>
                <a:cxn ang="0">
                  <a:pos x="151" y="154"/>
                </a:cxn>
                <a:cxn ang="0">
                  <a:pos x="129" y="162"/>
                </a:cxn>
                <a:cxn ang="0">
                  <a:pos x="102" y="166"/>
                </a:cxn>
                <a:cxn ang="0">
                  <a:pos x="72" y="166"/>
                </a:cxn>
                <a:cxn ang="0">
                  <a:pos x="38" y="159"/>
                </a:cxn>
                <a:cxn ang="0">
                  <a:pos x="0" y="145"/>
                </a:cxn>
                <a:cxn ang="0">
                  <a:pos x="2" y="145"/>
                </a:cxn>
                <a:cxn ang="0">
                  <a:pos x="9" y="147"/>
                </a:cxn>
                <a:cxn ang="0">
                  <a:pos x="17" y="149"/>
                </a:cxn>
                <a:cxn ang="0">
                  <a:pos x="30" y="151"/>
                </a:cxn>
                <a:cxn ang="0">
                  <a:pos x="44" y="152"/>
                </a:cxn>
                <a:cxn ang="0">
                  <a:pos x="61" y="152"/>
                </a:cxn>
                <a:cxn ang="0">
                  <a:pos x="79" y="151"/>
                </a:cxn>
                <a:cxn ang="0">
                  <a:pos x="99" y="148"/>
                </a:cxn>
                <a:cxn ang="0">
                  <a:pos x="119" y="142"/>
                </a:cxn>
                <a:cxn ang="0">
                  <a:pos x="140" y="134"/>
                </a:cxn>
                <a:cxn ang="0">
                  <a:pos x="160" y="123"/>
                </a:cxn>
                <a:cxn ang="0">
                  <a:pos x="179" y="107"/>
                </a:cxn>
                <a:cxn ang="0">
                  <a:pos x="199" y="87"/>
                </a:cxn>
                <a:cxn ang="0">
                  <a:pos x="218" y="63"/>
                </a:cxn>
                <a:cxn ang="0">
                  <a:pos x="233" y="35"/>
                </a:cxn>
                <a:cxn ang="0">
                  <a:pos x="247" y="0"/>
                </a:cxn>
              </a:cxnLst>
              <a:rect l="0" t="0" r="r" b="b"/>
              <a:pathLst>
                <a:path w="247" h="166">
                  <a:moveTo>
                    <a:pt x="247" y="0"/>
                  </a:moveTo>
                  <a:lnTo>
                    <a:pt x="247" y="3"/>
                  </a:lnTo>
                  <a:lnTo>
                    <a:pt x="246" y="10"/>
                  </a:lnTo>
                  <a:lnTo>
                    <a:pt x="243" y="21"/>
                  </a:lnTo>
                  <a:lnTo>
                    <a:pt x="239" y="36"/>
                  </a:lnTo>
                  <a:lnTo>
                    <a:pt x="233" y="52"/>
                  </a:lnTo>
                  <a:lnTo>
                    <a:pt x="225" y="70"/>
                  </a:lnTo>
                  <a:lnTo>
                    <a:pt x="215" y="90"/>
                  </a:lnTo>
                  <a:lnTo>
                    <a:pt x="203" y="108"/>
                  </a:lnTo>
                  <a:lnTo>
                    <a:pt x="188" y="125"/>
                  </a:lnTo>
                  <a:lnTo>
                    <a:pt x="171" y="141"/>
                  </a:lnTo>
                  <a:lnTo>
                    <a:pt x="151" y="154"/>
                  </a:lnTo>
                  <a:lnTo>
                    <a:pt x="129" y="162"/>
                  </a:lnTo>
                  <a:lnTo>
                    <a:pt x="102" y="166"/>
                  </a:lnTo>
                  <a:lnTo>
                    <a:pt x="72" y="166"/>
                  </a:lnTo>
                  <a:lnTo>
                    <a:pt x="38" y="159"/>
                  </a:lnTo>
                  <a:lnTo>
                    <a:pt x="0" y="145"/>
                  </a:lnTo>
                  <a:lnTo>
                    <a:pt x="2" y="145"/>
                  </a:lnTo>
                  <a:lnTo>
                    <a:pt x="9" y="147"/>
                  </a:lnTo>
                  <a:lnTo>
                    <a:pt x="17" y="149"/>
                  </a:lnTo>
                  <a:lnTo>
                    <a:pt x="30" y="151"/>
                  </a:lnTo>
                  <a:lnTo>
                    <a:pt x="44" y="152"/>
                  </a:lnTo>
                  <a:lnTo>
                    <a:pt x="61" y="152"/>
                  </a:lnTo>
                  <a:lnTo>
                    <a:pt x="79" y="151"/>
                  </a:lnTo>
                  <a:lnTo>
                    <a:pt x="99" y="148"/>
                  </a:lnTo>
                  <a:lnTo>
                    <a:pt x="119" y="142"/>
                  </a:lnTo>
                  <a:lnTo>
                    <a:pt x="140" y="134"/>
                  </a:lnTo>
                  <a:lnTo>
                    <a:pt x="160" y="123"/>
                  </a:lnTo>
                  <a:lnTo>
                    <a:pt x="179" y="107"/>
                  </a:lnTo>
                  <a:lnTo>
                    <a:pt x="199" y="87"/>
                  </a:lnTo>
                  <a:lnTo>
                    <a:pt x="218" y="63"/>
                  </a:lnTo>
                  <a:lnTo>
                    <a:pt x="233" y="35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15" name="Freeform 55"/>
            <p:cNvSpPr>
              <a:spLocks/>
            </p:cNvSpPr>
            <p:nvPr/>
          </p:nvSpPr>
          <p:spPr bwMode="auto">
            <a:xfrm>
              <a:off x="2342" y="1891"/>
              <a:ext cx="26" cy="19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21"/>
                </a:cxn>
                <a:cxn ang="0">
                  <a:pos x="8" y="72"/>
                </a:cxn>
                <a:cxn ang="0">
                  <a:pos x="8" y="135"/>
                </a:cxn>
                <a:cxn ang="0">
                  <a:pos x="0" y="195"/>
                </a:cxn>
                <a:cxn ang="0">
                  <a:pos x="2" y="190"/>
                </a:cxn>
                <a:cxn ang="0">
                  <a:pos x="8" y="180"/>
                </a:cxn>
                <a:cxn ang="0">
                  <a:pos x="15" y="162"/>
                </a:cxn>
                <a:cxn ang="0">
                  <a:pos x="22" y="139"/>
                </a:cxn>
                <a:cxn ang="0">
                  <a:pos x="26" y="110"/>
                </a:cxn>
                <a:cxn ang="0">
                  <a:pos x="25" y="77"/>
                </a:cxn>
                <a:cxn ang="0">
                  <a:pos x="18" y="41"/>
                </a:cxn>
                <a:cxn ang="0">
                  <a:pos x="1" y="0"/>
                </a:cxn>
              </a:cxnLst>
              <a:rect l="0" t="0" r="r" b="b"/>
              <a:pathLst>
                <a:path w="26" h="195">
                  <a:moveTo>
                    <a:pt x="1" y="0"/>
                  </a:moveTo>
                  <a:lnTo>
                    <a:pt x="4" y="21"/>
                  </a:lnTo>
                  <a:lnTo>
                    <a:pt x="8" y="72"/>
                  </a:lnTo>
                  <a:lnTo>
                    <a:pt x="8" y="135"/>
                  </a:lnTo>
                  <a:lnTo>
                    <a:pt x="0" y="195"/>
                  </a:lnTo>
                  <a:lnTo>
                    <a:pt x="2" y="190"/>
                  </a:lnTo>
                  <a:lnTo>
                    <a:pt x="8" y="180"/>
                  </a:lnTo>
                  <a:lnTo>
                    <a:pt x="15" y="162"/>
                  </a:lnTo>
                  <a:lnTo>
                    <a:pt x="22" y="139"/>
                  </a:lnTo>
                  <a:lnTo>
                    <a:pt x="26" y="110"/>
                  </a:lnTo>
                  <a:lnTo>
                    <a:pt x="25" y="77"/>
                  </a:lnTo>
                  <a:lnTo>
                    <a:pt x="18" y="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16" name="Freeform 56"/>
            <p:cNvSpPr>
              <a:spLocks/>
            </p:cNvSpPr>
            <p:nvPr/>
          </p:nvSpPr>
          <p:spPr bwMode="auto">
            <a:xfrm>
              <a:off x="2971" y="1703"/>
              <a:ext cx="188" cy="4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3"/>
                </a:cxn>
                <a:cxn ang="0">
                  <a:pos x="16" y="1"/>
                </a:cxn>
                <a:cxn ang="0">
                  <a:pos x="32" y="0"/>
                </a:cxn>
                <a:cxn ang="0">
                  <a:pos x="51" y="1"/>
                </a:cxn>
                <a:cxn ang="0">
                  <a:pos x="70" y="7"/>
                </a:cxn>
                <a:cxn ang="0">
                  <a:pos x="87" y="15"/>
                </a:cxn>
                <a:cxn ang="0">
                  <a:pos x="99" y="31"/>
                </a:cxn>
                <a:cxn ang="0">
                  <a:pos x="106" y="52"/>
                </a:cxn>
                <a:cxn ang="0">
                  <a:pos x="106" y="56"/>
                </a:cxn>
                <a:cxn ang="0">
                  <a:pos x="105" y="72"/>
                </a:cxn>
                <a:cxn ang="0">
                  <a:pos x="105" y="97"/>
                </a:cxn>
                <a:cxn ang="0">
                  <a:pos x="109" y="134"/>
                </a:cxn>
                <a:cxn ang="0">
                  <a:pos x="118" y="185"/>
                </a:cxn>
                <a:cxn ang="0">
                  <a:pos x="133" y="250"/>
                </a:cxn>
                <a:cxn ang="0">
                  <a:pos x="156" y="330"/>
                </a:cxn>
                <a:cxn ang="0">
                  <a:pos x="188" y="428"/>
                </a:cxn>
                <a:cxn ang="0">
                  <a:pos x="184" y="418"/>
                </a:cxn>
                <a:cxn ang="0">
                  <a:pos x="174" y="391"/>
                </a:cxn>
                <a:cxn ang="0">
                  <a:pos x="159" y="350"/>
                </a:cxn>
                <a:cxn ang="0">
                  <a:pos x="140" y="301"/>
                </a:cxn>
                <a:cxn ang="0">
                  <a:pos x="122" y="244"/>
                </a:cxn>
                <a:cxn ang="0">
                  <a:pos x="105" y="186"/>
                </a:cxn>
                <a:cxn ang="0">
                  <a:pos x="92" y="130"/>
                </a:cxn>
                <a:cxn ang="0">
                  <a:pos x="85" y="79"/>
                </a:cxn>
                <a:cxn ang="0">
                  <a:pos x="85" y="76"/>
                </a:cxn>
                <a:cxn ang="0">
                  <a:pos x="87" y="69"/>
                </a:cxn>
                <a:cxn ang="0">
                  <a:pos x="85" y="58"/>
                </a:cxn>
                <a:cxn ang="0">
                  <a:pos x="81" y="45"/>
                </a:cxn>
                <a:cxn ang="0">
                  <a:pos x="71" y="31"/>
                </a:cxn>
                <a:cxn ang="0">
                  <a:pos x="56" y="18"/>
                </a:cxn>
                <a:cxn ang="0">
                  <a:pos x="33" y="8"/>
                </a:cxn>
                <a:cxn ang="0">
                  <a:pos x="0" y="3"/>
                </a:cxn>
              </a:cxnLst>
              <a:rect l="0" t="0" r="r" b="b"/>
              <a:pathLst>
                <a:path w="188" h="428">
                  <a:moveTo>
                    <a:pt x="0" y="3"/>
                  </a:moveTo>
                  <a:lnTo>
                    <a:pt x="5" y="3"/>
                  </a:lnTo>
                  <a:lnTo>
                    <a:pt x="16" y="1"/>
                  </a:lnTo>
                  <a:lnTo>
                    <a:pt x="32" y="0"/>
                  </a:lnTo>
                  <a:lnTo>
                    <a:pt x="51" y="1"/>
                  </a:lnTo>
                  <a:lnTo>
                    <a:pt x="70" y="7"/>
                  </a:lnTo>
                  <a:lnTo>
                    <a:pt x="87" y="15"/>
                  </a:lnTo>
                  <a:lnTo>
                    <a:pt x="99" y="31"/>
                  </a:lnTo>
                  <a:lnTo>
                    <a:pt x="106" y="52"/>
                  </a:lnTo>
                  <a:lnTo>
                    <a:pt x="106" y="56"/>
                  </a:lnTo>
                  <a:lnTo>
                    <a:pt x="105" y="72"/>
                  </a:lnTo>
                  <a:lnTo>
                    <a:pt x="105" y="97"/>
                  </a:lnTo>
                  <a:lnTo>
                    <a:pt x="109" y="134"/>
                  </a:lnTo>
                  <a:lnTo>
                    <a:pt x="118" y="185"/>
                  </a:lnTo>
                  <a:lnTo>
                    <a:pt x="133" y="250"/>
                  </a:lnTo>
                  <a:lnTo>
                    <a:pt x="156" y="330"/>
                  </a:lnTo>
                  <a:lnTo>
                    <a:pt x="188" y="428"/>
                  </a:lnTo>
                  <a:lnTo>
                    <a:pt x="184" y="418"/>
                  </a:lnTo>
                  <a:lnTo>
                    <a:pt x="174" y="391"/>
                  </a:lnTo>
                  <a:lnTo>
                    <a:pt x="159" y="350"/>
                  </a:lnTo>
                  <a:lnTo>
                    <a:pt x="140" y="301"/>
                  </a:lnTo>
                  <a:lnTo>
                    <a:pt x="122" y="244"/>
                  </a:lnTo>
                  <a:lnTo>
                    <a:pt x="105" y="186"/>
                  </a:lnTo>
                  <a:lnTo>
                    <a:pt x="92" y="130"/>
                  </a:lnTo>
                  <a:lnTo>
                    <a:pt x="85" y="79"/>
                  </a:lnTo>
                  <a:lnTo>
                    <a:pt x="85" y="76"/>
                  </a:lnTo>
                  <a:lnTo>
                    <a:pt x="87" y="69"/>
                  </a:lnTo>
                  <a:lnTo>
                    <a:pt x="85" y="58"/>
                  </a:lnTo>
                  <a:lnTo>
                    <a:pt x="81" y="45"/>
                  </a:lnTo>
                  <a:lnTo>
                    <a:pt x="71" y="31"/>
                  </a:lnTo>
                  <a:lnTo>
                    <a:pt x="56" y="18"/>
                  </a:lnTo>
                  <a:lnTo>
                    <a:pt x="33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17" name="Freeform 57"/>
            <p:cNvSpPr>
              <a:spLocks/>
            </p:cNvSpPr>
            <p:nvPr/>
          </p:nvSpPr>
          <p:spPr bwMode="auto">
            <a:xfrm>
              <a:off x="2155" y="1861"/>
              <a:ext cx="93" cy="401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76" y="8"/>
                </a:cxn>
                <a:cxn ang="0">
                  <a:pos x="82" y="31"/>
                </a:cxn>
                <a:cxn ang="0">
                  <a:pos x="88" y="66"/>
                </a:cxn>
                <a:cxn ang="0">
                  <a:pos x="92" y="109"/>
                </a:cxn>
                <a:cxn ang="0">
                  <a:pos x="93" y="158"/>
                </a:cxn>
                <a:cxn ang="0">
                  <a:pos x="89" y="209"/>
                </a:cxn>
                <a:cxn ang="0">
                  <a:pos x="76" y="261"/>
                </a:cxn>
                <a:cxn ang="0">
                  <a:pos x="55" y="308"/>
                </a:cxn>
                <a:cxn ang="0">
                  <a:pos x="52" y="311"/>
                </a:cxn>
                <a:cxn ang="0">
                  <a:pos x="45" y="318"/>
                </a:cxn>
                <a:cxn ang="0">
                  <a:pos x="37" y="329"/>
                </a:cxn>
                <a:cxn ang="0">
                  <a:pos x="27" y="342"/>
                </a:cxn>
                <a:cxn ang="0">
                  <a:pos x="20" y="357"/>
                </a:cxn>
                <a:cxn ang="0">
                  <a:pos x="17" y="373"/>
                </a:cxn>
                <a:cxn ang="0">
                  <a:pos x="21" y="388"/>
                </a:cxn>
                <a:cxn ang="0">
                  <a:pos x="34" y="401"/>
                </a:cxn>
                <a:cxn ang="0">
                  <a:pos x="31" y="400"/>
                </a:cxn>
                <a:cxn ang="0">
                  <a:pos x="23" y="394"/>
                </a:cxn>
                <a:cxn ang="0">
                  <a:pos x="13" y="384"/>
                </a:cxn>
                <a:cxn ang="0">
                  <a:pos x="4" y="371"/>
                </a:cxn>
                <a:cxn ang="0">
                  <a:pos x="0" y="356"/>
                </a:cxn>
                <a:cxn ang="0">
                  <a:pos x="1" y="337"/>
                </a:cxn>
                <a:cxn ang="0">
                  <a:pos x="11" y="316"/>
                </a:cxn>
                <a:cxn ang="0">
                  <a:pos x="34" y="294"/>
                </a:cxn>
                <a:cxn ang="0">
                  <a:pos x="37" y="291"/>
                </a:cxn>
                <a:cxn ang="0">
                  <a:pos x="45" y="284"/>
                </a:cxn>
                <a:cxn ang="0">
                  <a:pos x="55" y="267"/>
                </a:cxn>
                <a:cxn ang="0">
                  <a:pos x="66" y="241"/>
                </a:cxn>
                <a:cxn ang="0">
                  <a:pos x="76" y="203"/>
                </a:cxn>
                <a:cxn ang="0">
                  <a:pos x="82" y="152"/>
                </a:cxn>
                <a:cxn ang="0">
                  <a:pos x="82" y="85"/>
                </a:cxn>
                <a:cxn ang="0">
                  <a:pos x="75" y="0"/>
                </a:cxn>
              </a:cxnLst>
              <a:rect l="0" t="0" r="r" b="b"/>
              <a:pathLst>
                <a:path w="93" h="401">
                  <a:moveTo>
                    <a:pt x="75" y="0"/>
                  </a:moveTo>
                  <a:lnTo>
                    <a:pt x="76" y="8"/>
                  </a:lnTo>
                  <a:lnTo>
                    <a:pt x="82" y="31"/>
                  </a:lnTo>
                  <a:lnTo>
                    <a:pt x="88" y="66"/>
                  </a:lnTo>
                  <a:lnTo>
                    <a:pt x="92" y="109"/>
                  </a:lnTo>
                  <a:lnTo>
                    <a:pt x="93" y="158"/>
                  </a:lnTo>
                  <a:lnTo>
                    <a:pt x="89" y="209"/>
                  </a:lnTo>
                  <a:lnTo>
                    <a:pt x="76" y="261"/>
                  </a:lnTo>
                  <a:lnTo>
                    <a:pt x="55" y="308"/>
                  </a:lnTo>
                  <a:lnTo>
                    <a:pt x="52" y="311"/>
                  </a:lnTo>
                  <a:lnTo>
                    <a:pt x="45" y="318"/>
                  </a:lnTo>
                  <a:lnTo>
                    <a:pt x="37" y="329"/>
                  </a:lnTo>
                  <a:lnTo>
                    <a:pt x="27" y="342"/>
                  </a:lnTo>
                  <a:lnTo>
                    <a:pt x="20" y="357"/>
                  </a:lnTo>
                  <a:lnTo>
                    <a:pt x="17" y="373"/>
                  </a:lnTo>
                  <a:lnTo>
                    <a:pt x="21" y="388"/>
                  </a:lnTo>
                  <a:lnTo>
                    <a:pt x="34" y="401"/>
                  </a:lnTo>
                  <a:lnTo>
                    <a:pt x="31" y="400"/>
                  </a:lnTo>
                  <a:lnTo>
                    <a:pt x="23" y="394"/>
                  </a:lnTo>
                  <a:lnTo>
                    <a:pt x="13" y="384"/>
                  </a:lnTo>
                  <a:lnTo>
                    <a:pt x="4" y="371"/>
                  </a:lnTo>
                  <a:lnTo>
                    <a:pt x="0" y="356"/>
                  </a:lnTo>
                  <a:lnTo>
                    <a:pt x="1" y="337"/>
                  </a:lnTo>
                  <a:lnTo>
                    <a:pt x="11" y="316"/>
                  </a:lnTo>
                  <a:lnTo>
                    <a:pt x="34" y="294"/>
                  </a:lnTo>
                  <a:lnTo>
                    <a:pt x="37" y="291"/>
                  </a:lnTo>
                  <a:lnTo>
                    <a:pt x="45" y="284"/>
                  </a:lnTo>
                  <a:lnTo>
                    <a:pt x="55" y="267"/>
                  </a:lnTo>
                  <a:lnTo>
                    <a:pt x="66" y="241"/>
                  </a:lnTo>
                  <a:lnTo>
                    <a:pt x="76" y="203"/>
                  </a:lnTo>
                  <a:lnTo>
                    <a:pt x="82" y="152"/>
                  </a:lnTo>
                  <a:lnTo>
                    <a:pt x="82" y="8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18" name="Freeform 58"/>
            <p:cNvSpPr>
              <a:spLocks/>
            </p:cNvSpPr>
            <p:nvPr/>
          </p:nvSpPr>
          <p:spPr bwMode="auto">
            <a:xfrm>
              <a:off x="2781" y="1636"/>
              <a:ext cx="190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11" y="15"/>
                </a:cxn>
                <a:cxn ang="0">
                  <a:pos x="25" y="27"/>
                </a:cxn>
                <a:cxn ang="0">
                  <a:pos x="45" y="43"/>
                </a:cxn>
                <a:cxn ang="0">
                  <a:pos x="72" y="57"/>
                </a:cxn>
                <a:cxn ang="0">
                  <a:pos x="104" y="67"/>
                </a:cxn>
                <a:cxn ang="0">
                  <a:pos x="144" y="72"/>
                </a:cxn>
                <a:cxn ang="0">
                  <a:pos x="190" y="70"/>
                </a:cxn>
                <a:cxn ang="0">
                  <a:pos x="182" y="68"/>
                </a:cxn>
                <a:cxn ang="0">
                  <a:pos x="159" y="63"/>
                </a:cxn>
                <a:cxn ang="0">
                  <a:pos x="127" y="54"/>
                </a:cxn>
                <a:cxn ang="0">
                  <a:pos x="92" y="44"/>
                </a:cxn>
                <a:cxn ang="0">
                  <a:pos x="56" y="33"/>
                </a:cxn>
                <a:cxn ang="0">
                  <a:pos x="25" y="22"/>
                </a:cxn>
                <a:cxn ang="0">
                  <a:pos x="5" y="10"/>
                </a:cxn>
                <a:cxn ang="0">
                  <a:pos x="0" y="0"/>
                </a:cxn>
              </a:cxnLst>
              <a:rect l="0" t="0" r="r" b="b"/>
              <a:pathLst>
                <a:path w="190" h="72">
                  <a:moveTo>
                    <a:pt x="0" y="0"/>
                  </a:moveTo>
                  <a:lnTo>
                    <a:pt x="3" y="5"/>
                  </a:lnTo>
                  <a:lnTo>
                    <a:pt x="11" y="15"/>
                  </a:lnTo>
                  <a:lnTo>
                    <a:pt x="25" y="27"/>
                  </a:lnTo>
                  <a:lnTo>
                    <a:pt x="45" y="43"/>
                  </a:lnTo>
                  <a:lnTo>
                    <a:pt x="72" y="57"/>
                  </a:lnTo>
                  <a:lnTo>
                    <a:pt x="104" y="67"/>
                  </a:lnTo>
                  <a:lnTo>
                    <a:pt x="144" y="72"/>
                  </a:lnTo>
                  <a:lnTo>
                    <a:pt x="190" y="70"/>
                  </a:lnTo>
                  <a:lnTo>
                    <a:pt x="182" y="68"/>
                  </a:lnTo>
                  <a:lnTo>
                    <a:pt x="159" y="63"/>
                  </a:lnTo>
                  <a:lnTo>
                    <a:pt x="127" y="54"/>
                  </a:lnTo>
                  <a:lnTo>
                    <a:pt x="92" y="44"/>
                  </a:lnTo>
                  <a:lnTo>
                    <a:pt x="56" y="33"/>
                  </a:lnTo>
                  <a:lnTo>
                    <a:pt x="25" y="22"/>
                  </a:lnTo>
                  <a:lnTo>
                    <a:pt x="5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19" name="Freeform 59"/>
            <p:cNvSpPr>
              <a:spLocks/>
            </p:cNvSpPr>
            <p:nvPr/>
          </p:nvSpPr>
          <p:spPr bwMode="auto">
            <a:xfrm>
              <a:off x="2349" y="2107"/>
              <a:ext cx="90" cy="21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8" y="4"/>
                </a:cxn>
                <a:cxn ang="0">
                  <a:pos x="11" y="18"/>
                </a:cxn>
                <a:cxn ang="0">
                  <a:pos x="4" y="41"/>
                </a:cxn>
                <a:cxn ang="0">
                  <a:pos x="0" y="67"/>
                </a:cxn>
                <a:cxn ang="0">
                  <a:pos x="2" y="101"/>
                </a:cxn>
                <a:cxn ang="0">
                  <a:pos x="17" y="138"/>
                </a:cxn>
                <a:cxn ang="0">
                  <a:pos x="45" y="178"/>
                </a:cxn>
                <a:cxn ang="0">
                  <a:pos x="90" y="217"/>
                </a:cxn>
                <a:cxn ang="0">
                  <a:pos x="86" y="210"/>
                </a:cxn>
                <a:cxn ang="0">
                  <a:pos x="74" y="192"/>
                </a:cxn>
                <a:cxn ang="0">
                  <a:pos x="59" y="163"/>
                </a:cxn>
                <a:cxn ang="0">
                  <a:pos x="42" y="130"/>
                </a:cxn>
                <a:cxn ang="0">
                  <a:pos x="28" y="93"/>
                </a:cxn>
                <a:cxn ang="0">
                  <a:pos x="17" y="58"/>
                </a:cxn>
                <a:cxn ang="0">
                  <a:pos x="14" y="25"/>
                </a:cxn>
                <a:cxn ang="0">
                  <a:pos x="21" y="0"/>
                </a:cxn>
              </a:cxnLst>
              <a:rect l="0" t="0" r="r" b="b"/>
              <a:pathLst>
                <a:path w="90" h="217">
                  <a:moveTo>
                    <a:pt x="21" y="0"/>
                  </a:moveTo>
                  <a:lnTo>
                    <a:pt x="18" y="4"/>
                  </a:lnTo>
                  <a:lnTo>
                    <a:pt x="11" y="18"/>
                  </a:lnTo>
                  <a:lnTo>
                    <a:pt x="4" y="41"/>
                  </a:lnTo>
                  <a:lnTo>
                    <a:pt x="0" y="67"/>
                  </a:lnTo>
                  <a:lnTo>
                    <a:pt x="2" y="101"/>
                  </a:lnTo>
                  <a:lnTo>
                    <a:pt x="17" y="138"/>
                  </a:lnTo>
                  <a:lnTo>
                    <a:pt x="45" y="178"/>
                  </a:lnTo>
                  <a:lnTo>
                    <a:pt x="90" y="217"/>
                  </a:lnTo>
                  <a:lnTo>
                    <a:pt x="86" y="210"/>
                  </a:lnTo>
                  <a:lnTo>
                    <a:pt x="74" y="192"/>
                  </a:lnTo>
                  <a:lnTo>
                    <a:pt x="59" y="163"/>
                  </a:lnTo>
                  <a:lnTo>
                    <a:pt x="42" y="130"/>
                  </a:lnTo>
                  <a:lnTo>
                    <a:pt x="28" y="93"/>
                  </a:lnTo>
                  <a:lnTo>
                    <a:pt x="17" y="58"/>
                  </a:lnTo>
                  <a:lnTo>
                    <a:pt x="14" y="2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20" name="Freeform 60"/>
            <p:cNvSpPr>
              <a:spLocks/>
            </p:cNvSpPr>
            <p:nvPr/>
          </p:nvSpPr>
          <p:spPr bwMode="auto">
            <a:xfrm>
              <a:off x="2202" y="2266"/>
              <a:ext cx="96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8" y="0"/>
                </a:cxn>
                <a:cxn ang="0">
                  <a:pos x="36" y="2"/>
                </a:cxn>
                <a:cxn ang="0">
                  <a:pos x="56" y="6"/>
                </a:cxn>
                <a:cxn ang="0">
                  <a:pos x="75" y="13"/>
                </a:cxn>
                <a:cxn ang="0">
                  <a:pos x="89" y="26"/>
                </a:cxn>
                <a:cxn ang="0">
                  <a:pos x="96" y="43"/>
                </a:cxn>
                <a:cxn ang="0">
                  <a:pos x="91" y="65"/>
                </a:cxn>
                <a:cxn ang="0">
                  <a:pos x="91" y="62"/>
                </a:cxn>
                <a:cxn ang="0">
                  <a:pos x="90" y="55"/>
                </a:cxn>
                <a:cxn ang="0">
                  <a:pos x="86" y="45"/>
                </a:cxn>
                <a:cxn ang="0">
                  <a:pos x="79" y="34"/>
                </a:cxn>
                <a:cxn ang="0">
                  <a:pos x="67" y="23"/>
                </a:cxn>
                <a:cxn ang="0">
                  <a:pos x="52" y="12"/>
                </a:cxn>
                <a:cxn ang="0">
                  <a:pos x="29" y="4"/>
                </a:cxn>
                <a:cxn ang="0">
                  <a:pos x="0" y="0"/>
                </a:cxn>
              </a:cxnLst>
              <a:rect l="0" t="0" r="r" b="b"/>
              <a:pathLst>
                <a:path w="96" h="65">
                  <a:moveTo>
                    <a:pt x="0" y="0"/>
                  </a:moveTo>
                  <a:lnTo>
                    <a:pt x="5" y="0"/>
                  </a:lnTo>
                  <a:lnTo>
                    <a:pt x="18" y="0"/>
                  </a:lnTo>
                  <a:lnTo>
                    <a:pt x="36" y="2"/>
                  </a:lnTo>
                  <a:lnTo>
                    <a:pt x="56" y="6"/>
                  </a:lnTo>
                  <a:lnTo>
                    <a:pt x="75" y="13"/>
                  </a:lnTo>
                  <a:lnTo>
                    <a:pt x="89" y="26"/>
                  </a:lnTo>
                  <a:lnTo>
                    <a:pt x="96" y="43"/>
                  </a:lnTo>
                  <a:lnTo>
                    <a:pt x="91" y="65"/>
                  </a:lnTo>
                  <a:lnTo>
                    <a:pt x="91" y="62"/>
                  </a:lnTo>
                  <a:lnTo>
                    <a:pt x="90" y="55"/>
                  </a:lnTo>
                  <a:lnTo>
                    <a:pt x="86" y="45"/>
                  </a:lnTo>
                  <a:lnTo>
                    <a:pt x="79" y="34"/>
                  </a:lnTo>
                  <a:lnTo>
                    <a:pt x="67" y="23"/>
                  </a:lnTo>
                  <a:lnTo>
                    <a:pt x="52" y="12"/>
                  </a:lnTo>
                  <a:lnTo>
                    <a:pt x="2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21" name="Freeform 61"/>
            <p:cNvSpPr>
              <a:spLocks/>
            </p:cNvSpPr>
            <p:nvPr/>
          </p:nvSpPr>
          <p:spPr bwMode="auto">
            <a:xfrm>
              <a:off x="2301" y="1817"/>
              <a:ext cx="41" cy="16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1" y="4"/>
                </a:cxn>
                <a:cxn ang="0">
                  <a:pos x="15" y="14"/>
                </a:cxn>
                <a:cxn ang="0">
                  <a:pos x="8" y="30"/>
                </a:cxn>
                <a:cxn ang="0">
                  <a:pos x="1" y="51"/>
                </a:cxn>
                <a:cxn ang="0">
                  <a:pos x="0" y="75"/>
                </a:cxn>
                <a:cxn ang="0">
                  <a:pos x="4" y="103"/>
                </a:cxn>
                <a:cxn ang="0">
                  <a:pos x="16" y="132"/>
                </a:cxn>
                <a:cxn ang="0">
                  <a:pos x="41" y="163"/>
                </a:cxn>
                <a:cxn ang="0">
                  <a:pos x="39" y="158"/>
                </a:cxn>
                <a:cxn ang="0">
                  <a:pos x="33" y="148"/>
                </a:cxn>
                <a:cxn ang="0">
                  <a:pos x="26" y="132"/>
                </a:cxn>
                <a:cxn ang="0">
                  <a:pos x="21" y="110"/>
                </a:cxn>
                <a:cxn ang="0">
                  <a:pos x="15" y="85"/>
                </a:cxn>
                <a:cxn ang="0">
                  <a:pos x="14" y="58"/>
                </a:cxn>
                <a:cxn ang="0">
                  <a:pos x="15" y="28"/>
                </a:cxn>
                <a:cxn ang="0">
                  <a:pos x="24" y="0"/>
                </a:cxn>
              </a:cxnLst>
              <a:rect l="0" t="0" r="r" b="b"/>
              <a:pathLst>
                <a:path w="41" h="163">
                  <a:moveTo>
                    <a:pt x="24" y="0"/>
                  </a:moveTo>
                  <a:lnTo>
                    <a:pt x="21" y="4"/>
                  </a:lnTo>
                  <a:lnTo>
                    <a:pt x="15" y="14"/>
                  </a:lnTo>
                  <a:lnTo>
                    <a:pt x="8" y="30"/>
                  </a:lnTo>
                  <a:lnTo>
                    <a:pt x="1" y="51"/>
                  </a:lnTo>
                  <a:lnTo>
                    <a:pt x="0" y="75"/>
                  </a:lnTo>
                  <a:lnTo>
                    <a:pt x="4" y="103"/>
                  </a:lnTo>
                  <a:lnTo>
                    <a:pt x="16" y="132"/>
                  </a:lnTo>
                  <a:lnTo>
                    <a:pt x="41" y="163"/>
                  </a:lnTo>
                  <a:lnTo>
                    <a:pt x="39" y="158"/>
                  </a:lnTo>
                  <a:lnTo>
                    <a:pt x="33" y="148"/>
                  </a:lnTo>
                  <a:lnTo>
                    <a:pt x="26" y="132"/>
                  </a:lnTo>
                  <a:lnTo>
                    <a:pt x="21" y="110"/>
                  </a:lnTo>
                  <a:lnTo>
                    <a:pt x="15" y="85"/>
                  </a:lnTo>
                  <a:lnTo>
                    <a:pt x="14" y="58"/>
                  </a:lnTo>
                  <a:lnTo>
                    <a:pt x="15" y="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22" name="Freeform 62"/>
            <p:cNvSpPr>
              <a:spLocks/>
            </p:cNvSpPr>
            <p:nvPr/>
          </p:nvSpPr>
          <p:spPr bwMode="auto">
            <a:xfrm>
              <a:off x="2899" y="2148"/>
              <a:ext cx="153" cy="128"/>
            </a:xfrm>
            <a:custGeom>
              <a:avLst/>
              <a:gdLst/>
              <a:ahLst/>
              <a:cxnLst>
                <a:cxn ang="0">
                  <a:pos x="153" y="128"/>
                </a:cxn>
                <a:cxn ang="0">
                  <a:pos x="149" y="120"/>
                </a:cxn>
                <a:cxn ang="0">
                  <a:pos x="139" y="100"/>
                </a:cxn>
                <a:cxn ang="0">
                  <a:pos x="123" y="72"/>
                </a:cxn>
                <a:cxn ang="0">
                  <a:pos x="102" y="42"/>
                </a:cxn>
                <a:cxn ang="0">
                  <a:pos x="79" y="17"/>
                </a:cxn>
                <a:cxn ang="0">
                  <a:pos x="54" y="1"/>
                </a:cxn>
                <a:cxn ang="0">
                  <a:pos x="27" y="0"/>
                </a:cxn>
                <a:cxn ang="0">
                  <a:pos x="0" y="18"/>
                </a:cxn>
                <a:cxn ang="0">
                  <a:pos x="3" y="17"/>
                </a:cxn>
                <a:cxn ang="0">
                  <a:pos x="12" y="14"/>
                </a:cxn>
                <a:cxn ang="0">
                  <a:pos x="26" y="12"/>
                </a:cxn>
                <a:cxn ang="0">
                  <a:pos x="46" y="15"/>
                </a:cxn>
                <a:cxn ang="0">
                  <a:pos x="67" y="25"/>
                </a:cxn>
                <a:cxn ang="0">
                  <a:pos x="94" y="45"/>
                </a:cxn>
                <a:cxn ang="0">
                  <a:pos x="122" y="79"/>
                </a:cxn>
                <a:cxn ang="0">
                  <a:pos x="153" y="128"/>
                </a:cxn>
              </a:cxnLst>
              <a:rect l="0" t="0" r="r" b="b"/>
              <a:pathLst>
                <a:path w="153" h="128">
                  <a:moveTo>
                    <a:pt x="153" y="128"/>
                  </a:moveTo>
                  <a:lnTo>
                    <a:pt x="149" y="120"/>
                  </a:lnTo>
                  <a:lnTo>
                    <a:pt x="139" y="100"/>
                  </a:lnTo>
                  <a:lnTo>
                    <a:pt x="123" y="72"/>
                  </a:lnTo>
                  <a:lnTo>
                    <a:pt x="102" y="42"/>
                  </a:lnTo>
                  <a:lnTo>
                    <a:pt x="79" y="17"/>
                  </a:lnTo>
                  <a:lnTo>
                    <a:pt x="54" y="1"/>
                  </a:lnTo>
                  <a:lnTo>
                    <a:pt x="27" y="0"/>
                  </a:lnTo>
                  <a:lnTo>
                    <a:pt x="0" y="18"/>
                  </a:lnTo>
                  <a:lnTo>
                    <a:pt x="3" y="17"/>
                  </a:lnTo>
                  <a:lnTo>
                    <a:pt x="12" y="14"/>
                  </a:lnTo>
                  <a:lnTo>
                    <a:pt x="26" y="12"/>
                  </a:lnTo>
                  <a:lnTo>
                    <a:pt x="46" y="15"/>
                  </a:lnTo>
                  <a:lnTo>
                    <a:pt x="67" y="25"/>
                  </a:lnTo>
                  <a:lnTo>
                    <a:pt x="94" y="45"/>
                  </a:lnTo>
                  <a:lnTo>
                    <a:pt x="122" y="79"/>
                  </a:lnTo>
                  <a:lnTo>
                    <a:pt x="153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23" name="Freeform 63"/>
            <p:cNvSpPr>
              <a:spLocks/>
            </p:cNvSpPr>
            <p:nvPr/>
          </p:nvSpPr>
          <p:spPr bwMode="auto">
            <a:xfrm>
              <a:off x="2839" y="1912"/>
              <a:ext cx="72" cy="213"/>
            </a:xfrm>
            <a:custGeom>
              <a:avLst/>
              <a:gdLst/>
              <a:ahLst/>
              <a:cxnLst>
                <a:cxn ang="0">
                  <a:pos x="72" y="213"/>
                </a:cxn>
                <a:cxn ang="0">
                  <a:pos x="69" y="212"/>
                </a:cxn>
                <a:cxn ang="0">
                  <a:pos x="63" y="206"/>
                </a:cxn>
                <a:cxn ang="0">
                  <a:pos x="53" y="196"/>
                </a:cxn>
                <a:cxn ang="0">
                  <a:pos x="45" y="185"/>
                </a:cxn>
                <a:cxn ang="0">
                  <a:pos x="38" y="169"/>
                </a:cxn>
                <a:cxn ang="0">
                  <a:pos x="34" y="152"/>
                </a:cxn>
                <a:cxn ang="0">
                  <a:pos x="36" y="131"/>
                </a:cxn>
                <a:cxn ang="0">
                  <a:pos x="45" y="109"/>
                </a:cxn>
                <a:cxn ang="0">
                  <a:pos x="46" y="106"/>
                </a:cxn>
                <a:cxn ang="0">
                  <a:pos x="49" y="99"/>
                </a:cxn>
                <a:cxn ang="0">
                  <a:pos x="53" y="87"/>
                </a:cxn>
                <a:cxn ang="0">
                  <a:pos x="55" y="73"/>
                </a:cxn>
                <a:cxn ang="0">
                  <a:pos x="52" y="56"/>
                </a:cxn>
                <a:cxn ang="0">
                  <a:pos x="43" y="38"/>
                </a:cxn>
                <a:cxn ang="0">
                  <a:pos x="28" y="18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11" y="10"/>
                </a:cxn>
                <a:cxn ang="0">
                  <a:pos x="19" y="20"/>
                </a:cxn>
                <a:cxn ang="0">
                  <a:pos x="29" y="34"/>
                </a:cxn>
                <a:cxn ang="0">
                  <a:pos x="35" y="51"/>
                </a:cxn>
                <a:cxn ang="0">
                  <a:pos x="38" y="70"/>
                </a:cxn>
                <a:cxn ang="0">
                  <a:pos x="35" y="92"/>
                </a:cxn>
                <a:cxn ang="0">
                  <a:pos x="25" y="113"/>
                </a:cxn>
                <a:cxn ang="0">
                  <a:pos x="22" y="114"/>
                </a:cxn>
                <a:cxn ang="0">
                  <a:pos x="14" y="118"/>
                </a:cxn>
                <a:cxn ang="0">
                  <a:pos x="5" y="127"/>
                </a:cxn>
                <a:cxn ang="0">
                  <a:pos x="0" y="137"/>
                </a:cxn>
                <a:cxn ang="0">
                  <a:pos x="0" y="151"/>
                </a:cxn>
                <a:cxn ang="0">
                  <a:pos x="10" y="169"/>
                </a:cxn>
                <a:cxn ang="0">
                  <a:pos x="32" y="189"/>
                </a:cxn>
                <a:cxn ang="0">
                  <a:pos x="72" y="213"/>
                </a:cxn>
              </a:cxnLst>
              <a:rect l="0" t="0" r="r" b="b"/>
              <a:pathLst>
                <a:path w="72" h="213">
                  <a:moveTo>
                    <a:pt x="72" y="213"/>
                  </a:moveTo>
                  <a:lnTo>
                    <a:pt x="69" y="212"/>
                  </a:lnTo>
                  <a:lnTo>
                    <a:pt x="63" y="206"/>
                  </a:lnTo>
                  <a:lnTo>
                    <a:pt x="53" y="196"/>
                  </a:lnTo>
                  <a:lnTo>
                    <a:pt x="45" y="185"/>
                  </a:lnTo>
                  <a:lnTo>
                    <a:pt x="38" y="169"/>
                  </a:lnTo>
                  <a:lnTo>
                    <a:pt x="34" y="152"/>
                  </a:lnTo>
                  <a:lnTo>
                    <a:pt x="36" y="131"/>
                  </a:lnTo>
                  <a:lnTo>
                    <a:pt x="45" y="109"/>
                  </a:lnTo>
                  <a:lnTo>
                    <a:pt x="46" y="106"/>
                  </a:lnTo>
                  <a:lnTo>
                    <a:pt x="49" y="99"/>
                  </a:lnTo>
                  <a:lnTo>
                    <a:pt x="53" y="87"/>
                  </a:lnTo>
                  <a:lnTo>
                    <a:pt x="55" y="73"/>
                  </a:lnTo>
                  <a:lnTo>
                    <a:pt x="52" y="56"/>
                  </a:lnTo>
                  <a:lnTo>
                    <a:pt x="43" y="38"/>
                  </a:lnTo>
                  <a:lnTo>
                    <a:pt x="28" y="18"/>
                  </a:lnTo>
                  <a:lnTo>
                    <a:pt x="2" y="0"/>
                  </a:lnTo>
                  <a:lnTo>
                    <a:pt x="5" y="3"/>
                  </a:lnTo>
                  <a:lnTo>
                    <a:pt x="11" y="10"/>
                  </a:lnTo>
                  <a:lnTo>
                    <a:pt x="19" y="20"/>
                  </a:lnTo>
                  <a:lnTo>
                    <a:pt x="29" y="34"/>
                  </a:lnTo>
                  <a:lnTo>
                    <a:pt x="35" y="51"/>
                  </a:lnTo>
                  <a:lnTo>
                    <a:pt x="38" y="70"/>
                  </a:lnTo>
                  <a:lnTo>
                    <a:pt x="35" y="92"/>
                  </a:lnTo>
                  <a:lnTo>
                    <a:pt x="25" y="113"/>
                  </a:lnTo>
                  <a:lnTo>
                    <a:pt x="22" y="114"/>
                  </a:lnTo>
                  <a:lnTo>
                    <a:pt x="14" y="118"/>
                  </a:lnTo>
                  <a:lnTo>
                    <a:pt x="5" y="127"/>
                  </a:lnTo>
                  <a:lnTo>
                    <a:pt x="0" y="137"/>
                  </a:lnTo>
                  <a:lnTo>
                    <a:pt x="0" y="151"/>
                  </a:lnTo>
                  <a:lnTo>
                    <a:pt x="10" y="169"/>
                  </a:lnTo>
                  <a:lnTo>
                    <a:pt x="32" y="189"/>
                  </a:lnTo>
                  <a:lnTo>
                    <a:pt x="7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24" name="Freeform 64"/>
            <p:cNvSpPr>
              <a:spLocks/>
            </p:cNvSpPr>
            <p:nvPr/>
          </p:nvSpPr>
          <p:spPr bwMode="auto">
            <a:xfrm>
              <a:off x="3056" y="2166"/>
              <a:ext cx="116" cy="23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9" y="4"/>
                </a:cxn>
                <a:cxn ang="0">
                  <a:pos x="102" y="14"/>
                </a:cxn>
                <a:cxn ang="0">
                  <a:pos x="105" y="32"/>
                </a:cxn>
                <a:cxn ang="0">
                  <a:pos x="106" y="56"/>
                </a:cxn>
                <a:cxn ang="0">
                  <a:pos x="105" y="88"/>
                </a:cxn>
                <a:cxn ang="0">
                  <a:pos x="98" y="123"/>
                </a:cxn>
                <a:cxn ang="0">
                  <a:pos x="85" y="164"/>
                </a:cxn>
                <a:cxn ang="0">
                  <a:pos x="65" y="210"/>
                </a:cxn>
                <a:cxn ang="0">
                  <a:pos x="65" y="212"/>
                </a:cxn>
                <a:cxn ang="0">
                  <a:pos x="64" y="215"/>
                </a:cxn>
                <a:cxn ang="0">
                  <a:pos x="62" y="219"/>
                </a:cxn>
                <a:cxn ang="0">
                  <a:pos x="57" y="223"/>
                </a:cxn>
                <a:cxn ang="0">
                  <a:pos x="50" y="227"/>
                </a:cxn>
                <a:cxn ang="0">
                  <a:pos x="38" y="229"/>
                </a:cxn>
                <a:cxn ang="0">
                  <a:pos x="21" y="230"/>
                </a:cxn>
                <a:cxn ang="0">
                  <a:pos x="0" y="229"/>
                </a:cxn>
                <a:cxn ang="0">
                  <a:pos x="4" y="230"/>
                </a:cxn>
                <a:cxn ang="0">
                  <a:pos x="13" y="233"/>
                </a:cxn>
                <a:cxn ang="0">
                  <a:pos x="27" y="236"/>
                </a:cxn>
                <a:cxn ang="0">
                  <a:pos x="43" y="237"/>
                </a:cxn>
                <a:cxn ang="0">
                  <a:pos x="58" y="236"/>
                </a:cxn>
                <a:cxn ang="0">
                  <a:pos x="72" y="230"/>
                </a:cxn>
                <a:cxn ang="0">
                  <a:pos x="84" y="219"/>
                </a:cxn>
                <a:cxn ang="0">
                  <a:pos x="89" y="201"/>
                </a:cxn>
                <a:cxn ang="0">
                  <a:pos x="92" y="196"/>
                </a:cxn>
                <a:cxn ang="0">
                  <a:pos x="98" y="185"/>
                </a:cxn>
                <a:cxn ang="0">
                  <a:pos x="105" y="167"/>
                </a:cxn>
                <a:cxn ang="0">
                  <a:pos x="110" y="143"/>
                </a:cxn>
                <a:cxn ang="0">
                  <a:pos x="116" y="113"/>
                </a:cxn>
                <a:cxn ang="0">
                  <a:pos x="116" y="79"/>
                </a:cxn>
                <a:cxn ang="0">
                  <a:pos x="110" y="41"/>
                </a:cxn>
                <a:cxn ang="0">
                  <a:pos x="98" y="0"/>
                </a:cxn>
              </a:cxnLst>
              <a:rect l="0" t="0" r="r" b="b"/>
              <a:pathLst>
                <a:path w="116" h="237">
                  <a:moveTo>
                    <a:pt x="98" y="0"/>
                  </a:moveTo>
                  <a:lnTo>
                    <a:pt x="99" y="4"/>
                  </a:lnTo>
                  <a:lnTo>
                    <a:pt x="102" y="14"/>
                  </a:lnTo>
                  <a:lnTo>
                    <a:pt x="105" y="32"/>
                  </a:lnTo>
                  <a:lnTo>
                    <a:pt x="106" y="56"/>
                  </a:lnTo>
                  <a:lnTo>
                    <a:pt x="105" y="88"/>
                  </a:lnTo>
                  <a:lnTo>
                    <a:pt x="98" y="123"/>
                  </a:lnTo>
                  <a:lnTo>
                    <a:pt x="85" y="164"/>
                  </a:lnTo>
                  <a:lnTo>
                    <a:pt x="65" y="210"/>
                  </a:lnTo>
                  <a:lnTo>
                    <a:pt x="65" y="212"/>
                  </a:lnTo>
                  <a:lnTo>
                    <a:pt x="64" y="215"/>
                  </a:lnTo>
                  <a:lnTo>
                    <a:pt x="62" y="219"/>
                  </a:lnTo>
                  <a:lnTo>
                    <a:pt x="57" y="223"/>
                  </a:lnTo>
                  <a:lnTo>
                    <a:pt x="50" y="227"/>
                  </a:lnTo>
                  <a:lnTo>
                    <a:pt x="38" y="229"/>
                  </a:lnTo>
                  <a:lnTo>
                    <a:pt x="21" y="230"/>
                  </a:lnTo>
                  <a:lnTo>
                    <a:pt x="0" y="229"/>
                  </a:lnTo>
                  <a:lnTo>
                    <a:pt x="4" y="230"/>
                  </a:lnTo>
                  <a:lnTo>
                    <a:pt x="13" y="233"/>
                  </a:lnTo>
                  <a:lnTo>
                    <a:pt x="27" y="236"/>
                  </a:lnTo>
                  <a:lnTo>
                    <a:pt x="43" y="237"/>
                  </a:lnTo>
                  <a:lnTo>
                    <a:pt x="58" y="236"/>
                  </a:lnTo>
                  <a:lnTo>
                    <a:pt x="72" y="230"/>
                  </a:lnTo>
                  <a:lnTo>
                    <a:pt x="84" y="219"/>
                  </a:lnTo>
                  <a:lnTo>
                    <a:pt x="89" y="201"/>
                  </a:lnTo>
                  <a:lnTo>
                    <a:pt x="92" y="196"/>
                  </a:lnTo>
                  <a:lnTo>
                    <a:pt x="98" y="185"/>
                  </a:lnTo>
                  <a:lnTo>
                    <a:pt x="105" y="167"/>
                  </a:lnTo>
                  <a:lnTo>
                    <a:pt x="110" y="143"/>
                  </a:lnTo>
                  <a:lnTo>
                    <a:pt x="116" y="113"/>
                  </a:lnTo>
                  <a:lnTo>
                    <a:pt x="116" y="79"/>
                  </a:lnTo>
                  <a:lnTo>
                    <a:pt x="110" y="41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25" name="Freeform 65"/>
            <p:cNvSpPr>
              <a:spLocks/>
            </p:cNvSpPr>
            <p:nvPr/>
          </p:nvSpPr>
          <p:spPr bwMode="auto">
            <a:xfrm>
              <a:off x="2714" y="1567"/>
              <a:ext cx="4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2" y="4"/>
                </a:cxn>
                <a:cxn ang="0">
                  <a:pos x="23" y="10"/>
                </a:cxn>
                <a:cxn ang="0">
                  <a:pos x="33" y="19"/>
                </a:cxn>
                <a:cxn ang="0">
                  <a:pos x="41" y="33"/>
                </a:cxn>
                <a:cxn ang="0">
                  <a:pos x="43" y="50"/>
                </a:cxn>
                <a:cxn ang="0">
                  <a:pos x="36" y="74"/>
                </a:cxn>
                <a:cxn ang="0">
                  <a:pos x="19" y="103"/>
                </a:cxn>
                <a:cxn ang="0">
                  <a:pos x="20" y="100"/>
                </a:cxn>
                <a:cxn ang="0">
                  <a:pos x="24" y="93"/>
                </a:cxn>
                <a:cxn ang="0">
                  <a:pos x="29" y="84"/>
                </a:cxn>
                <a:cxn ang="0">
                  <a:pos x="31" y="69"/>
                </a:cxn>
                <a:cxn ang="0">
                  <a:pos x="33" y="54"/>
                </a:cxn>
                <a:cxn ang="0">
                  <a:pos x="29" y="36"/>
                </a:cxn>
                <a:cxn ang="0">
                  <a:pos x="19" y="19"/>
                </a:cxn>
                <a:cxn ang="0">
                  <a:pos x="0" y="0"/>
                </a:cxn>
              </a:cxnLst>
              <a:rect l="0" t="0" r="r" b="b"/>
              <a:pathLst>
                <a:path w="43" h="103">
                  <a:moveTo>
                    <a:pt x="0" y="0"/>
                  </a:moveTo>
                  <a:lnTo>
                    <a:pt x="3" y="2"/>
                  </a:lnTo>
                  <a:lnTo>
                    <a:pt x="12" y="4"/>
                  </a:lnTo>
                  <a:lnTo>
                    <a:pt x="23" y="10"/>
                  </a:lnTo>
                  <a:lnTo>
                    <a:pt x="33" y="19"/>
                  </a:lnTo>
                  <a:lnTo>
                    <a:pt x="41" y="33"/>
                  </a:lnTo>
                  <a:lnTo>
                    <a:pt x="43" y="50"/>
                  </a:lnTo>
                  <a:lnTo>
                    <a:pt x="36" y="74"/>
                  </a:lnTo>
                  <a:lnTo>
                    <a:pt x="19" y="103"/>
                  </a:lnTo>
                  <a:lnTo>
                    <a:pt x="20" y="100"/>
                  </a:lnTo>
                  <a:lnTo>
                    <a:pt x="24" y="93"/>
                  </a:lnTo>
                  <a:lnTo>
                    <a:pt x="29" y="84"/>
                  </a:lnTo>
                  <a:lnTo>
                    <a:pt x="31" y="69"/>
                  </a:lnTo>
                  <a:lnTo>
                    <a:pt x="33" y="54"/>
                  </a:lnTo>
                  <a:lnTo>
                    <a:pt x="29" y="36"/>
                  </a:ln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26" name="Freeform 66"/>
            <p:cNvSpPr>
              <a:spLocks/>
            </p:cNvSpPr>
            <p:nvPr/>
          </p:nvSpPr>
          <p:spPr bwMode="auto">
            <a:xfrm>
              <a:off x="2226" y="1707"/>
              <a:ext cx="227" cy="137"/>
            </a:xfrm>
            <a:custGeom>
              <a:avLst/>
              <a:gdLst/>
              <a:ahLst/>
              <a:cxnLst>
                <a:cxn ang="0">
                  <a:pos x="4" y="137"/>
                </a:cxn>
                <a:cxn ang="0">
                  <a:pos x="4" y="134"/>
                </a:cxn>
                <a:cxn ang="0">
                  <a:pos x="3" y="126"/>
                </a:cxn>
                <a:cxn ang="0">
                  <a:pos x="4" y="113"/>
                </a:cxn>
                <a:cxn ang="0">
                  <a:pos x="8" y="99"/>
                </a:cxn>
                <a:cxn ang="0">
                  <a:pos x="18" y="85"/>
                </a:cxn>
                <a:cxn ang="0">
                  <a:pos x="35" y="72"/>
                </a:cxn>
                <a:cxn ang="0">
                  <a:pos x="62" y="62"/>
                </a:cxn>
                <a:cxn ang="0">
                  <a:pos x="99" y="57"/>
                </a:cxn>
                <a:cxn ang="0">
                  <a:pos x="103" y="57"/>
                </a:cxn>
                <a:cxn ang="0">
                  <a:pos x="113" y="55"/>
                </a:cxn>
                <a:cxn ang="0">
                  <a:pos x="130" y="52"/>
                </a:cxn>
                <a:cxn ang="0">
                  <a:pos x="148" y="48"/>
                </a:cxn>
                <a:cxn ang="0">
                  <a:pos x="169" y="41"/>
                </a:cxn>
                <a:cxn ang="0">
                  <a:pos x="190" y="31"/>
                </a:cxn>
                <a:cxn ang="0">
                  <a:pos x="210" y="17"/>
                </a:cxn>
                <a:cxn ang="0">
                  <a:pos x="227" y="0"/>
                </a:cxn>
                <a:cxn ang="0">
                  <a:pos x="224" y="1"/>
                </a:cxn>
                <a:cxn ang="0">
                  <a:pos x="217" y="4"/>
                </a:cxn>
                <a:cxn ang="0">
                  <a:pos x="206" y="9"/>
                </a:cxn>
                <a:cxn ang="0">
                  <a:pos x="192" y="14"/>
                </a:cxn>
                <a:cxn ang="0">
                  <a:pos x="176" y="20"/>
                </a:cxn>
                <a:cxn ang="0">
                  <a:pos x="158" y="25"/>
                </a:cxn>
                <a:cxn ang="0">
                  <a:pos x="138" y="30"/>
                </a:cxn>
                <a:cxn ang="0">
                  <a:pos x="118" y="33"/>
                </a:cxn>
                <a:cxn ang="0">
                  <a:pos x="113" y="33"/>
                </a:cxn>
                <a:cxn ang="0">
                  <a:pos x="96" y="35"/>
                </a:cxn>
                <a:cxn ang="0">
                  <a:pos x="75" y="41"/>
                </a:cxn>
                <a:cxn ang="0">
                  <a:pos x="49" y="49"/>
                </a:cxn>
                <a:cxn ang="0">
                  <a:pos x="27" y="62"/>
                </a:cxn>
                <a:cxn ang="0">
                  <a:pos x="8" y="81"/>
                </a:cxn>
                <a:cxn ang="0">
                  <a:pos x="0" y="106"/>
                </a:cxn>
                <a:cxn ang="0">
                  <a:pos x="4" y="137"/>
                </a:cxn>
              </a:cxnLst>
              <a:rect l="0" t="0" r="r" b="b"/>
              <a:pathLst>
                <a:path w="227" h="137">
                  <a:moveTo>
                    <a:pt x="4" y="137"/>
                  </a:moveTo>
                  <a:lnTo>
                    <a:pt x="4" y="134"/>
                  </a:lnTo>
                  <a:lnTo>
                    <a:pt x="3" y="126"/>
                  </a:lnTo>
                  <a:lnTo>
                    <a:pt x="4" y="113"/>
                  </a:lnTo>
                  <a:lnTo>
                    <a:pt x="8" y="99"/>
                  </a:lnTo>
                  <a:lnTo>
                    <a:pt x="18" y="85"/>
                  </a:lnTo>
                  <a:lnTo>
                    <a:pt x="35" y="72"/>
                  </a:lnTo>
                  <a:lnTo>
                    <a:pt x="62" y="62"/>
                  </a:lnTo>
                  <a:lnTo>
                    <a:pt x="99" y="57"/>
                  </a:lnTo>
                  <a:lnTo>
                    <a:pt x="103" y="57"/>
                  </a:lnTo>
                  <a:lnTo>
                    <a:pt x="113" y="55"/>
                  </a:lnTo>
                  <a:lnTo>
                    <a:pt x="130" y="52"/>
                  </a:lnTo>
                  <a:lnTo>
                    <a:pt x="148" y="48"/>
                  </a:lnTo>
                  <a:lnTo>
                    <a:pt x="169" y="41"/>
                  </a:lnTo>
                  <a:lnTo>
                    <a:pt x="190" y="31"/>
                  </a:lnTo>
                  <a:lnTo>
                    <a:pt x="210" y="17"/>
                  </a:lnTo>
                  <a:lnTo>
                    <a:pt x="227" y="0"/>
                  </a:lnTo>
                  <a:lnTo>
                    <a:pt x="224" y="1"/>
                  </a:lnTo>
                  <a:lnTo>
                    <a:pt x="217" y="4"/>
                  </a:lnTo>
                  <a:lnTo>
                    <a:pt x="206" y="9"/>
                  </a:lnTo>
                  <a:lnTo>
                    <a:pt x="192" y="14"/>
                  </a:lnTo>
                  <a:lnTo>
                    <a:pt x="176" y="20"/>
                  </a:lnTo>
                  <a:lnTo>
                    <a:pt x="158" y="25"/>
                  </a:lnTo>
                  <a:lnTo>
                    <a:pt x="138" y="30"/>
                  </a:lnTo>
                  <a:lnTo>
                    <a:pt x="118" y="33"/>
                  </a:lnTo>
                  <a:lnTo>
                    <a:pt x="113" y="33"/>
                  </a:lnTo>
                  <a:lnTo>
                    <a:pt x="96" y="35"/>
                  </a:lnTo>
                  <a:lnTo>
                    <a:pt x="75" y="41"/>
                  </a:lnTo>
                  <a:lnTo>
                    <a:pt x="49" y="49"/>
                  </a:lnTo>
                  <a:lnTo>
                    <a:pt x="27" y="62"/>
                  </a:lnTo>
                  <a:lnTo>
                    <a:pt x="8" y="81"/>
                  </a:lnTo>
                  <a:lnTo>
                    <a:pt x="0" y="106"/>
                  </a:lnTo>
                  <a:lnTo>
                    <a:pt x="4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27" name="Freeform 67"/>
            <p:cNvSpPr>
              <a:spLocks/>
            </p:cNvSpPr>
            <p:nvPr/>
          </p:nvSpPr>
          <p:spPr bwMode="auto">
            <a:xfrm>
              <a:off x="1882" y="2249"/>
              <a:ext cx="265" cy="102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262" y="2"/>
                </a:cxn>
                <a:cxn ang="0">
                  <a:pos x="255" y="5"/>
                </a:cxn>
                <a:cxn ang="0">
                  <a:pos x="245" y="10"/>
                </a:cxn>
                <a:cxn ang="0">
                  <a:pos x="231" y="16"/>
                </a:cxn>
                <a:cxn ang="0">
                  <a:pos x="214" y="24"/>
                </a:cxn>
                <a:cxn ang="0">
                  <a:pos x="194" y="33"/>
                </a:cxn>
                <a:cxn ang="0">
                  <a:pos x="174" y="41"/>
                </a:cxn>
                <a:cxn ang="0">
                  <a:pos x="152" y="51"/>
                </a:cxn>
                <a:cxn ang="0">
                  <a:pos x="129" y="60"/>
                </a:cxn>
                <a:cxn ang="0">
                  <a:pos x="106" y="68"/>
                </a:cxn>
                <a:cxn ang="0">
                  <a:pos x="84" y="77"/>
                </a:cxn>
                <a:cxn ang="0">
                  <a:pos x="63" y="82"/>
                </a:cxn>
                <a:cxn ang="0">
                  <a:pos x="44" y="88"/>
                </a:cxn>
                <a:cxn ang="0">
                  <a:pos x="26" y="91"/>
                </a:cxn>
                <a:cxn ang="0">
                  <a:pos x="12" y="92"/>
                </a:cxn>
                <a:cxn ang="0">
                  <a:pos x="0" y="91"/>
                </a:cxn>
                <a:cxn ang="0">
                  <a:pos x="2" y="91"/>
                </a:cxn>
                <a:cxn ang="0">
                  <a:pos x="6" y="94"/>
                </a:cxn>
                <a:cxn ang="0">
                  <a:pos x="13" y="95"/>
                </a:cxn>
                <a:cxn ang="0">
                  <a:pos x="22" y="98"/>
                </a:cxn>
                <a:cxn ang="0">
                  <a:pos x="33" y="99"/>
                </a:cxn>
                <a:cxn ang="0">
                  <a:pos x="47" y="101"/>
                </a:cxn>
                <a:cxn ang="0">
                  <a:pos x="61" y="102"/>
                </a:cxn>
                <a:cxn ang="0">
                  <a:pos x="80" y="101"/>
                </a:cxn>
                <a:cxn ang="0">
                  <a:pos x="98" y="98"/>
                </a:cxn>
                <a:cxn ang="0">
                  <a:pos x="118" y="94"/>
                </a:cxn>
                <a:cxn ang="0">
                  <a:pos x="140" y="86"/>
                </a:cxn>
                <a:cxn ang="0">
                  <a:pos x="163" y="77"/>
                </a:cxn>
                <a:cxn ang="0">
                  <a:pos x="187" y="64"/>
                </a:cxn>
                <a:cxn ang="0">
                  <a:pos x="212" y="47"/>
                </a:cxn>
                <a:cxn ang="0">
                  <a:pos x="238" y="26"/>
                </a:cxn>
                <a:cxn ang="0">
                  <a:pos x="265" y="0"/>
                </a:cxn>
              </a:cxnLst>
              <a:rect l="0" t="0" r="r" b="b"/>
              <a:pathLst>
                <a:path w="265" h="102">
                  <a:moveTo>
                    <a:pt x="265" y="0"/>
                  </a:moveTo>
                  <a:lnTo>
                    <a:pt x="262" y="2"/>
                  </a:lnTo>
                  <a:lnTo>
                    <a:pt x="255" y="5"/>
                  </a:lnTo>
                  <a:lnTo>
                    <a:pt x="245" y="10"/>
                  </a:lnTo>
                  <a:lnTo>
                    <a:pt x="231" y="16"/>
                  </a:lnTo>
                  <a:lnTo>
                    <a:pt x="214" y="24"/>
                  </a:lnTo>
                  <a:lnTo>
                    <a:pt x="194" y="33"/>
                  </a:lnTo>
                  <a:lnTo>
                    <a:pt x="174" y="41"/>
                  </a:lnTo>
                  <a:lnTo>
                    <a:pt x="152" y="51"/>
                  </a:lnTo>
                  <a:lnTo>
                    <a:pt x="129" y="60"/>
                  </a:lnTo>
                  <a:lnTo>
                    <a:pt x="106" y="68"/>
                  </a:lnTo>
                  <a:lnTo>
                    <a:pt x="84" y="77"/>
                  </a:lnTo>
                  <a:lnTo>
                    <a:pt x="63" y="82"/>
                  </a:lnTo>
                  <a:lnTo>
                    <a:pt x="44" y="88"/>
                  </a:lnTo>
                  <a:lnTo>
                    <a:pt x="26" y="91"/>
                  </a:lnTo>
                  <a:lnTo>
                    <a:pt x="12" y="92"/>
                  </a:lnTo>
                  <a:lnTo>
                    <a:pt x="0" y="91"/>
                  </a:lnTo>
                  <a:lnTo>
                    <a:pt x="2" y="91"/>
                  </a:lnTo>
                  <a:lnTo>
                    <a:pt x="6" y="94"/>
                  </a:lnTo>
                  <a:lnTo>
                    <a:pt x="13" y="95"/>
                  </a:lnTo>
                  <a:lnTo>
                    <a:pt x="22" y="98"/>
                  </a:lnTo>
                  <a:lnTo>
                    <a:pt x="33" y="99"/>
                  </a:lnTo>
                  <a:lnTo>
                    <a:pt x="47" y="101"/>
                  </a:lnTo>
                  <a:lnTo>
                    <a:pt x="61" y="102"/>
                  </a:lnTo>
                  <a:lnTo>
                    <a:pt x="80" y="101"/>
                  </a:lnTo>
                  <a:lnTo>
                    <a:pt x="98" y="98"/>
                  </a:lnTo>
                  <a:lnTo>
                    <a:pt x="118" y="94"/>
                  </a:lnTo>
                  <a:lnTo>
                    <a:pt x="140" y="86"/>
                  </a:lnTo>
                  <a:lnTo>
                    <a:pt x="163" y="77"/>
                  </a:lnTo>
                  <a:lnTo>
                    <a:pt x="187" y="64"/>
                  </a:lnTo>
                  <a:lnTo>
                    <a:pt x="212" y="47"/>
                  </a:lnTo>
                  <a:lnTo>
                    <a:pt x="238" y="26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28" name="Freeform 68"/>
            <p:cNvSpPr>
              <a:spLocks/>
            </p:cNvSpPr>
            <p:nvPr/>
          </p:nvSpPr>
          <p:spPr bwMode="auto">
            <a:xfrm>
              <a:off x="1919" y="2368"/>
              <a:ext cx="103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4" y="1"/>
                </a:cxn>
                <a:cxn ang="0">
                  <a:pos x="47" y="4"/>
                </a:cxn>
                <a:cxn ang="0">
                  <a:pos x="69" y="11"/>
                </a:cxn>
                <a:cxn ang="0">
                  <a:pos x="91" y="21"/>
                </a:cxn>
                <a:cxn ang="0">
                  <a:pos x="103" y="38"/>
                </a:cxn>
                <a:cxn ang="0">
                  <a:pos x="103" y="62"/>
                </a:cxn>
                <a:cxn ang="0">
                  <a:pos x="88" y="95"/>
                </a:cxn>
                <a:cxn ang="0">
                  <a:pos x="89" y="92"/>
                </a:cxn>
                <a:cxn ang="0">
                  <a:pos x="92" y="82"/>
                </a:cxn>
                <a:cxn ang="0">
                  <a:pos x="93" y="69"/>
                </a:cxn>
                <a:cxn ang="0">
                  <a:pos x="91" y="54"/>
                </a:cxn>
                <a:cxn ang="0">
                  <a:pos x="84" y="37"/>
                </a:cxn>
                <a:cxn ang="0">
                  <a:pos x="67" y="23"/>
                </a:cxn>
                <a:cxn ang="0">
                  <a:pos x="40" y="8"/>
                </a:cxn>
                <a:cxn ang="0">
                  <a:pos x="0" y="0"/>
                </a:cxn>
              </a:cxnLst>
              <a:rect l="0" t="0" r="r" b="b"/>
              <a:pathLst>
                <a:path w="103" h="95">
                  <a:moveTo>
                    <a:pt x="0" y="0"/>
                  </a:moveTo>
                  <a:lnTo>
                    <a:pt x="7" y="0"/>
                  </a:lnTo>
                  <a:lnTo>
                    <a:pt x="24" y="1"/>
                  </a:lnTo>
                  <a:lnTo>
                    <a:pt x="47" y="4"/>
                  </a:lnTo>
                  <a:lnTo>
                    <a:pt x="69" y="11"/>
                  </a:lnTo>
                  <a:lnTo>
                    <a:pt x="91" y="21"/>
                  </a:lnTo>
                  <a:lnTo>
                    <a:pt x="103" y="38"/>
                  </a:lnTo>
                  <a:lnTo>
                    <a:pt x="103" y="62"/>
                  </a:lnTo>
                  <a:lnTo>
                    <a:pt x="88" y="95"/>
                  </a:lnTo>
                  <a:lnTo>
                    <a:pt x="89" y="92"/>
                  </a:lnTo>
                  <a:lnTo>
                    <a:pt x="92" y="82"/>
                  </a:lnTo>
                  <a:lnTo>
                    <a:pt x="93" y="69"/>
                  </a:lnTo>
                  <a:lnTo>
                    <a:pt x="91" y="54"/>
                  </a:lnTo>
                  <a:lnTo>
                    <a:pt x="84" y="37"/>
                  </a:lnTo>
                  <a:lnTo>
                    <a:pt x="67" y="23"/>
                  </a:lnTo>
                  <a:lnTo>
                    <a:pt x="4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29" name="Freeform 69"/>
            <p:cNvSpPr>
              <a:spLocks/>
            </p:cNvSpPr>
            <p:nvPr/>
          </p:nvSpPr>
          <p:spPr bwMode="auto">
            <a:xfrm>
              <a:off x="2045" y="2403"/>
              <a:ext cx="123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4" y="40"/>
                </a:cxn>
                <a:cxn ang="0">
                  <a:pos x="14" y="36"/>
                </a:cxn>
                <a:cxn ang="0">
                  <a:pos x="30" y="28"/>
                </a:cxn>
                <a:cxn ang="0">
                  <a:pos x="48" y="21"/>
                </a:cxn>
                <a:cxn ang="0">
                  <a:pos x="68" y="14"/>
                </a:cxn>
                <a:cxn ang="0">
                  <a:pos x="89" y="7"/>
                </a:cxn>
                <a:cxn ang="0">
                  <a:pos x="107" y="3"/>
                </a:cxn>
                <a:cxn ang="0">
                  <a:pos x="123" y="0"/>
                </a:cxn>
                <a:cxn ang="0">
                  <a:pos x="119" y="0"/>
                </a:cxn>
                <a:cxn ang="0">
                  <a:pos x="106" y="2"/>
                </a:cxn>
                <a:cxn ang="0">
                  <a:pos x="89" y="4"/>
                </a:cxn>
                <a:cxn ang="0">
                  <a:pos x="68" y="7"/>
                </a:cxn>
                <a:cxn ang="0">
                  <a:pos x="47" y="13"/>
                </a:cxn>
                <a:cxn ang="0">
                  <a:pos x="27" y="20"/>
                </a:cxn>
                <a:cxn ang="0">
                  <a:pos x="10" y="30"/>
                </a:cxn>
                <a:cxn ang="0">
                  <a:pos x="0" y="41"/>
                </a:cxn>
              </a:cxnLst>
              <a:rect l="0" t="0" r="r" b="b"/>
              <a:pathLst>
                <a:path w="123" h="41">
                  <a:moveTo>
                    <a:pt x="0" y="41"/>
                  </a:moveTo>
                  <a:lnTo>
                    <a:pt x="4" y="40"/>
                  </a:lnTo>
                  <a:lnTo>
                    <a:pt x="14" y="36"/>
                  </a:lnTo>
                  <a:lnTo>
                    <a:pt x="30" y="28"/>
                  </a:lnTo>
                  <a:lnTo>
                    <a:pt x="48" y="21"/>
                  </a:lnTo>
                  <a:lnTo>
                    <a:pt x="68" y="14"/>
                  </a:lnTo>
                  <a:lnTo>
                    <a:pt x="89" y="7"/>
                  </a:lnTo>
                  <a:lnTo>
                    <a:pt x="107" y="3"/>
                  </a:lnTo>
                  <a:lnTo>
                    <a:pt x="123" y="0"/>
                  </a:lnTo>
                  <a:lnTo>
                    <a:pt x="119" y="0"/>
                  </a:lnTo>
                  <a:lnTo>
                    <a:pt x="106" y="2"/>
                  </a:lnTo>
                  <a:lnTo>
                    <a:pt x="89" y="4"/>
                  </a:lnTo>
                  <a:lnTo>
                    <a:pt x="68" y="7"/>
                  </a:lnTo>
                  <a:lnTo>
                    <a:pt x="47" y="13"/>
                  </a:lnTo>
                  <a:lnTo>
                    <a:pt x="27" y="20"/>
                  </a:lnTo>
                  <a:lnTo>
                    <a:pt x="10" y="3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30" name="Freeform 70"/>
            <p:cNvSpPr>
              <a:spLocks/>
            </p:cNvSpPr>
            <p:nvPr/>
          </p:nvSpPr>
          <p:spPr bwMode="auto">
            <a:xfrm>
              <a:off x="2527" y="2354"/>
              <a:ext cx="52" cy="12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3"/>
                </a:cxn>
                <a:cxn ang="0">
                  <a:pos x="7" y="13"/>
                </a:cxn>
                <a:cxn ang="0">
                  <a:pos x="2" y="27"/>
                </a:cxn>
                <a:cxn ang="0">
                  <a:pos x="0" y="44"/>
                </a:cxn>
                <a:cxn ang="0">
                  <a:pos x="1" y="63"/>
                </a:cxn>
                <a:cxn ang="0">
                  <a:pos x="8" y="85"/>
                </a:cxn>
                <a:cxn ang="0">
                  <a:pos x="25" y="106"/>
                </a:cxn>
                <a:cxn ang="0">
                  <a:pos x="52" y="126"/>
                </a:cxn>
                <a:cxn ang="0">
                  <a:pos x="49" y="123"/>
                </a:cxn>
                <a:cxn ang="0">
                  <a:pos x="43" y="116"/>
                </a:cxn>
                <a:cxn ang="0">
                  <a:pos x="36" y="104"/>
                </a:cxn>
                <a:cxn ang="0">
                  <a:pos x="28" y="89"/>
                </a:cxn>
                <a:cxn ang="0">
                  <a:pos x="19" y="70"/>
                </a:cxn>
                <a:cxn ang="0">
                  <a:pos x="14" y="49"/>
                </a:cxn>
                <a:cxn ang="0">
                  <a:pos x="11" y="25"/>
                </a:cxn>
                <a:cxn ang="0">
                  <a:pos x="12" y="0"/>
                </a:cxn>
              </a:cxnLst>
              <a:rect l="0" t="0" r="r" b="b"/>
              <a:pathLst>
                <a:path w="52" h="126">
                  <a:moveTo>
                    <a:pt x="12" y="0"/>
                  </a:moveTo>
                  <a:lnTo>
                    <a:pt x="11" y="3"/>
                  </a:lnTo>
                  <a:lnTo>
                    <a:pt x="7" y="13"/>
                  </a:lnTo>
                  <a:lnTo>
                    <a:pt x="2" y="27"/>
                  </a:lnTo>
                  <a:lnTo>
                    <a:pt x="0" y="44"/>
                  </a:lnTo>
                  <a:lnTo>
                    <a:pt x="1" y="63"/>
                  </a:lnTo>
                  <a:lnTo>
                    <a:pt x="8" y="85"/>
                  </a:lnTo>
                  <a:lnTo>
                    <a:pt x="25" y="106"/>
                  </a:lnTo>
                  <a:lnTo>
                    <a:pt x="52" y="126"/>
                  </a:lnTo>
                  <a:lnTo>
                    <a:pt x="49" y="123"/>
                  </a:lnTo>
                  <a:lnTo>
                    <a:pt x="43" y="116"/>
                  </a:lnTo>
                  <a:lnTo>
                    <a:pt x="36" y="104"/>
                  </a:lnTo>
                  <a:lnTo>
                    <a:pt x="28" y="89"/>
                  </a:lnTo>
                  <a:lnTo>
                    <a:pt x="19" y="70"/>
                  </a:lnTo>
                  <a:lnTo>
                    <a:pt x="14" y="49"/>
                  </a:lnTo>
                  <a:lnTo>
                    <a:pt x="11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31" name="Freeform 71"/>
            <p:cNvSpPr>
              <a:spLocks/>
            </p:cNvSpPr>
            <p:nvPr/>
          </p:nvSpPr>
          <p:spPr bwMode="auto">
            <a:xfrm>
              <a:off x="2603" y="2410"/>
              <a:ext cx="459" cy="81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3" y="77"/>
                </a:cxn>
                <a:cxn ang="0">
                  <a:pos x="10" y="78"/>
                </a:cxn>
                <a:cxn ang="0">
                  <a:pos x="20" y="79"/>
                </a:cxn>
                <a:cxn ang="0">
                  <a:pos x="35" y="79"/>
                </a:cxn>
                <a:cxn ang="0">
                  <a:pos x="55" y="81"/>
                </a:cxn>
                <a:cxn ang="0">
                  <a:pos x="77" y="81"/>
                </a:cxn>
                <a:cxn ang="0">
                  <a:pos x="103" y="81"/>
                </a:cxn>
                <a:cxn ang="0">
                  <a:pos x="133" y="78"/>
                </a:cxn>
                <a:cxn ang="0">
                  <a:pos x="165" y="77"/>
                </a:cxn>
                <a:cxn ang="0">
                  <a:pos x="200" y="71"/>
                </a:cxn>
                <a:cxn ang="0">
                  <a:pos x="238" y="65"/>
                </a:cxn>
                <a:cxn ang="0">
                  <a:pos x="278" y="57"/>
                </a:cxn>
                <a:cxn ang="0">
                  <a:pos x="320" y="47"/>
                </a:cxn>
                <a:cxn ang="0">
                  <a:pos x="366" y="34"/>
                </a:cxn>
                <a:cxn ang="0">
                  <a:pos x="411" y="19"/>
                </a:cxn>
                <a:cxn ang="0">
                  <a:pos x="459" y="0"/>
                </a:cxn>
                <a:cxn ang="0">
                  <a:pos x="455" y="2"/>
                </a:cxn>
                <a:cxn ang="0">
                  <a:pos x="440" y="5"/>
                </a:cxn>
                <a:cxn ang="0">
                  <a:pos x="418" y="7"/>
                </a:cxn>
                <a:cxn ang="0">
                  <a:pos x="391" y="13"/>
                </a:cxn>
                <a:cxn ang="0">
                  <a:pos x="357" y="20"/>
                </a:cxn>
                <a:cxn ang="0">
                  <a:pos x="320" y="26"/>
                </a:cxn>
                <a:cxn ang="0">
                  <a:pos x="279" y="34"/>
                </a:cxn>
                <a:cxn ang="0">
                  <a:pos x="238" y="41"/>
                </a:cxn>
                <a:cxn ang="0">
                  <a:pos x="196" y="48"/>
                </a:cxn>
                <a:cxn ang="0">
                  <a:pos x="155" y="55"/>
                </a:cxn>
                <a:cxn ang="0">
                  <a:pos x="117" y="62"/>
                </a:cxn>
                <a:cxn ang="0">
                  <a:pos x="82" y="68"/>
                </a:cxn>
                <a:cxn ang="0">
                  <a:pos x="51" y="72"/>
                </a:cxn>
                <a:cxn ang="0">
                  <a:pos x="27" y="75"/>
                </a:cxn>
                <a:cxn ang="0">
                  <a:pos x="8" y="77"/>
                </a:cxn>
                <a:cxn ang="0">
                  <a:pos x="0" y="77"/>
                </a:cxn>
              </a:cxnLst>
              <a:rect l="0" t="0" r="r" b="b"/>
              <a:pathLst>
                <a:path w="459" h="81">
                  <a:moveTo>
                    <a:pt x="0" y="77"/>
                  </a:moveTo>
                  <a:lnTo>
                    <a:pt x="3" y="77"/>
                  </a:lnTo>
                  <a:lnTo>
                    <a:pt x="10" y="78"/>
                  </a:lnTo>
                  <a:lnTo>
                    <a:pt x="20" y="79"/>
                  </a:lnTo>
                  <a:lnTo>
                    <a:pt x="35" y="79"/>
                  </a:lnTo>
                  <a:lnTo>
                    <a:pt x="55" y="81"/>
                  </a:lnTo>
                  <a:lnTo>
                    <a:pt x="77" y="81"/>
                  </a:lnTo>
                  <a:lnTo>
                    <a:pt x="103" y="81"/>
                  </a:lnTo>
                  <a:lnTo>
                    <a:pt x="133" y="78"/>
                  </a:lnTo>
                  <a:lnTo>
                    <a:pt x="165" y="77"/>
                  </a:lnTo>
                  <a:lnTo>
                    <a:pt x="200" y="71"/>
                  </a:lnTo>
                  <a:lnTo>
                    <a:pt x="238" y="65"/>
                  </a:lnTo>
                  <a:lnTo>
                    <a:pt x="278" y="57"/>
                  </a:lnTo>
                  <a:lnTo>
                    <a:pt x="320" y="47"/>
                  </a:lnTo>
                  <a:lnTo>
                    <a:pt x="366" y="34"/>
                  </a:lnTo>
                  <a:lnTo>
                    <a:pt x="411" y="19"/>
                  </a:lnTo>
                  <a:lnTo>
                    <a:pt x="459" y="0"/>
                  </a:lnTo>
                  <a:lnTo>
                    <a:pt x="455" y="2"/>
                  </a:lnTo>
                  <a:lnTo>
                    <a:pt x="440" y="5"/>
                  </a:lnTo>
                  <a:lnTo>
                    <a:pt x="418" y="7"/>
                  </a:lnTo>
                  <a:lnTo>
                    <a:pt x="391" y="13"/>
                  </a:lnTo>
                  <a:lnTo>
                    <a:pt x="357" y="20"/>
                  </a:lnTo>
                  <a:lnTo>
                    <a:pt x="320" y="26"/>
                  </a:lnTo>
                  <a:lnTo>
                    <a:pt x="279" y="34"/>
                  </a:lnTo>
                  <a:lnTo>
                    <a:pt x="238" y="41"/>
                  </a:lnTo>
                  <a:lnTo>
                    <a:pt x="196" y="48"/>
                  </a:lnTo>
                  <a:lnTo>
                    <a:pt x="155" y="55"/>
                  </a:lnTo>
                  <a:lnTo>
                    <a:pt x="117" y="62"/>
                  </a:lnTo>
                  <a:lnTo>
                    <a:pt x="82" y="68"/>
                  </a:lnTo>
                  <a:lnTo>
                    <a:pt x="51" y="72"/>
                  </a:lnTo>
                  <a:lnTo>
                    <a:pt x="27" y="75"/>
                  </a:lnTo>
                  <a:lnTo>
                    <a:pt x="8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32" name="Freeform 72"/>
            <p:cNvSpPr>
              <a:spLocks/>
            </p:cNvSpPr>
            <p:nvPr/>
          </p:nvSpPr>
          <p:spPr bwMode="auto">
            <a:xfrm>
              <a:off x="1868" y="2430"/>
              <a:ext cx="41" cy="7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38" y="1"/>
                </a:cxn>
                <a:cxn ang="0">
                  <a:pos x="33" y="4"/>
                </a:cxn>
                <a:cxn ang="0">
                  <a:pos x="24" y="10"/>
                </a:cxn>
                <a:cxn ang="0">
                  <a:pos x="14" y="17"/>
                </a:cxn>
                <a:cxn ang="0">
                  <a:pos x="9" y="27"/>
                </a:cxn>
                <a:cxn ang="0">
                  <a:pos x="5" y="40"/>
                </a:cxn>
                <a:cxn ang="0">
                  <a:pos x="7" y="54"/>
                </a:cxn>
                <a:cxn ang="0">
                  <a:pos x="17" y="72"/>
                </a:cxn>
                <a:cxn ang="0">
                  <a:pos x="16" y="71"/>
                </a:cxn>
                <a:cxn ang="0">
                  <a:pos x="10" y="64"/>
                </a:cxn>
                <a:cxn ang="0">
                  <a:pos x="5" y="55"/>
                </a:cxn>
                <a:cxn ang="0">
                  <a:pos x="2" y="45"/>
                </a:cxn>
                <a:cxn ang="0">
                  <a:pos x="0" y="34"/>
                </a:cxn>
                <a:cxn ang="0">
                  <a:pos x="6" y="21"/>
                </a:cxn>
                <a:cxn ang="0">
                  <a:pos x="19" y="10"/>
                </a:cxn>
                <a:cxn ang="0">
                  <a:pos x="41" y="0"/>
                </a:cxn>
              </a:cxnLst>
              <a:rect l="0" t="0" r="r" b="b"/>
              <a:pathLst>
                <a:path w="41" h="72">
                  <a:moveTo>
                    <a:pt x="41" y="0"/>
                  </a:moveTo>
                  <a:lnTo>
                    <a:pt x="38" y="1"/>
                  </a:lnTo>
                  <a:lnTo>
                    <a:pt x="33" y="4"/>
                  </a:lnTo>
                  <a:lnTo>
                    <a:pt x="24" y="10"/>
                  </a:lnTo>
                  <a:lnTo>
                    <a:pt x="14" y="17"/>
                  </a:lnTo>
                  <a:lnTo>
                    <a:pt x="9" y="27"/>
                  </a:lnTo>
                  <a:lnTo>
                    <a:pt x="5" y="40"/>
                  </a:lnTo>
                  <a:lnTo>
                    <a:pt x="7" y="54"/>
                  </a:lnTo>
                  <a:lnTo>
                    <a:pt x="17" y="72"/>
                  </a:lnTo>
                  <a:lnTo>
                    <a:pt x="16" y="71"/>
                  </a:lnTo>
                  <a:lnTo>
                    <a:pt x="10" y="64"/>
                  </a:lnTo>
                  <a:lnTo>
                    <a:pt x="5" y="55"/>
                  </a:lnTo>
                  <a:lnTo>
                    <a:pt x="2" y="45"/>
                  </a:lnTo>
                  <a:lnTo>
                    <a:pt x="0" y="34"/>
                  </a:lnTo>
                  <a:lnTo>
                    <a:pt x="6" y="21"/>
                  </a:lnTo>
                  <a:lnTo>
                    <a:pt x="19" y="1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33" name="Freeform 73"/>
            <p:cNvSpPr>
              <a:spLocks/>
            </p:cNvSpPr>
            <p:nvPr/>
          </p:nvSpPr>
          <p:spPr bwMode="auto">
            <a:xfrm>
              <a:off x="1858" y="2218"/>
              <a:ext cx="132" cy="223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104" y="0"/>
                </a:cxn>
                <a:cxn ang="0">
                  <a:pos x="132" y="21"/>
                </a:cxn>
                <a:cxn ang="0">
                  <a:pos x="0" y="223"/>
                </a:cxn>
              </a:cxnLst>
              <a:rect l="0" t="0" r="r" b="b"/>
              <a:pathLst>
                <a:path w="132" h="223">
                  <a:moveTo>
                    <a:pt x="0" y="223"/>
                  </a:moveTo>
                  <a:lnTo>
                    <a:pt x="104" y="0"/>
                  </a:lnTo>
                  <a:lnTo>
                    <a:pt x="132" y="21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34" name="Freeform 74"/>
            <p:cNvSpPr>
              <a:spLocks/>
            </p:cNvSpPr>
            <p:nvPr/>
          </p:nvSpPr>
          <p:spPr bwMode="auto">
            <a:xfrm>
              <a:off x="1747" y="2463"/>
              <a:ext cx="95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" y="1"/>
                </a:cxn>
                <a:cxn ang="0">
                  <a:pos x="1" y="7"/>
                </a:cxn>
                <a:cxn ang="0">
                  <a:pos x="0" y="14"/>
                </a:cxn>
                <a:cxn ang="0">
                  <a:pos x="1" y="22"/>
                </a:cxn>
                <a:cxn ang="0">
                  <a:pos x="8" y="31"/>
                </a:cxn>
                <a:cxn ang="0">
                  <a:pos x="25" y="36"/>
                </a:cxn>
                <a:cxn ang="0">
                  <a:pos x="52" y="39"/>
                </a:cxn>
                <a:cxn ang="0">
                  <a:pos x="95" y="38"/>
                </a:cxn>
                <a:cxn ang="0">
                  <a:pos x="90" y="38"/>
                </a:cxn>
                <a:cxn ang="0">
                  <a:pos x="78" y="36"/>
                </a:cxn>
                <a:cxn ang="0">
                  <a:pos x="61" y="33"/>
                </a:cxn>
                <a:cxn ang="0">
                  <a:pos x="42" y="31"/>
                </a:cxn>
                <a:cxn ang="0">
                  <a:pos x="24" y="25"/>
                </a:cxn>
                <a:cxn ang="0">
                  <a:pos x="11" y="18"/>
                </a:cxn>
                <a:cxn ang="0">
                  <a:pos x="4" y="9"/>
                </a:cxn>
                <a:cxn ang="0">
                  <a:pos x="7" y="0"/>
                </a:cxn>
              </a:cxnLst>
              <a:rect l="0" t="0" r="r" b="b"/>
              <a:pathLst>
                <a:path w="95" h="39">
                  <a:moveTo>
                    <a:pt x="7" y="0"/>
                  </a:moveTo>
                  <a:lnTo>
                    <a:pt x="6" y="1"/>
                  </a:lnTo>
                  <a:lnTo>
                    <a:pt x="1" y="7"/>
                  </a:lnTo>
                  <a:lnTo>
                    <a:pt x="0" y="14"/>
                  </a:lnTo>
                  <a:lnTo>
                    <a:pt x="1" y="22"/>
                  </a:lnTo>
                  <a:lnTo>
                    <a:pt x="8" y="31"/>
                  </a:lnTo>
                  <a:lnTo>
                    <a:pt x="25" y="36"/>
                  </a:lnTo>
                  <a:lnTo>
                    <a:pt x="52" y="39"/>
                  </a:lnTo>
                  <a:lnTo>
                    <a:pt x="95" y="38"/>
                  </a:lnTo>
                  <a:lnTo>
                    <a:pt x="90" y="38"/>
                  </a:lnTo>
                  <a:lnTo>
                    <a:pt x="78" y="36"/>
                  </a:lnTo>
                  <a:lnTo>
                    <a:pt x="61" y="33"/>
                  </a:lnTo>
                  <a:lnTo>
                    <a:pt x="42" y="31"/>
                  </a:lnTo>
                  <a:lnTo>
                    <a:pt x="24" y="25"/>
                  </a:lnTo>
                  <a:lnTo>
                    <a:pt x="11" y="18"/>
                  </a:lnTo>
                  <a:lnTo>
                    <a:pt x="4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35" name="Freeform 75"/>
            <p:cNvSpPr>
              <a:spLocks/>
            </p:cNvSpPr>
            <p:nvPr/>
          </p:nvSpPr>
          <p:spPr bwMode="auto">
            <a:xfrm>
              <a:off x="2471" y="1056"/>
              <a:ext cx="204" cy="129"/>
            </a:xfrm>
            <a:custGeom>
              <a:avLst/>
              <a:gdLst/>
              <a:ahLst/>
              <a:cxnLst>
                <a:cxn ang="0">
                  <a:pos x="102" y="129"/>
                </a:cxn>
                <a:cxn ang="0">
                  <a:pos x="122" y="127"/>
                </a:cxn>
                <a:cxn ang="0">
                  <a:pos x="142" y="123"/>
                </a:cxn>
                <a:cxn ang="0">
                  <a:pos x="159" y="117"/>
                </a:cxn>
                <a:cxn ang="0">
                  <a:pos x="174" y="109"/>
                </a:cxn>
                <a:cxn ang="0">
                  <a:pos x="187" y="100"/>
                </a:cxn>
                <a:cxn ang="0">
                  <a:pos x="195" y="89"/>
                </a:cxn>
                <a:cxn ang="0">
                  <a:pos x="202" y="78"/>
                </a:cxn>
                <a:cxn ang="0">
                  <a:pos x="204" y="65"/>
                </a:cxn>
                <a:cxn ang="0">
                  <a:pos x="202" y="52"/>
                </a:cxn>
                <a:cxn ang="0">
                  <a:pos x="195" y="40"/>
                </a:cxn>
                <a:cxn ang="0">
                  <a:pos x="187" y="28"/>
                </a:cxn>
                <a:cxn ang="0">
                  <a:pos x="174" y="20"/>
                </a:cxn>
                <a:cxn ang="0">
                  <a:pos x="159" y="11"/>
                </a:cxn>
                <a:cxn ang="0">
                  <a:pos x="142" y="6"/>
                </a:cxn>
                <a:cxn ang="0">
                  <a:pos x="122" y="1"/>
                </a:cxn>
                <a:cxn ang="0">
                  <a:pos x="102" y="0"/>
                </a:cxn>
                <a:cxn ang="0">
                  <a:pos x="81" y="1"/>
                </a:cxn>
                <a:cxn ang="0">
                  <a:pos x="63" y="6"/>
                </a:cxn>
                <a:cxn ang="0">
                  <a:pos x="46" y="11"/>
                </a:cxn>
                <a:cxn ang="0">
                  <a:pos x="30" y="20"/>
                </a:cxn>
                <a:cxn ang="0">
                  <a:pos x="17" y="28"/>
                </a:cxn>
                <a:cxn ang="0">
                  <a:pos x="9" y="40"/>
                </a:cxn>
                <a:cxn ang="0">
                  <a:pos x="2" y="52"/>
                </a:cxn>
                <a:cxn ang="0">
                  <a:pos x="0" y="65"/>
                </a:cxn>
                <a:cxn ang="0">
                  <a:pos x="2" y="78"/>
                </a:cxn>
                <a:cxn ang="0">
                  <a:pos x="9" y="89"/>
                </a:cxn>
                <a:cxn ang="0">
                  <a:pos x="17" y="100"/>
                </a:cxn>
                <a:cxn ang="0">
                  <a:pos x="30" y="109"/>
                </a:cxn>
                <a:cxn ang="0">
                  <a:pos x="46" y="117"/>
                </a:cxn>
                <a:cxn ang="0">
                  <a:pos x="63" y="123"/>
                </a:cxn>
                <a:cxn ang="0">
                  <a:pos x="81" y="127"/>
                </a:cxn>
                <a:cxn ang="0">
                  <a:pos x="102" y="129"/>
                </a:cxn>
              </a:cxnLst>
              <a:rect l="0" t="0" r="r" b="b"/>
              <a:pathLst>
                <a:path w="204" h="129">
                  <a:moveTo>
                    <a:pt x="102" y="129"/>
                  </a:moveTo>
                  <a:lnTo>
                    <a:pt x="122" y="127"/>
                  </a:lnTo>
                  <a:lnTo>
                    <a:pt x="142" y="123"/>
                  </a:lnTo>
                  <a:lnTo>
                    <a:pt x="159" y="117"/>
                  </a:lnTo>
                  <a:lnTo>
                    <a:pt x="174" y="109"/>
                  </a:lnTo>
                  <a:lnTo>
                    <a:pt x="187" y="100"/>
                  </a:lnTo>
                  <a:lnTo>
                    <a:pt x="195" y="89"/>
                  </a:lnTo>
                  <a:lnTo>
                    <a:pt x="202" y="78"/>
                  </a:lnTo>
                  <a:lnTo>
                    <a:pt x="204" y="65"/>
                  </a:lnTo>
                  <a:lnTo>
                    <a:pt x="202" y="52"/>
                  </a:lnTo>
                  <a:lnTo>
                    <a:pt x="195" y="40"/>
                  </a:lnTo>
                  <a:lnTo>
                    <a:pt x="187" y="28"/>
                  </a:lnTo>
                  <a:lnTo>
                    <a:pt x="174" y="20"/>
                  </a:lnTo>
                  <a:lnTo>
                    <a:pt x="159" y="11"/>
                  </a:lnTo>
                  <a:lnTo>
                    <a:pt x="142" y="6"/>
                  </a:lnTo>
                  <a:lnTo>
                    <a:pt x="122" y="1"/>
                  </a:lnTo>
                  <a:lnTo>
                    <a:pt x="102" y="0"/>
                  </a:lnTo>
                  <a:lnTo>
                    <a:pt x="81" y="1"/>
                  </a:lnTo>
                  <a:lnTo>
                    <a:pt x="63" y="6"/>
                  </a:lnTo>
                  <a:lnTo>
                    <a:pt x="46" y="11"/>
                  </a:lnTo>
                  <a:lnTo>
                    <a:pt x="30" y="20"/>
                  </a:lnTo>
                  <a:lnTo>
                    <a:pt x="17" y="28"/>
                  </a:lnTo>
                  <a:lnTo>
                    <a:pt x="9" y="40"/>
                  </a:lnTo>
                  <a:lnTo>
                    <a:pt x="2" y="52"/>
                  </a:lnTo>
                  <a:lnTo>
                    <a:pt x="0" y="65"/>
                  </a:lnTo>
                  <a:lnTo>
                    <a:pt x="2" y="78"/>
                  </a:lnTo>
                  <a:lnTo>
                    <a:pt x="9" y="89"/>
                  </a:lnTo>
                  <a:lnTo>
                    <a:pt x="17" y="100"/>
                  </a:lnTo>
                  <a:lnTo>
                    <a:pt x="30" y="109"/>
                  </a:lnTo>
                  <a:lnTo>
                    <a:pt x="46" y="117"/>
                  </a:lnTo>
                  <a:lnTo>
                    <a:pt x="63" y="123"/>
                  </a:lnTo>
                  <a:lnTo>
                    <a:pt x="81" y="127"/>
                  </a:lnTo>
                  <a:lnTo>
                    <a:pt x="102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36" name="Freeform 76"/>
            <p:cNvSpPr>
              <a:spLocks/>
            </p:cNvSpPr>
            <p:nvPr/>
          </p:nvSpPr>
          <p:spPr bwMode="auto">
            <a:xfrm>
              <a:off x="2310" y="1234"/>
              <a:ext cx="424" cy="490"/>
            </a:xfrm>
            <a:custGeom>
              <a:avLst/>
              <a:gdLst/>
              <a:ahLst/>
              <a:cxnLst>
                <a:cxn ang="0">
                  <a:pos x="420" y="198"/>
                </a:cxn>
                <a:cxn ang="0">
                  <a:pos x="419" y="147"/>
                </a:cxn>
                <a:cxn ang="0">
                  <a:pos x="399" y="78"/>
                </a:cxn>
                <a:cxn ang="0">
                  <a:pos x="345" y="18"/>
                </a:cxn>
                <a:cxn ang="0">
                  <a:pos x="297" y="4"/>
                </a:cxn>
                <a:cxn ang="0">
                  <a:pos x="280" y="1"/>
                </a:cxn>
                <a:cxn ang="0">
                  <a:pos x="249" y="0"/>
                </a:cxn>
                <a:cxn ang="0">
                  <a:pos x="208" y="1"/>
                </a:cxn>
                <a:cxn ang="0">
                  <a:pos x="161" y="10"/>
                </a:cxn>
                <a:cxn ang="0">
                  <a:pos x="113" y="24"/>
                </a:cxn>
                <a:cxn ang="0">
                  <a:pos x="68" y="51"/>
                </a:cxn>
                <a:cxn ang="0">
                  <a:pos x="30" y="89"/>
                </a:cxn>
                <a:cxn ang="0">
                  <a:pos x="13" y="120"/>
                </a:cxn>
                <a:cxn ang="0">
                  <a:pos x="3" y="160"/>
                </a:cxn>
                <a:cxn ang="0">
                  <a:pos x="0" y="216"/>
                </a:cxn>
                <a:cxn ang="0">
                  <a:pos x="20" y="270"/>
                </a:cxn>
                <a:cxn ang="0">
                  <a:pos x="44" y="294"/>
                </a:cxn>
                <a:cxn ang="0">
                  <a:pos x="53" y="332"/>
                </a:cxn>
                <a:cxn ang="0">
                  <a:pos x="77" y="385"/>
                </a:cxn>
                <a:cxn ang="0">
                  <a:pos x="128" y="433"/>
                </a:cxn>
                <a:cxn ang="0">
                  <a:pos x="164" y="448"/>
                </a:cxn>
                <a:cxn ang="0">
                  <a:pos x="170" y="459"/>
                </a:cxn>
                <a:cxn ang="0">
                  <a:pos x="180" y="474"/>
                </a:cxn>
                <a:cxn ang="0">
                  <a:pos x="190" y="484"/>
                </a:cxn>
                <a:cxn ang="0">
                  <a:pos x="212" y="490"/>
                </a:cxn>
                <a:cxn ang="0">
                  <a:pos x="249" y="484"/>
                </a:cxn>
                <a:cxn ang="0">
                  <a:pos x="276" y="469"/>
                </a:cxn>
                <a:cxn ang="0">
                  <a:pos x="306" y="445"/>
                </a:cxn>
                <a:cxn ang="0">
                  <a:pos x="344" y="400"/>
                </a:cxn>
                <a:cxn ang="0">
                  <a:pos x="373" y="333"/>
                </a:cxn>
                <a:cxn ang="0">
                  <a:pos x="380" y="292"/>
                </a:cxn>
                <a:cxn ang="0">
                  <a:pos x="397" y="291"/>
                </a:cxn>
                <a:cxn ang="0">
                  <a:pos x="417" y="277"/>
                </a:cxn>
                <a:cxn ang="0">
                  <a:pos x="424" y="237"/>
                </a:cxn>
              </a:cxnLst>
              <a:rect l="0" t="0" r="r" b="b"/>
              <a:pathLst>
                <a:path w="424" h="490">
                  <a:moveTo>
                    <a:pt x="420" y="205"/>
                  </a:moveTo>
                  <a:lnTo>
                    <a:pt x="420" y="198"/>
                  </a:lnTo>
                  <a:lnTo>
                    <a:pt x="421" y="176"/>
                  </a:lnTo>
                  <a:lnTo>
                    <a:pt x="419" y="147"/>
                  </a:lnTo>
                  <a:lnTo>
                    <a:pt x="413" y="113"/>
                  </a:lnTo>
                  <a:lnTo>
                    <a:pt x="399" y="78"/>
                  </a:lnTo>
                  <a:lnTo>
                    <a:pt x="378" y="45"/>
                  </a:lnTo>
                  <a:lnTo>
                    <a:pt x="345" y="18"/>
                  </a:lnTo>
                  <a:lnTo>
                    <a:pt x="300" y="4"/>
                  </a:lnTo>
                  <a:lnTo>
                    <a:pt x="297" y="4"/>
                  </a:lnTo>
                  <a:lnTo>
                    <a:pt x="290" y="3"/>
                  </a:lnTo>
                  <a:lnTo>
                    <a:pt x="280" y="1"/>
                  </a:lnTo>
                  <a:lnTo>
                    <a:pt x="266" y="1"/>
                  </a:lnTo>
                  <a:lnTo>
                    <a:pt x="249" y="0"/>
                  </a:lnTo>
                  <a:lnTo>
                    <a:pt x="229" y="1"/>
                  </a:lnTo>
                  <a:lnTo>
                    <a:pt x="208" y="1"/>
                  </a:lnTo>
                  <a:lnTo>
                    <a:pt x="185" y="4"/>
                  </a:lnTo>
                  <a:lnTo>
                    <a:pt x="161" y="10"/>
                  </a:lnTo>
                  <a:lnTo>
                    <a:pt x="137" y="15"/>
                  </a:lnTo>
                  <a:lnTo>
                    <a:pt x="113" y="24"/>
                  </a:lnTo>
                  <a:lnTo>
                    <a:pt x="91" y="35"/>
                  </a:lnTo>
                  <a:lnTo>
                    <a:pt x="68" y="51"/>
                  </a:lnTo>
                  <a:lnTo>
                    <a:pt x="48" y="68"/>
                  </a:lnTo>
                  <a:lnTo>
                    <a:pt x="30" y="89"/>
                  </a:lnTo>
                  <a:lnTo>
                    <a:pt x="15" y="114"/>
                  </a:lnTo>
                  <a:lnTo>
                    <a:pt x="13" y="120"/>
                  </a:lnTo>
                  <a:lnTo>
                    <a:pt x="9" y="136"/>
                  </a:lnTo>
                  <a:lnTo>
                    <a:pt x="3" y="160"/>
                  </a:lnTo>
                  <a:lnTo>
                    <a:pt x="0" y="186"/>
                  </a:lnTo>
                  <a:lnTo>
                    <a:pt x="0" y="216"/>
                  </a:lnTo>
                  <a:lnTo>
                    <a:pt x="7" y="244"/>
                  </a:lnTo>
                  <a:lnTo>
                    <a:pt x="20" y="270"/>
                  </a:lnTo>
                  <a:lnTo>
                    <a:pt x="44" y="288"/>
                  </a:lnTo>
                  <a:lnTo>
                    <a:pt x="44" y="294"/>
                  </a:lnTo>
                  <a:lnTo>
                    <a:pt x="47" y="309"/>
                  </a:lnTo>
                  <a:lnTo>
                    <a:pt x="53" y="332"/>
                  </a:lnTo>
                  <a:lnTo>
                    <a:pt x="63" y="357"/>
                  </a:lnTo>
                  <a:lnTo>
                    <a:pt x="77" y="385"/>
                  </a:lnTo>
                  <a:lnTo>
                    <a:pt x="98" y="411"/>
                  </a:lnTo>
                  <a:lnTo>
                    <a:pt x="128" y="433"/>
                  </a:lnTo>
                  <a:lnTo>
                    <a:pt x="164" y="448"/>
                  </a:lnTo>
                  <a:lnTo>
                    <a:pt x="164" y="448"/>
                  </a:lnTo>
                  <a:lnTo>
                    <a:pt x="166" y="450"/>
                  </a:lnTo>
                  <a:lnTo>
                    <a:pt x="170" y="459"/>
                  </a:lnTo>
                  <a:lnTo>
                    <a:pt x="178" y="473"/>
                  </a:lnTo>
                  <a:lnTo>
                    <a:pt x="180" y="474"/>
                  </a:lnTo>
                  <a:lnTo>
                    <a:pt x="184" y="479"/>
                  </a:lnTo>
                  <a:lnTo>
                    <a:pt x="190" y="484"/>
                  </a:lnTo>
                  <a:lnTo>
                    <a:pt x="200" y="489"/>
                  </a:lnTo>
                  <a:lnTo>
                    <a:pt x="212" y="490"/>
                  </a:lnTo>
                  <a:lnTo>
                    <a:pt x="229" y="490"/>
                  </a:lnTo>
                  <a:lnTo>
                    <a:pt x="249" y="484"/>
                  </a:lnTo>
                  <a:lnTo>
                    <a:pt x="272" y="472"/>
                  </a:lnTo>
                  <a:lnTo>
                    <a:pt x="276" y="469"/>
                  </a:lnTo>
                  <a:lnTo>
                    <a:pt x="289" y="460"/>
                  </a:lnTo>
                  <a:lnTo>
                    <a:pt x="306" y="445"/>
                  </a:lnTo>
                  <a:lnTo>
                    <a:pt x="325" y="425"/>
                  </a:lnTo>
                  <a:lnTo>
                    <a:pt x="344" y="400"/>
                  </a:lnTo>
                  <a:lnTo>
                    <a:pt x="361" y="369"/>
                  </a:lnTo>
                  <a:lnTo>
                    <a:pt x="373" y="333"/>
                  </a:lnTo>
                  <a:lnTo>
                    <a:pt x="378" y="292"/>
                  </a:lnTo>
                  <a:lnTo>
                    <a:pt x="380" y="292"/>
                  </a:lnTo>
                  <a:lnTo>
                    <a:pt x="387" y="292"/>
                  </a:lnTo>
                  <a:lnTo>
                    <a:pt x="397" y="291"/>
                  </a:lnTo>
                  <a:lnTo>
                    <a:pt x="407" y="287"/>
                  </a:lnTo>
                  <a:lnTo>
                    <a:pt x="417" y="277"/>
                  </a:lnTo>
                  <a:lnTo>
                    <a:pt x="423" y="261"/>
                  </a:lnTo>
                  <a:lnTo>
                    <a:pt x="424" y="237"/>
                  </a:lnTo>
                  <a:lnTo>
                    <a:pt x="420" y="205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37" name="Freeform 77"/>
            <p:cNvSpPr>
              <a:spLocks/>
            </p:cNvSpPr>
            <p:nvPr/>
          </p:nvSpPr>
          <p:spPr bwMode="auto">
            <a:xfrm>
              <a:off x="2486" y="1148"/>
              <a:ext cx="158" cy="45"/>
            </a:xfrm>
            <a:custGeom>
              <a:avLst/>
              <a:gdLst/>
              <a:ahLst/>
              <a:cxnLst>
                <a:cxn ang="0">
                  <a:pos x="18" y="42"/>
                </a:cxn>
                <a:cxn ang="0">
                  <a:pos x="15" y="39"/>
                </a:cxn>
                <a:cxn ang="0">
                  <a:pos x="9" y="34"/>
                </a:cxn>
                <a:cxn ang="0">
                  <a:pos x="4" y="27"/>
                </a:cxn>
                <a:cxn ang="0">
                  <a:pos x="0" y="17"/>
                </a:cxn>
                <a:cxn ang="0">
                  <a:pos x="2" y="10"/>
                </a:cxn>
                <a:cxn ang="0">
                  <a:pos x="15" y="3"/>
                </a:cxn>
                <a:cxn ang="0">
                  <a:pos x="39" y="0"/>
                </a:cxn>
                <a:cxn ang="0">
                  <a:pos x="79" y="1"/>
                </a:cxn>
                <a:cxn ang="0">
                  <a:pos x="84" y="1"/>
                </a:cxn>
                <a:cxn ang="0">
                  <a:pos x="97" y="1"/>
                </a:cxn>
                <a:cxn ang="0">
                  <a:pos x="115" y="3"/>
                </a:cxn>
                <a:cxn ang="0">
                  <a:pos x="134" y="5"/>
                </a:cxn>
                <a:cxn ang="0">
                  <a:pos x="149" y="11"/>
                </a:cxn>
                <a:cxn ang="0">
                  <a:pos x="158" y="20"/>
                </a:cxn>
                <a:cxn ang="0">
                  <a:pos x="156" y="29"/>
                </a:cxn>
                <a:cxn ang="0">
                  <a:pos x="141" y="45"/>
                </a:cxn>
                <a:cxn ang="0">
                  <a:pos x="137" y="45"/>
                </a:cxn>
                <a:cxn ang="0">
                  <a:pos x="125" y="44"/>
                </a:cxn>
                <a:cxn ang="0">
                  <a:pos x="108" y="42"/>
                </a:cxn>
                <a:cxn ang="0">
                  <a:pos x="89" y="41"/>
                </a:cxn>
                <a:cxn ang="0">
                  <a:pos x="67" y="39"/>
                </a:cxn>
                <a:cxn ang="0">
                  <a:pos x="48" y="39"/>
                </a:cxn>
                <a:cxn ang="0">
                  <a:pos x="31" y="39"/>
                </a:cxn>
                <a:cxn ang="0">
                  <a:pos x="18" y="42"/>
                </a:cxn>
              </a:cxnLst>
              <a:rect l="0" t="0" r="r" b="b"/>
              <a:pathLst>
                <a:path w="158" h="45">
                  <a:moveTo>
                    <a:pt x="18" y="42"/>
                  </a:moveTo>
                  <a:lnTo>
                    <a:pt x="15" y="39"/>
                  </a:lnTo>
                  <a:lnTo>
                    <a:pt x="9" y="34"/>
                  </a:lnTo>
                  <a:lnTo>
                    <a:pt x="4" y="27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15" y="3"/>
                  </a:lnTo>
                  <a:lnTo>
                    <a:pt x="39" y="0"/>
                  </a:lnTo>
                  <a:lnTo>
                    <a:pt x="79" y="1"/>
                  </a:lnTo>
                  <a:lnTo>
                    <a:pt x="84" y="1"/>
                  </a:lnTo>
                  <a:lnTo>
                    <a:pt x="97" y="1"/>
                  </a:lnTo>
                  <a:lnTo>
                    <a:pt x="115" y="3"/>
                  </a:lnTo>
                  <a:lnTo>
                    <a:pt x="134" y="5"/>
                  </a:lnTo>
                  <a:lnTo>
                    <a:pt x="149" y="11"/>
                  </a:lnTo>
                  <a:lnTo>
                    <a:pt x="158" y="20"/>
                  </a:lnTo>
                  <a:lnTo>
                    <a:pt x="156" y="29"/>
                  </a:lnTo>
                  <a:lnTo>
                    <a:pt x="141" y="45"/>
                  </a:lnTo>
                  <a:lnTo>
                    <a:pt x="137" y="45"/>
                  </a:lnTo>
                  <a:lnTo>
                    <a:pt x="125" y="44"/>
                  </a:lnTo>
                  <a:lnTo>
                    <a:pt x="108" y="42"/>
                  </a:lnTo>
                  <a:lnTo>
                    <a:pt x="89" y="41"/>
                  </a:lnTo>
                  <a:lnTo>
                    <a:pt x="67" y="39"/>
                  </a:lnTo>
                  <a:lnTo>
                    <a:pt x="48" y="39"/>
                  </a:lnTo>
                  <a:lnTo>
                    <a:pt x="31" y="39"/>
                  </a:lnTo>
                  <a:lnTo>
                    <a:pt x="18" y="4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38" name="Freeform 78"/>
            <p:cNvSpPr>
              <a:spLocks/>
            </p:cNvSpPr>
            <p:nvPr/>
          </p:nvSpPr>
          <p:spPr bwMode="auto">
            <a:xfrm>
              <a:off x="2727" y="1442"/>
              <a:ext cx="13" cy="6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7"/>
                </a:cxn>
                <a:cxn ang="0">
                  <a:pos x="13" y="25"/>
                </a:cxn>
                <a:cxn ang="0">
                  <a:pos x="11" y="46"/>
                </a:cxn>
                <a:cxn ang="0">
                  <a:pos x="0" y="67"/>
                </a:cxn>
                <a:cxn ang="0">
                  <a:pos x="2" y="60"/>
                </a:cxn>
                <a:cxn ang="0">
                  <a:pos x="6" y="42"/>
                </a:cxn>
                <a:cxn ang="0">
                  <a:pos x="9" y="19"/>
                </a:cxn>
                <a:cxn ang="0">
                  <a:pos x="7" y="0"/>
                </a:cxn>
              </a:cxnLst>
              <a:rect l="0" t="0" r="r" b="b"/>
              <a:pathLst>
                <a:path w="13" h="67">
                  <a:moveTo>
                    <a:pt x="7" y="0"/>
                  </a:moveTo>
                  <a:lnTo>
                    <a:pt x="10" y="7"/>
                  </a:lnTo>
                  <a:lnTo>
                    <a:pt x="13" y="25"/>
                  </a:lnTo>
                  <a:lnTo>
                    <a:pt x="11" y="46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6" y="42"/>
                  </a:lnTo>
                  <a:lnTo>
                    <a:pt x="9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39" name="Freeform 79"/>
            <p:cNvSpPr>
              <a:spLocks/>
            </p:cNvSpPr>
            <p:nvPr/>
          </p:nvSpPr>
          <p:spPr bwMode="auto">
            <a:xfrm>
              <a:off x="2676" y="1516"/>
              <a:ext cx="47" cy="26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5" y="2"/>
                </a:cxn>
                <a:cxn ang="0">
                  <a:pos x="43" y="5"/>
                </a:cxn>
                <a:cxn ang="0">
                  <a:pos x="38" y="9"/>
                </a:cxn>
                <a:cxn ang="0">
                  <a:pos x="31" y="12"/>
                </a:cxn>
                <a:cxn ang="0">
                  <a:pos x="24" y="15"/>
                </a:cxn>
                <a:cxn ang="0">
                  <a:pos x="16" y="16"/>
                </a:cxn>
                <a:cxn ang="0">
                  <a:pos x="9" y="13"/>
                </a:cxn>
                <a:cxn ang="0">
                  <a:pos x="0" y="6"/>
                </a:cxn>
                <a:cxn ang="0">
                  <a:pos x="2" y="7"/>
                </a:cxn>
                <a:cxn ang="0">
                  <a:pos x="7" y="13"/>
                </a:cxn>
                <a:cxn ang="0">
                  <a:pos x="14" y="17"/>
                </a:cxn>
                <a:cxn ang="0">
                  <a:pos x="21" y="23"/>
                </a:cxn>
                <a:cxn ang="0">
                  <a:pos x="30" y="26"/>
                </a:cxn>
                <a:cxn ang="0">
                  <a:pos x="38" y="23"/>
                </a:cxn>
                <a:cxn ang="0">
                  <a:pos x="44" y="16"/>
                </a:cxn>
                <a:cxn ang="0">
                  <a:pos x="47" y="0"/>
                </a:cxn>
              </a:cxnLst>
              <a:rect l="0" t="0" r="r" b="b"/>
              <a:pathLst>
                <a:path w="47" h="26">
                  <a:moveTo>
                    <a:pt x="47" y="0"/>
                  </a:moveTo>
                  <a:lnTo>
                    <a:pt x="45" y="2"/>
                  </a:lnTo>
                  <a:lnTo>
                    <a:pt x="43" y="5"/>
                  </a:lnTo>
                  <a:lnTo>
                    <a:pt x="38" y="9"/>
                  </a:lnTo>
                  <a:lnTo>
                    <a:pt x="31" y="12"/>
                  </a:lnTo>
                  <a:lnTo>
                    <a:pt x="24" y="15"/>
                  </a:lnTo>
                  <a:lnTo>
                    <a:pt x="16" y="16"/>
                  </a:lnTo>
                  <a:lnTo>
                    <a:pt x="9" y="13"/>
                  </a:lnTo>
                  <a:lnTo>
                    <a:pt x="0" y="6"/>
                  </a:lnTo>
                  <a:lnTo>
                    <a:pt x="2" y="7"/>
                  </a:lnTo>
                  <a:lnTo>
                    <a:pt x="7" y="13"/>
                  </a:lnTo>
                  <a:lnTo>
                    <a:pt x="14" y="17"/>
                  </a:lnTo>
                  <a:lnTo>
                    <a:pt x="21" y="23"/>
                  </a:lnTo>
                  <a:lnTo>
                    <a:pt x="30" y="26"/>
                  </a:lnTo>
                  <a:lnTo>
                    <a:pt x="38" y="23"/>
                  </a:lnTo>
                  <a:lnTo>
                    <a:pt x="44" y="1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40" name="Freeform 80"/>
            <p:cNvSpPr>
              <a:spLocks/>
            </p:cNvSpPr>
            <p:nvPr/>
          </p:nvSpPr>
          <p:spPr bwMode="auto">
            <a:xfrm>
              <a:off x="2310" y="1432"/>
              <a:ext cx="40" cy="9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2"/>
                </a:cxn>
                <a:cxn ang="0">
                  <a:pos x="3" y="12"/>
                </a:cxn>
                <a:cxn ang="0">
                  <a:pos x="0" y="25"/>
                </a:cxn>
                <a:cxn ang="0">
                  <a:pos x="0" y="41"/>
                </a:cxn>
                <a:cxn ang="0">
                  <a:pos x="2" y="58"/>
                </a:cxn>
                <a:cxn ang="0">
                  <a:pos x="9" y="73"/>
                </a:cxn>
                <a:cxn ang="0">
                  <a:pos x="20" y="87"/>
                </a:cxn>
                <a:cxn ang="0">
                  <a:pos x="40" y="96"/>
                </a:cxn>
                <a:cxn ang="0">
                  <a:pos x="39" y="94"/>
                </a:cxn>
                <a:cxn ang="0">
                  <a:pos x="33" y="91"/>
                </a:cxn>
                <a:cxn ang="0">
                  <a:pos x="26" y="84"/>
                </a:cxn>
                <a:cxn ang="0">
                  <a:pos x="17" y="76"/>
                </a:cxn>
                <a:cxn ang="0">
                  <a:pos x="10" y="63"/>
                </a:cxn>
                <a:cxn ang="0">
                  <a:pos x="6" y="46"/>
                </a:cxn>
                <a:cxn ang="0">
                  <a:pos x="3" y="25"/>
                </a:cxn>
                <a:cxn ang="0">
                  <a:pos x="6" y="0"/>
                </a:cxn>
              </a:cxnLst>
              <a:rect l="0" t="0" r="r" b="b"/>
              <a:pathLst>
                <a:path w="40" h="96">
                  <a:moveTo>
                    <a:pt x="6" y="0"/>
                  </a:moveTo>
                  <a:lnTo>
                    <a:pt x="5" y="2"/>
                  </a:lnTo>
                  <a:lnTo>
                    <a:pt x="3" y="12"/>
                  </a:lnTo>
                  <a:lnTo>
                    <a:pt x="0" y="25"/>
                  </a:lnTo>
                  <a:lnTo>
                    <a:pt x="0" y="41"/>
                  </a:lnTo>
                  <a:lnTo>
                    <a:pt x="2" y="58"/>
                  </a:lnTo>
                  <a:lnTo>
                    <a:pt x="9" y="73"/>
                  </a:lnTo>
                  <a:lnTo>
                    <a:pt x="20" y="87"/>
                  </a:lnTo>
                  <a:lnTo>
                    <a:pt x="40" y="96"/>
                  </a:lnTo>
                  <a:lnTo>
                    <a:pt x="39" y="94"/>
                  </a:lnTo>
                  <a:lnTo>
                    <a:pt x="33" y="91"/>
                  </a:lnTo>
                  <a:lnTo>
                    <a:pt x="26" y="84"/>
                  </a:lnTo>
                  <a:lnTo>
                    <a:pt x="17" y="76"/>
                  </a:lnTo>
                  <a:lnTo>
                    <a:pt x="10" y="63"/>
                  </a:lnTo>
                  <a:lnTo>
                    <a:pt x="6" y="46"/>
                  </a:lnTo>
                  <a:lnTo>
                    <a:pt x="3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41" name="Freeform 81"/>
            <p:cNvSpPr>
              <a:spLocks/>
            </p:cNvSpPr>
            <p:nvPr/>
          </p:nvSpPr>
          <p:spPr bwMode="auto">
            <a:xfrm>
              <a:off x="2666" y="1458"/>
              <a:ext cx="31" cy="3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3"/>
                </a:cxn>
                <a:cxn ang="0">
                  <a:pos x="9" y="2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30" y="3"/>
                </a:cxn>
                <a:cxn ang="0">
                  <a:pos x="31" y="9"/>
                </a:cxn>
                <a:cxn ang="0">
                  <a:pos x="29" y="19"/>
                </a:cxn>
                <a:cxn ang="0">
                  <a:pos x="17" y="34"/>
                </a:cxn>
                <a:cxn ang="0">
                  <a:pos x="20" y="30"/>
                </a:cxn>
                <a:cxn ang="0">
                  <a:pos x="23" y="19"/>
                </a:cxn>
                <a:cxn ang="0">
                  <a:pos x="19" y="9"/>
                </a:cxn>
                <a:cxn ang="0">
                  <a:pos x="0" y="5"/>
                </a:cxn>
              </a:cxnLst>
              <a:rect l="0" t="0" r="r" b="b"/>
              <a:pathLst>
                <a:path w="31" h="34">
                  <a:moveTo>
                    <a:pt x="0" y="5"/>
                  </a:moveTo>
                  <a:lnTo>
                    <a:pt x="3" y="3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0" y="3"/>
                  </a:lnTo>
                  <a:lnTo>
                    <a:pt x="31" y="9"/>
                  </a:lnTo>
                  <a:lnTo>
                    <a:pt x="29" y="19"/>
                  </a:lnTo>
                  <a:lnTo>
                    <a:pt x="17" y="34"/>
                  </a:lnTo>
                  <a:lnTo>
                    <a:pt x="20" y="30"/>
                  </a:lnTo>
                  <a:lnTo>
                    <a:pt x="23" y="19"/>
                  </a:lnTo>
                  <a:lnTo>
                    <a:pt x="19" y="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42" name="Freeform 82"/>
            <p:cNvSpPr>
              <a:spLocks/>
            </p:cNvSpPr>
            <p:nvPr/>
          </p:nvSpPr>
          <p:spPr bwMode="auto">
            <a:xfrm>
              <a:off x="2576" y="1545"/>
              <a:ext cx="104" cy="166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02" y="4"/>
                </a:cxn>
                <a:cxn ang="0">
                  <a:pos x="103" y="17"/>
                </a:cxn>
                <a:cxn ang="0">
                  <a:pos x="104" y="36"/>
                </a:cxn>
                <a:cxn ang="0">
                  <a:pos x="100" y="60"/>
                </a:cxn>
                <a:cxn ang="0">
                  <a:pos x="90" y="87"/>
                </a:cxn>
                <a:cxn ang="0">
                  <a:pos x="72" y="114"/>
                </a:cxn>
                <a:cxn ang="0">
                  <a:pos x="42" y="142"/>
                </a:cxn>
                <a:cxn ang="0">
                  <a:pos x="0" y="166"/>
                </a:cxn>
                <a:cxn ang="0">
                  <a:pos x="4" y="163"/>
                </a:cxn>
                <a:cxn ang="0">
                  <a:pos x="14" y="156"/>
                </a:cxn>
                <a:cxn ang="0">
                  <a:pos x="30" y="145"/>
                </a:cxn>
                <a:cxn ang="0">
                  <a:pos x="48" y="127"/>
                </a:cxn>
                <a:cxn ang="0">
                  <a:pos x="65" y="104"/>
                </a:cxn>
                <a:cxn ang="0">
                  <a:pos x="82" y="76"/>
                </a:cxn>
                <a:cxn ang="0">
                  <a:pos x="95" y="41"/>
                </a:cxn>
                <a:cxn ang="0">
                  <a:pos x="100" y="0"/>
                </a:cxn>
              </a:cxnLst>
              <a:rect l="0" t="0" r="r" b="b"/>
              <a:pathLst>
                <a:path w="104" h="166">
                  <a:moveTo>
                    <a:pt x="100" y="0"/>
                  </a:moveTo>
                  <a:lnTo>
                    <a:pt x="102" y="4"/>
                  </a:lnTo>
                  <a:lnTo>
                    <a:pt x="103" y="17"/>
                  </a:lnTo>
                  <a:lnTo>
                    <a:pt x="104" y="36"/>
                  </a:lnTo>
                  <a:lnTo>
                    <a:pt x="100" y="60"/>
                  </a:lnTo>
                  <a:lnTo>
                    <a:pt x="90" y="87"/>
                  </a:lnTo>
                  <a:lnTo>
                    <a:pt x="72" y="114"/>
                  </a:lnTo>
                  <a:lnTo>
                    <a:pt x="42" y="142"/>
                  </a:lnTo>
                  <a:lnTo>
                    <a:pt x="0" y="166"/>
                  </a:lnTo>
                  <a:lnTo>
                    <a:pt x="4" y="163"/>
                  </a:lnTo>
                  <a:lnTo>
                    <a:pt x="14" y="156"/>
                  </a:lnTo>
                  <a:lnTo>
                    <a:pt x="30" y="145"/>
                  </a:lnTo>
                  <a:lnTo>
                    <a:pt x="48" y="127"/>
                  </a:lnTo>
                  <a:lnTo>
                    <a:pt x="65" y="104"/>
                  </a:lnTo>
                  <a:lnTo>
                    <a:pt x="82" y="76"/>
                  </a:lnTo>
                  <a:lnTo>
                    <a:pt x="95" y="4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43" name="Freeform 83"/>
            <p:cNvSpPr>
              <a:spLocks/>
            </p:cNvSpPr>
            <p:nvPr/>
          </p:nvSpPr>
          <p:spPr bwMode="auto">
            <a:xfrm>
              <a:off x="2666" y="1429"/>
              <a:ext cx="17" cy="34"/>
            </a:xfrm>
            <a:custGeom>
              <a:avLst/>
              <a:gdLst/>
              <a:ahLst/>
              <a:cxnLst>
                <a:cxn ang="0">
                  <a:pos x="12" y="34"/>
                </a:cxn>
                <a:cxn ang="0">
                  <a:pos x="7" y="31"/>
                </a:cxn>
                <a:cxn ang="0">
                  <a:pos x="0" y="25"/>
                </a:cxn>
                <a:cxn ang="0">
                  <a:pos x="0" y="14"/>
                </a:cxn>
                <a:cxn ang="0">
                  <a:pos x="17" y="0"/>
                </a:cxn>
                <a:cxn ang="0">
                  <a:pos x="14" y="4"/>
                </a:cxn>
                <a:cxn ang="0">
                  <a:pos x="9" y="15"/>
                </a:cxn>
                <a:cxn ang="0">
                  <a:pos x="6" y="27"/>
                </a:cxn>
                <a:cxn ang="0">
                  <a:pos x="12" y="34"/>
                </a:cxn>
              </a:cxnLst>
              <a:rect l="0" t="0" r="r" b="b"/>
              <a:pathLst>
                <a:path w="17" h="34">
                  <a:moveTo>
                    <a:pt x="12" y="34"/>
                  </a:moveTo>
                  <a:lnTo>
                    <a:pt x="7" y="31"/>
                  </a:lnTo>
                  <a:lnTo>
                    <a:pt x="0" y="25"/>
                  </a:lnTo>
                  <a:lnTo>
                    <a:pt x="0" y="14"/>
                  </a:lnTo>
                  <a:lnTo>
                    <a:pt x="17" y="0"/>
                  </a:lnTo>
                  <a:lnTo>
                    <a:pt x="14" y="4"/>
                  </a:lnTo>
                  <a:lnTo>
                    <a:pt x="9" y="15"/>
                  </a:lnTo>
                  <a:lnTo>
                    <a:pt x="6" y="27"/>
                  </a:lnTo>
                  <a:lnTo>
                    <a:pt x="1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44" name="Freeform 84"/>
            <p:cNvSpPr>
              <a:spLocks/>
            </p:cNvSpPr>
            <p:nvPr/>
          </p:nvSpPr>
          <p:spPr bwMode="auto">
            <a:xfrm>
              <a:off x="2265" y="1200"/>
              <a:ext cx="215" cy="274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212" y="0"/>
                </a:cxn>
                <a:cxn ang="0">
                  <a:pos x="202" y="3"/>
                </a:cxn>
                <a:cxn ang="0">
                  <a:pos x="187" y="6"/>
                </a:cxn>
                <a:cxn ang="0">
                  <a:pos x="168" y="11"/>
                </a:cxn>
                <a:cxn ang="0">
                  <a:pos x="147" y="18"/>
                </a:cxn>
                <a:cxn ang="0">
                  <a:pos x="123" y="27"/>
                </a:cxn>
                <a:cxn ang="0">
                  <a:pos x="99" y="40"/>
                </a:cxn>
                <a:cxn ang="0">
                  <a:pos x="75" y="52"/>
                </a:cxn>
                <a:cxn ang="0">
                  <a:pos x="52" y="69"/>
                </a:cxn>
                <a:cxn ang="0">
                  <a:pos x="33" y="89"/>
                </a:cxn>
                <a:cxn ang="0">
                  <a:pos x="17" y="112"/>
                </a:cxn>
                <a:cxn ang="0">
                  <a:pos x="6" y="137"/>
                </a:cxn>
                <a:cxn ang="0">
                  <a:pos x="0" y="165"/>
                </a:cxn>
                <a:cxn ang="0">
                  <a:pos x="2" y="198"/>
                </a:cxn>
                <a:cxn ang="0">
                  <a:pos x="12" y="234"/>
                </a:cxn>
                <a:cxn ang="0">
                  <a:pos x="30" y="274"/>
                </a:cxn>
                <a:cxn ang="0">
                  <a:pos x="28" y="271"/>
                </a:cxn>
                <a:cxn ang="0">
                  <a:pos x="26" y="266"/>
                </a:cxn>
                <a:cxn ang="0">
                  <a:pos x="21" y="256"/>
                </a:cxn>
                <a:cxn ang="0">
                  <a:pos x="17" y="243"/>
                </a:cxn>
                <a:cxn ang="0">
                  <a:pos x="13" y="227"/>
                </a:cxn>
                <a:cxn ang="0">
                  <a:pos x="10" y="209"/>
                </a:cxn>
                <a:cxn ang="0">
                  <a:pos x="9" y="189"/>
                </a:cxn>
                <a:cxn ang="0">
                  <a:pos x="12" y="168"/>
                </a:cxn>
                <a:cxn ang="0">
                  <a:pos x="17" y="147"/>
                </a:cxn>
                <a:cxn ang="0">
                  <a:pos x="26" y="124"/>
                </a:cxn>
                <a:cxn ang="0">
                  <a:pos x="41" y="102"/>
                </a:cxn>
                <a:cxn ang="0">
                  <a:pos x="61" y="79"/>
                </a:cxn>
                <a:cxn ang="0">
                  <a:pos x="88" y="57"/>
                </a:cxn>
                <a:cxn ang="0">
                  <a:pos x="122" y="37"/>
                </a:cxn>
                <a:cxn ang="0">
                  <a:pos x="164" y="17"/>
                </a:cxn>
                <a:cxn ang="0">
                  <a:pos x="215" y="0"/>
                </a:cxn>
              </a:cxnLst>
              <a:rect l="0" t="0" r="r" b="b"/>
              <a:pathLst>
                <a:path w="215" h="274">
                  <a:moveTo>
                    <a:pt x="215" y="0"/>
                  </a:moveTo>
                  <a:lnTo>
                    <a:pt x="212" y="0"/>
                  </a:lnTo>
                  <a:lnTo>
                    <a:pt x="202" y="3"/>
                  </a:lnTo>
                  <a:lnTo>
                    <a:pt x="187" y="6"/>
                  </a:lnTo>
                  <a:lnTo>
                    <a:pt x="168" y="11"/>
                  </a:lnTo>
                  <a:lnTo>
                    <a:pt x="147" y="18"/>
                  </a:lnTo>
                  <a:lnTo>
                    <a:pt x="123" y="27"/>
                  </a:lnTo>
                  <a:lnTo>
                    <a:pt x="99" y="40"/>
                  </a:lnTo>
                  <a:lnTo>
                    <a:pt x="75" y="52"/>
                  </a:lnTo>
                  <a:lnTo>
                    <a:pt x="52" y="69"/>
                  </a:lnTo>
                  <a:lnTo>
                    <a:pt x="33" y="89"/>
                  </a:lnTo>
                  <a:lnTo>
                    <a:pt x="17" y="112"/>
                  </a:lnTo>
                  <a:lnTo>
                    <a:pt x="6" y="137"/>
                  </a:lnTo>
                  <a:lnTo>
                    <a:pt x="0" y="165"/>
                  </a:lnTo>
                  <a:lnTo>
                    <a:pt x="2" y="198"/>
                  </a:lnTo>
                  <a:lnTo>
                    <a:pt x="12" y="234"/>
                  </a:lnTo>
                  <a:lnTo>
                    <a:pt x="30" y="274"/>
                  </a:lnTo>
                  <a:lnTo>
                    <a:pt x="28" y="271"/>
                  </a:lnTo>
                  <a:lnTo>
                    <a:pt x="26" y="266"/>
                  </a:lnTo>
                  <a:lnTo>
                    <a:pt x="21" y="256"/>
                  </a:lnTo>
                  <a:lnTo>
                    <a:pt x="17" y="243"/>
                  </a:lnTo>
                  <a:lnTo>
                    <a:pt x="13" y="227"/>
                  </a:lnTo>
                  <a:lnTo>
                    <a:pt x="10" y="209"/>
                  </a:lnTo>
                  <a:lnTo>
                    <a:pt x="9" y="189"/>
                  </a:lnTo>
                  <a:lnTo>
                    <a:pt x="12" y="168"/>
                  </a:lnTo>
                  <a:lnTo>
                    <a:pt x="17" y="147"/>
                  </a:lnTo>
                  <a:lnTo>
                    <a:pt x="26" y="124"/>
                  </a:lnTo>
                  <a:lnTo>
                    <a:pt x="41" y="102"/>
                  </a:lnTo>
                  <a:lnTo>
                    <a:pt x="61" y="79"/>
                  </a:lnTo>
                  <a:lnTo>
                    <a:pt x="88" y="57"/>
                  </a:lnTo>
                  <a:lnTo>
                    <a:pt x="122" y="37"/>
                  </a:lnTo>
                  <a:lnTo>
                    <a:pt x="164" y="17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45" name="Freeform 85"/>
            <p:cNvSpPr>
              <a:spLocks/>
            </p:cNvSpPr>
            <p:nvPr/>
          </p:nvSpPr>
          <p:spPr bwMode="auto">
            <a:xfrm>
              <a:off x="2535" y="1192"/>
              <a:ext cx="218" cy="22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13" y="0"/>
                </a:cxn>
                <a:cxn ang="0">
                  <a:pos x="27" y="0"/>
                </a:cxn>
                <a:cxn ang="0">
                  <a:pos x="44" y="0"/>
                </a:cxn>
                <a:cxn ang="0">
                  <a:pos x="65" y="0"/>
                </a:cxn>
                <a:cxn ang="0">
                  <a:pos x="88" y="2"/>
                </a:cxn>
                <a:cxn ang="0">
                  <a:pos x="112" y="8"/>
                </a:cxn>
                <a:cxn ang="0">
                  <a:pos x="134" y="15"/>
                </a:cxn>
                <a:cxn ang="0">
                  <a:pos x="157" y="25"/>
                </a:cxn>
                <a:cxn ang="0">
                  <a:pos x="177" y="39"/>
                </a:cxn>
                <a:cxn ang="0">
                  <a:pos x="195" y="56"/>
                </a:cxn>
                <a:cxn ang="0">
                  <a:pos x="208" y="79"/>
                </a:cxn>
                <a:cxn ang="0">
                  <a:pos x="215" y="107"/>
                </a:cxn>
                <a:cxn ang="0">
                  <a:pos x="218" y="139"/>
                </a:cxn>
                <a:cxn ang="0">
                  <a:pos x="212" y="179"/>
                </a:cxn>
                <a:cxn ang="0">
                  <a:pos x="199" y="224"/>
                </a:cxn>
                <a:cxn ang="0">
                  <a:pos x="199" y="221"/>
                </a:cxn>
                <a:cxn ang="0">
                  <a:pos x="201" y="214"/>
                </a:cxn>
                <a:cxn ang="0">
                  <a:pos x="202" y="202"/>
                </a:cxn>
                <a:cxn ang="0">
                  <a:pos x="203" y="186"/>
                </a:cxn>
                <a:cxn ang="0">
                  <a:pos x="205" y="168"/>
                </a:cxn>
                <a:cxn ang="0">
                  <a:pos x="203" y="148"/>
                </a:cxn>
                <a:cxn ang="0">
                  <a:pos x="201" y="125"/>
                </a:cxn>
                <a:cxn ang="0">
                  <a:pos x="195" y="104"/>
                </a:cxn>
                <a:cxn ang="0">
                  <a:pos x="188" y="81"/>
                </a:cxn>
                <a:cxn ang="0">
                  <a:pos x="175" y="62"/>
                </a:cxn>
                <a:cxn ang="0">
                  <a:pos x="160" y="42"/>
                </a:cxn>
                <a:cxn ang="0">
                  <a:pos x="138" y="26"/>
                </a:cxn>
                <a:cxn ang="0">
                  <a:pos x="113" y="12"/>
                </a:cxn>
                <a:cxn ang="0">
                  <a:pos x="82" y="4"/>
                </a:cxn>
                <a:cxn ang="0">
                  <a:pos x="44" y="0"/>
                </a:cxn>
                <a:cxn ang="0">
                  <a:pos x="0" y="1"/>
                </a:cxn>
              </a:cxnLst>
              <a:rect l="0" t="0" r="r" b="b"/>
              <a:pathLst>
                <a:path w="218" h="224">
                  <a:moveTo>
                    <a:pt x="0" y="1"/>
                  </a:moveTo>
                  <a:lnTo>
                    <a:pt x="3" y="1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4" y="0"/>
                  </a:lnTo>
                  <a:lnTo>
                    <a:pt x="65" y="0"/>
                  </a:lnTo>
                  <a:lnTo>
                    <a:pt x="88" y="2"/>
                  </a:lnTo>
                  <a:lnTo>
                    <a:pt x="112" y="8"/>
                  </a:lnTo>
                  <a:lnTo>
                    <a:pt x="134" y="15"/>
                  </a:lnTo>
                  <a:lnTo>
                    <a:pt x="157" y="25"/>
                  </a:lnTo>
                  <a:lnTo>
                    <a:pt x="177" y="39"/>
                  </a:lnTo>
                  <a:lnTo>
                    <a:pt x="195" y="56"/>
                  </a:lnTo>
                  <a:lnTo>
                    <a:pt x="208" y="79"/>
                  </a:lnTo>
                  <a:lnTo>
                    <a:pt x="215" y="107"/>
                  </a:lnTo>
                  <a:lnTo>
                    <a:pt x="218" y="139"/>
                  </a:lnTo>
                  <a:lnTo>
                    <a:pt x="212" y="179"/>
                  </a:lnTo>
                  <a:lnTo>
                    <a:pt x="199" y="224"/>
                  </a:lnTo>
                  <a:lnTo>
                    <a:pt x="199" y="221"/>
                  </a:lnTo>
                  <a:lnTo>
                    <a:pt x="201" y="214"/>
                  </a:lnTo>
                  <a:lnTo>
                    <a:pt x="202" y="202"/>
                  </a:lnTo>
                  <a:lnTo>
                    <a:pt x="203" y="186"/>
                  </a:lnTo>
                  <a:lnTo>
                    <a:pt x="205" y="168"/>
                  </a:lnTo>
                  <a:lnTo>
                    <a:pt x="203" y="148"/>
                  </a:lnTo>
                  <a:lnTo>
                    <a:pt x="201" y="125"/>
                  </a:lnTo>
                  <a:lnTo>
                    <a:pt x="195" y="104"/>
                  </a:lnTo>
                  <a:lnTo>
                    <a:pt x="188" y="81"/>
                  </a:lnTo>
                  <a:lnTo>
                    <a:pt x="175" y="62"/>
                  </a:lnTo>
                  <a:lnTo>
                    <a:pt x="160" y="42"/>
                  </a:lnTo>
                  <a:lnTo>
                    <a:pt x="138" y="26"/>
                  </a:lnTo>
                  <a:lnTo>
                    <a:pt x="113" y="12"/>
                  </a:lnTo>
                  <a:lnTo>
                    <a:pt x="82" y="4"/>
                  </a:lnTo>
                  <a:lnTo>
                    <a:pt x="4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46" name="Freeform 86"/>
            <p:cNvSpPr>
              <a:spLocks/>
            </p:cNvSpPr>
            <p:nvPr/>
          </p:nvSpPr>
          <p:spPr bwMode="auto">
            <a:xfrm>
              <a:off x="2490" y="1491"/>
              <a:ext cx="99" cy="20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5" y="8"/>
                </a:cxn>
                <a:cxn ang="0">
                  <a:pos x="15" y="13"/>
                </a:cxn>
                <a:cxn ang="0">
                  <a:pos x="11" y="17"/>
                </a:cxn>
                <a:cxn ang="0">
                  <a:pos x="0" y="20"/>
                </a:cxn>
                <a:cxn ang="0">
                  <a:pos x="3" y="20"/>
                </a:cxn>
                <a:cxn ang="0">
                  <a:pos x="13" y="18"/>
                </a:cxn>
                <a:cxn ang="0">
                  <a:pos x="25" y="17"/>
                </a:cxn>
                <a:cxn ang="0">
                  <a:pos x="41" y="15"/>
                </a:cxn>
                <a:cxn ang="0">
                  <a:pos x="58" y="13"/>
                </a:cxn>
                <a:cxn ang="0">
                  <a:pos x="75" y="8"/>
                </a:cxn>
                <a:cxn ang="0">
                  <a:pos x="89" y="4"/>
                </a:cxn>
                <a:cxn ang="0">
                  <a:pos x="99" y="0"/>
                </a:cxn>
                <a:cxn ang="0">
                  <a:pos x="14" y="6"/>
                </a:cxn>
              </a:cxnLst>
              <a:rect l="0" t="0" r="r" b="b"/>
              <a:pathLst>
                <a:path w="99" h="20">
                  <a:moveTo>
                    <a:pt x="14" y="6"/>
                  </a:moveTo>
                  <a:lnTo>
                    <a:pt x="15" y="8"/>
                  </a:lnTo>
                  <a:lnTo>
                    <a:pt x="15" y="13"/>
                  </a:lnTo>
                  <a:lnTo>
                    <a:pt x="11" y="17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13" y="18"/>
                  </a:lnTo>
                  <a:lnTo>
                    <a:pt x="25" y="17"/>
                  </a:lnTo>
                  <a:lnTo>
                    <a:pt x="41" y="15"/>
                  </a:lnTo>
                  <a:lnTo>
                    <a:pt x="58" y="13"/>
                  </a:lnTo>
                  <a:lnTo>
                    <a:pt x="75" y="8"/>
                  </a:lnTo>
                  <a:lnTo>
                    <a:pt x="89" y="4"/>
                  </a:lnTo>
                  <a:lnTo>
                    <a:pt x="99" y="0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47" name="Freeform 87"/>
            <p:cNvSpPr>
              <a:spLocks/>
            </p:cNvSpPr>
            <p:nvPr/>
          </p:nvSpPr>
          <p:spPr bwMode="auto">
            <a:xfrm>
              <a:off x="2515" y="1499"/>
              <a:ext cx="34" cy="26"/>
            </a:xfrm>
            <a:custGeom>
              <a:avLst/>
              <a:gdLst/>
              <a:ahLst/>
              <a:cxnLst>
                <a:cxn ang="0">
                  <a:pos x="17" y="26"/>
                </a:cxn>
                <a:cxn ang="0">
                  <a:pos x="24" y="24"/>
                </a:cxn>
                <a:cxn ang="0">
                  <a:pos x="30" y="20"/>
                </a:cxn>
                <a:cxn ang="0">
                  <a:pos x="33" y="17"/>
                </a:cxn>
                <a:cxn ang="0">
                  <a:pos x="34" y="12"/>
                </a:cxn>
                <a:cxn ang="0">
                  <a:pos x="33" y="7"/>
                </a:cxn>
                <a:cxn ang="0">
                  <a:pos x="28" y="3"/>
                </a:cxn>
                <a:cxn ang="0">
                  <a:pos x="23" y="2"/>
                </a:cxn>
                <a:cxn ang="0">
                  <a:pos x="17" y="0"/>
                </a:cxn>
                <a:cxn ang="0">
                  <a:pos x="10" y="2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6" y="22"/>
                </a:cxn>
                <a:cxn ang="0">
                  <a:pos x="12" y="24"/>
                </a:cxn>
                <a:cxn ang="0">
                  <a:pos x="17" y="26"/>
                </a:cxn>
              </a:cxnLst>
              <a:rect l="0" t="0" r="r" b="b"/>
              <a:pathLst>
                <a:path w="34" h="26">
                  <a:moveTo>
                    <a:pt x="17" y="26"/>
                  </a:moveTo>
                  <a:lnTo>
                    <a:pt x="24" y="24"/>
                  </a:lnTo>
                  <a:lnTo>
                    <a:pt x="30" y="20"/>
                  </a:lnTo>
                  <a:lnTo>
                    <a:pt x="33" y="17"/>
                  </a:lnTo>
                  <a:lnTo>
                    <a:pt x="34" y="12"/>
                  </a:lnTo>
                  <a:lnTo>
                    <a:pt x="33" y="7"/>
                  </a:lnTo>
                  <a:lnTo>
                    <a:pt x="28" y="3"/>
                  </a:lnTo>
                  <a:lnTo>
                    <a:pt x="23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6" y="22"/>
                  </a:lnTo>
                  <a:lnTo>
                    <a:pt x="12" y="24"/>
                  </a:lnTo>
                  <a:lnTo>
                    <a:pt x="17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48" name="Freeform 88"/>
            <p:cNvSpPr>
              <a:spLocks/>
            </p:cNvSpPr>
            <p:nvPr/>
          </p:nvSpPr>
          <p:spPr bwMode="auto">
            <a:xfrm>
              <a:off x="2337" y="1526"/>
              <a:ext cx="77" cy="1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3"/>
                </a:cxn>
                <a:cxn ang="0">
                  <a:pos x="14" y="7"/>
                </a:cxn>
                <a:cxn ang="0">
                  <a:pos x="10" y="12"/>
                </a:cxn>
                <a:cxn ang="0">
                  <a:pos x="0" y="14"/>
                </a:cxn>
                <a:cxn ang="0">
                  <a:pos x="3" y="14"/>
                </a:cxn>
                <a:cxn ang="0">
                  <a:pos x="9" y="14"/>
                </a:cxn>
                <a:cxn ang="0">
                  <a:pos x="19" y="13"/>
                </a:cxn>
                <a:cxn ang="0">
                  <a:pos x="30" y="13"/>
                </a:cxn>
                <a:cxn ang="0">
                  <a:pos x="43" y="12"/>
                </a:cxn>
                <a:cxn ang="0">
                  <a:pos x="55" y="9"/>
                </a:cxn>
                <a:cxn ang="0">
                  <a:pos x="67" y="5"/>
                </a:cxn>
                <a:cxn ang="0">
                  <a:pos x="77" y="0"/>
                </a:cxn>
                <a:cxn ang="0">
                  <a:pos x="13" y="0"/>
                </a:cxn>
              </a:cxnLst>
              <a:rect l="0" t="0" r="r" b="b"/>
              <a:pathLst>
                <a:path w="77" h="14">
                  <a:moveTo>
                    <a:pt x="13" y="0"/>
                  </a:moveTo>
                  <a:lnTo>
                    <a:pt x="14" y="3"/>
                  </a:lnTo>
                  <a:lnTo>
                    <a:pt x="14" y="7"/>
                  </a:lnTo>
                  <a:lnTo>
                    <a:pt x="10" y="12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9" y="14"/>
                  </a:lnTo>
                  <a:lnTo>
                    <a:pt x="19" y="13"/>
                  </a:lnTo>
                  <a:lnTo>
                    <a:pt x="30" y="13"/>
                  </a:lnTo>
                  <a:lnTo>
                    <a:pt x="43" y="12"/>
                  </a:lnTo>
                  <a:lnTo>
                    <a:pt x="55" y="9"/>
                  </a:lnTo>
                  <a:lnTo>
                    <a:pt x="67" y="5"/>
                  </a:lnTo>
                  <a:lnTo>
                    <a:pt x="77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49" name="Freeform 89"/>
            <p:cNvSpPr>
              <a:spLocks/>
            </p:cNvSpPr>
            <p:nvPr/>
          </p:nvSpPr>
          <p:spPr bwMode="auto">
            <a:xfrm>
              <a:off x="2361" y="1529"/>
              <a:ext cx="34" cy="26"/>
            </a:xfrm>
            <a:custGeom>
              <a:avLst/>
              <a:gdLst/>
              <a:ahLst/>
              <a:cxnLst>
                <a:cxn ang="0">
                  <a:pos x="17" y="26"/>
                </a:cxn>
                <a:cxn ang="0">
                  <a:pos x="24" y="24"/>
                </a:cxn>
                <a:cxn ang="0">
                  <a:pos x="30" y="20"/>
                </a:cxn>
                <a:cxn ang="0">
                  <a:pos x="33" y="1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3"/>
                </a:cxn>
                <a:cxn ang="0">
                  <a:pos x="23" y="2"/>
                </a:cxn>
                <a:cxn ang="0">
                  <a:pos x="17" y="0"/>
                </a:cxn>
                <a:cxn ang="0">
                  <a:pos x="10" y="2"/>
                </a:cxn>
                <a:cxn ang="0">
                  <a:pos x="5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6" y="21"/>
                </a:cxn>
                <a:cxn ang="0">
                  <a:pos x="12" y="24"/>
                </a:cxn>
                <a:cxn ang="0">
                  <a:pos x="17" y="26"/>
                </a:cxn>
              </a:cxnLst>
              <a:rect l="0" t="0" r="r" b="b"/>
              <a:pathLst>
                <a:path w="34" h="26">
                  <a:moveTo>
                    <a:pt x="17" y="26"/>
                  </a:moveTo>
                  <a:lnTo>
                    <a:pt x="24" y="24"/>
                  </a:lnTo>
                  <a:lnTo>
                    <a:pt x="30" y="20"/>
                  </a:lnTo>
                  <a:lnTo>
                    <a:pt x="33" y="17"/>
                  </a:lnTo>
                  <a:lnTo>
                    <a:pt x="34" y="11"/>
                  </a:lnTo>
                  <a:lnTo>
                    <a:pt x="33" y="7"/>
                  </a:lnTo>
                  <a:lnTo>
                    <a:pt x="29" y="3"/>
                  </a:lnTo>
                  <a:lnTo>
                    <a:pt x="23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6" y="21"/>
                  </a:lnTo>
                  <a:lnTo>
                    <a:pt x="12" y="24"/>
                  </a:lnTo>
                  <a:lnTo>
                    <a:pt x="17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50" name="Freeform 90"/>
            <p:cNvSpPr>
              <a:spLocks/>
            </p:cNvSpPr>
            <p:nvPr/>
          </p:nvSpPr>
          <p:spPr bwMode="auto">
            <a:xfrm>
              <a:off x="2415" y="1518"/>
              <a:ext cx="23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1" y="7"/>
                </a:cxn>
                <a:cxn ang="0">
                  <a:pos x="17" y="18"/>
                </a:cxn>
                <a:cxn ang="0">
                  <a:pos x="17" y="32"/>
                </a:cxn>
                <a:cxn ang="0">
                  <a:pos x="20" y="29"/>
                </a:cxn>
                <a:cxn ang="0">
                  <a:pos x="23" y="21"/>
                </a:cxn>
                <a:cxn ang="0">
                  <a:pos x="18" y="11"/>
                </a:cxn>
                <a:cxn ang="0">
                  <a:pos x="0" y="0"/>
                </a:cxn>
              </a:cxnLst>
              <a:rect l="0" t="0" r="r" b="b"/>
              <a:pathLst>
                <a:path w="23" h="32">
                  <a:moveTo>
                    <a:pt x="0" y="0"/>
                  </a:moveTo>
                  <a:lnTo>
                    <a:pt x="3" y="1"/>
                  </a:lnTo>
                  <a:lnTo>
                    <a:pt x="11" y="7"/>
                  </a:lnTo>
                  <a:lnTo>
                    <a:pt x="17" y="18"/>
                  </a:lnTo>
                  <a:lnTo>
                    <a:pt x="17" y="32"/>
                  </a:lnTo>
                  <a:lnTo>
                    <a:pt x="20" y="29"/>
                  </a:lnTo>
                  <a:lnTo>
                    <a:pt x="23" y="21"/>
                  </a:lnTo>
                  <a:lnTo>
                    <a:pt x="1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51" name="Freeform 91"/>
            <p:cNvSpPr>
              <a:spLocks/>
            </p:cNvSpPr>
            <p:nvPr/>
          </p:nvSpPr>
          <p:spPr bwMode="auto">
            <a:xfrm>
              <a:off x="2432" y="1594"/>
              <a:ext cx="41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6" y="14"/>
                </a:cxn>
                <a:cxn ang="0">
                  <a:pos x="18" y="21"/>
                </a:cxn>
                <a:cxn ang="0">
                  <a:pos x="41" y="18"/>
                </a:cxn>
                <a:cxn ang="0">
                  <a:pos x="35" y="17"/>
                </a:cxn>
                <a:cxn ang="0">
                  <a:pos x="23" y="14"/>
                </a:cxn>
                <a:cxn ang="0">
                  <a:pos x="10" y="9"/>
                </a:cxn>
                <a:cxn ang="0">
                  <a:pos x="0" y="0"/>
                </a:cxn>
              </a:cxnLst>
              <a:rect l="0" t="0" r="r" b="b"/>
              <a:pathLst>
                <a:path w="41" h="21">
                  <a:moveTo>
                    <a:pt x="0" y="0"/>
                  </a:moveTo>
                  <a:lnTo>
                    <a:pt x="1" y="4"/>
                  </a:lnTo>
                  <a:lnTo>
                    <a:pt x="6" y="14"/>
                  </a:lnTo>
                  <a:lnTo>
                    <a:pt x="18" y="21"/>
                  </a:lnTo>
                  <a:lnTo>
                    <a:pt x="41" y="18"/>
                  </a:lnTo>
                  <a:lnTo>
                    <a:pt x="35" y="17"/>
                  </a:lnTo>
                  <a:lnTo>
                    <a:pt x="23" y="14"/>
                  </a:lnTo>
                  <a:lnTo>
                    <a:pt x="1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52" name="Freeform 92"/>
            <p:cNvSpPr>
              <a:spLocks/>
            </p:cNvSpPr>
            <p:nvPr/>
          </p:nvSpPr>
          <p:spPr bwMode="auto">
            <a:xfrm>
              <a:off x="2470" y="1597"/>
              <a:ext cx="27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" y="7"/>
                </a:cxn>
                <a:cxn ang="0">
                  <a:pos x="9" y="4"/>
                </a:cxn>
                <a:cxn ang="0">
                  <a:pos x="17" y="3"/>
                </a:cxn>
                <a:cxn ang="0">
                  <a:pos x="27" y="6"/>
                </a:cxn>
                <a:cxn ang="0">
                  <a:pos x="25" y="3"/>
                </a:cxn>
                <a:cxn ang="0">
                  <a:pos x="20" y="0"/>
                </a:cxn>
                <a:cxn ang="0">
                  <a:pos x="11" y="0"/>
                </a:cxn>
                <a:cxn ang="0">
                  <a:pos x="0" y="8"/>
                </a:cxn>
              </a:cxnLst>
              <a:rect l="0" t="0" r="r" b="b"/>
              <a:pathLst>
                <a:path w="27" h="8">
                  <a:moveTo>
                    <a:pt x="0" y="8"/>
                  </a:moveTo>
                  <a:lnTo>
                    <a:pt x="3" y="7"/>
                  </a:lnTo>
                  <a:lnTo>
                    <a:pt x="9" y="4"/>
                  </a:lnTo>
                  <a:lnTo>
                    <a:pt x="17" y="3"/>
                  </a:lnTo>
                  <a:lnTo>
                    <a:pt x="27" y="6"/>
                  </a:lnTo>
                  <a:lnTo>
                    <a:pt x="25" y="3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53" name="Freeform 93"/>
            <p:cNvSpPr>
              <a:spLocks/>
            </p:cNvSpPr>
            <p:nvPr/>
          </p:nvSpPr>
          <p:spPr bwMode="auto">
            <a:xfrm>
              <a:off x="2477" y="1667"/>
              <a:ext cx="48" cy="1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10"/>
                </a:cxn>
                <a:cxn ang="0">
                  <a:pos x="4" y="12"/>
                </a:cxn>
                <a:cxn ang="0">
                  <a:pos x="9" y="13"/>
                </a:cxn>
                <a:cxn ang="0">
                  <a:pos x="16" y="15"/>
                </a:cxn>
                <a:cxn ang="0">
                  <a:pos x="23" y="15"/>
                </a:cxn>
                <a:cxn ang="0">
                  <a:pos x="31" y="13"/>
                </a:cxn>
                <a:cxn ang="0">
                  <a:pos x="40" y="9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2" y="3"/>
                </a:cxn>
                <a:cxn ang="0">
                  <a:pos x="37" y="5"/>
                </a:cxn>
                <a:cxn ang="0">
                  <a:pos x="30" y="8"/>
                </a:cxn>
                <a:cxn ang="0">
                  <a:pos x="23" y="9"/>
                </a:cxn>
                <a:cxn ang="0">
                  <a:pos x="14" y="10"/>
                </a:cxn>
                <a:cxn ang="0">
                  <a:pos x="7" y="10"/>
                </a:cxn>
                <a:cxn ang="0">
                  <a:pos x="0" y="9"/>
                </a:cxn>
              </a:cxnLst>
              <a:rect l="0" t="0" r="r" b="b"/>
              <a:pathLst>
                <a:path w="48" h="15">
                  <a:moveTo>
                    <a:pt x="0" y="9"/>
                  </a:moveTo>
                  <a:lnTo>
                    <a:pt x="2" y="10"/>
                  </a:lnTo>
                  <a:lnTo>
                    <a:pt x="4" y="12"/>
                  </a:lnTo>
                  <a:lnTo>
                    <a:pt x="9" y="13"/>
                  </a:lnTo>
                  <a:lnTo>
                    <a:pt x="16" y="15"/>
                  </a:lnTo>
                  <a:lnTo>
                    <a:pt x="23" y="15"/>
                  </a:lnTo>
                  <a:lnTo>
                    <a:pt x="31" y="13"/>
                  </a:lnTo>
                  <a:lnTo>
                    <a:pt x="40" y="9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2" y="3"/>
                  </a:lnTo>
                  <a:lnTo>
                    <a:pt x="37" y="5"/>
                  </a:lnTo>
                  <a:lnTo>
                    <a:pt x="30" y="8"/>
                  </a:lnTo>
                  <a:lnTo>
                    <a:pt x="23" y="9"/>
                  </a:lnTo>
                  <a:lnTo>
                    <a:pt x="14" y="10"/>
                  </a:lnTo>
                  <a:lnTo>
                    <a:pt x="7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54" name="Freeform 94"/>
            <p:cNvSpPr>
              <a:spLocks/>
            </p:cNvSpPr>
            <p:nvPr/>
          </p:nvSpPr>
          <p:spPr bwMode="auto">
            <a:xfrm>
              <a:off x="2503" y="1710"/>
              <a:ext cx="77" cy="2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11"/>
                </a:cxn>
                <a:cxn ang="0">
                  <a:pos x="5" y="14"/>
                </a:cxn>
                <a:cxn ang="0">
                  <a:pos x="12" y="17"/>
                </a:cxn>
                <a:cxn ang="0">
                  <a:pos x="22" y="20"/>
                </a:cxn>
                <a:cxn ang="0">
                  <a:pos x="33" y="20"/>
                </a:cxn>
                <a:cxn ang="0">
                  <a:pos x="46" y="17"/>
                </a:cxn>
                <a:cxn ang="0">
                  <a:pos x="60" y="11"/>
                </a:cxn>
                <a:cxn ang="0">
                  <a:pos x="77" y="0"/>
                </a:cxn>
                <a:cxn ang="0">
                  <a:pos x="74" y="1"/>
                </a:cxn>
                <a:cxn ang="0">
                  <a:pos x="69" y="4"/>
                </a:cxn>
                <a:cxn ang="0">
                  <a:pos x="60" y="8"/>
                </a:cxn>
                <a:cxn ang="0">
                  <a:pos x="49" y="11"/>
                </a:cxn>
                <a:cxn ang="0">
                  <a:pos x="36" y="14"/>
                </a:cxn>
                <a:cxn ang="0">
                  <a:pos x="24" y="15"/>
                </a:cxn>
                <a:cxn ang="0">
                  <a:pos x="11" y="14"/>
                </a:cxn>
                <a:cxn ang="0">
                  <a:pos x="0" y="10"/>
                </a:cxn>
              </a:cxnLst>
              <a:rect l="0" t="0" r="r" b="b"/>
              <a:pathLst>
                <a:path w="77" h="20">
                  <a:moveTo>
                    <a:pt x="0" y="10"/>
                  </a:moveTo>
                  <a:lnTo>
                    <a:pt x="1" y="11"/>
                  </a:lnTo>
                  <a:lnTo>
                    <a:pt x="5" y="14"/>
                  </a:lnTo>
                  <a:lnTo>
                    <a:pt x="12" y="17"/>
                  </a:lnTo>
                  <a:lnTo>
                    <a:pt x="22" y="20"/>
                  </a:lnTo>
                  <a:lnTo>
                    <a:pt x="33" y="20"/>
                  </a:lnTo>
                  <a:lnTo>
                    <a:pt x="46" y="17"/>
                  </a:lnTo>
                  <a:lnTo>
                    <a:pt x="60" y="11"/>
                  </a:lnTo>
                  <a:lnTo>
                    <a:pt x="77" y="0"/>
                  </a:lnTo>
                  <a:lnTo>
                    <a:pt x="74" y="1"/>
                  </a:lnTo>
                  <a:lnTo>
                    <a:pt x="69" y="4"/>
                  </a:lnTo>
                  <a:lnTo>
                    <a:pt x="60" y="8"/>
                  </a:lnTo>
                  <a:lnTo>
                    <a:pt x="49" y="11"/>
                  </a:lnTo>
                  <a:lnTo>
                    <a:pt x="36" y="14"/>
                  </a:lnTo>
                  <a:lnTo>
                    <a:pt x="24" y="15"/>
                  </a:lnTo>
                  <a:lnTo>
                    <a:pt x="11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55" name="Freeform 95"/>
            <p:cNvSpPr>
              <a:spLocks/>
            </p:cNvSpPr>
            <p:nvPr/>
          </p:nvSpPr>
          <p:spPr bwMode="auto">
            <a:xfrm>
              <a:off x="2697" y="1396"/>
              <a:ext cx="3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6" y="6"/>
                </a:cxn>
                <a:cxn ang="0">
                  <a:pos x="29" y="19"/>
                </a:cxn>
                <a:cxn ang="0">
                  <a:pos x="36" y="43"/>
                </a:cxn>
                <a:cxn ang="0">
                  <a:pos x="33" y="37"/>
                </a:cxn>
                <a:cxn ang="0">
                  <a:pos x="24" y="23"/>
                </a:cxn>
                <a:cxn ang="0">
                  <a:pos x="13" y="9"/>
                </a:cxn>
                <a:cxn ang="0">
                  <a:pos x="0" y="0"/>
                </a:cxn>
              </a:cxnLst>
              <a:rect l="0" t="0" r="r" b="b"/>
              <a:pathLst>
                <a:path w="36" h="43">
                  <a:moveTo>
                    <a:pt x="0" y="0"/>
                  </a:moveTo>
                  <a:lnTo>
                    <a:pt x="5" y="0"/>
                  </a:lnTo>
                  <a:lnTo>
                    <a:pt x="16" y="6"/>
                  </a:lnTo>
                  <a:lnTo>
                    <a:pt x="29" y="19"/>
                  </a:lnTo>
                  <a:lnTo>
                    <a:pt x="36" y="43"/>
                  </a:lnTo>
                  <a:lnTo>
                    <a:pt x="33" y="37"/>
                  </a:lnTo>
                  <a:lnTo>
                    <a:pt x="24" y="23"/>
                  </a:lnTo>
                  <a:lnTo>
                    <a:pt x="1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56" name="Freeform 96"/>
            <p:cNvSpPr>
              <a:spLocks/>
            </p:cNvSpPr>
            <p:nvPr/>
          </p:nvSpPr>
          <p:spPr bwMode="auto">
            <a:xfrm>
              <a:off x="2361" y="1563"/>
              <a:ext cx="120" cy="14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7"/>
                </a:cxn>
                <a:cxn ang="0">
                  <a:pos x="2" y="16"/>
                </a:cxn>
                <a:cxn ang="0">
                  <a:pos x="3" y="24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23" y="59"/>
                </a:cxn>
                <a:cxn ang="0">
                  <a:pos x="38" y="71"/>
                </a:cxn>
                <a:cxn ang="0">
                  <a:pos x="41" y="72"/>
                </a:cxn>
                <a:cxn ang="0">
                  <a:pos x="50" y="78"/>
                </a:cxn>
                <a:cxn ang="0">
                  <a:pos x="62" y="85"/>
                </a:cxn>
                <a:cxn ang="0">
                  <a:pos x="77" y="95"/>
                </a:cxn>
                <a:cxn ang="0">
                  <a:pos x="91" y="106"/>
                </a:cxn>
                <a:cxn ang="0">
                  <a:pos x="103" y="117"/>
                </a:cxn>
                <a:cxn ang="0">
                  <a:pos x="115" y="128"/>
                </a:cxn>
                <a:cxn ang="0">
                  <a:pos x="120" y="140"/>
                </a:cxn>
                <a:cxn ang="0">
                  <a:pos x="119" y="138"/>
                </a:cxn>
                <a:cxn ang="0">
                  <a:pos x="113" y="134"/>
                </a:cxn>
                <a:cxn ang="0">
                  <a:pos x="105" y="127"/>
                </a:cxn>
                <a:cxn ang="0">
                  <a:pos x="95" y="120"/>
                </a:cxn>
                <a:cxn ang="0">
                  <a:pos x="85" y="112"/>
                </a:cxn>
                <a:cxn ang="0">
                  <a:pos x="74" y="104"/>
                </a:cxn>
                <a:cxn ang="0">
                  <a:pos x="62" y="99"/>
                </a:cxn>
                <a:cxn ang="0">
                  <a:pos x="53" y="95"/>
                </a:cxn>
                <a:cxn ang="0">
                  <a:pos x="50" y="93"/>
                </a:cxn>
                <a:cxn ang="0">
                  <a:pos x="44" y="88"/>
                </a:cxn>
                <a:cxn ang="0">
                  <a:pos x="34" y="79"/>
                </a:cxn>
                <a:cxn ang="0">
                  <a:pos x="24" y="68"/>
                </a:cxn>
                <a:cxn ang="0">
                  <a:pos x="14" y="55"/>
                </a:cxn>
                <a:cxn ang="0">
                  <a:pos x="7" y="38"/>
                </a:cxn>
                <a:cxn ang="0">
                  <a:pos x="2" y="20"/>
                </a:cxn>
                <a:cxn ang="0">
                  <a:pos x="2" y="0"/>
                </a:cxn>
              </a:cxnLst>
              <a:rect l="0" t="0" r="r" b="b"/>
              <a:pathLst>
                <a:path w="120" h="140">
                  <a:moveTo>
                    <a:pt x="2" y="0"/>
                  </a:moveTo>
                  <a:lnTo>
                    <a:pt x="2" y="1"/>
                  </a:lnTo>
                  <a:lnTo>
                    <a:pt x="0" y="7"/>
                  </a:lnTo>
                  <a:lnTo>
                    <a:pt x="2" y="16"/>
                  </a:lnTo>
                  <a:lnTo>
                    <a:pt x="3" y="24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23" y="59"/>
                  </a:lnTo>
                  <a:lnTo>
                    <a:pt x="38" y="71"/>
                  </a:lnTo>
                  <a:lnTo>
                    <a:pt x="41" y="72"/>
                  </a:lnTo>
                  <a:lnTo>
                    <a:pt x="50" y="78"/>
                  </a:lnTo>
                  <a:lnTo>
                    <a:pt x="62" y="85"/>
                  </a:lnTo>
                  <a:lnTo>
                    <a:pt x="77" y="95"/>
                  </a:lnTo>
                  <a:lnTo>
                    <a:pt x="91" y="106"/>
                  </a:lnTo>
                  <a:lnTo>
                    <a:pt x="103" y="117"/>
                  </a:lnTo>
                  <a:lnTo>
                    <a:pt x="115" y="128"/>
                  </a:lnTo>
                  <a:lnTo>
                    <a:pt x="120" y="140"/>
                  </a:lnTo>
                  <a:lnTo>
                    <a:pt x="119" y="138"/>
                  </a:lnTo>
                  <a:lnTo>
                    <a:pt x="113" y="134"/>
                  </a:lnTo>
                  <a:lnTo>
                    <a:pt x="105" y="127"/>
                  </a:lnTo>
                  <a:lnTo>
                    <a:pt x="95" y="120"/>
                  </a:lnTo>
                  <a:lnTo>
                    <a:pt x="85" y="112"/>
                  </a:lnTo>
                  <a:lnTo>
                    <a:pt x="74" y="104"/>
                  </a:lnTo>
                  <a:lnTo>
                    <a:pt x="62" y="99"/>
                  </a:lnTo>
                  <a:lnTo>
                    <a:pt x="53" y="95"/>
                  </a:lnTo>
                  <a:lnTo>
                    <a:pt x="50" y="93"/>
                  </a:lnTo>
                  <a:lnTo>
                    <a:pt x="44" y="88"/>
                  </a:lnTo>
                  <a:lnTo>
                    <a:pt x="34" y="79"/>
                  </a:lnTo>
                  <a:lnTo>
                    <a:pt x="24" y="68"/>
                  </a:lnTo>
                  <a:lnTo>
                    <a:pt x="14" y="55"/>
                  </a:lnTo>
                  <a:lnTo>
                    <a:pt x="7" y="38"/>
                  </a:lnTo>
                  <a:lnTo>
                    <a:pt x="2" y="2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57" name="Freeform 97"/>
            <p:cNvSpPr>
              <a:spLocks/>
            </p:cNvSpPr>
            <p:nvPr/>
          </p:nvSpPr>
          <p:spPr bwMode="auto">
            <a:xfrm>
              <a:off x="2474" y="1430"/>
              <a:ext cx="136" cy="47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3" y="43"/>
                </a:cxn>
                <a:cxn ang="0">
                  <a:pos x="10" y="33"/>
                </a:cxn>
                <a:cxn ang="0">
                  <a:pos x="23" y="20"/>
                </a:cxn>
                <a:cxn ang="0">
                  <a:pos x="38" y="7"/>
                </a:cxn>
                <a:cxn ang="0">
                  <a:pos x="58" y="0"/>
                </a:cxn>
                <a:cxn ang="0">
                  <a:pos x="82" y="0"/>
                </a:cxn>
                <a:cxn ang="0">
                  <a:pos x="108" y="12"/>
                </a:cxn>
                <a:cxn ang="0">
                  <a:pos x="136" y="37"/>
                </a:cxn>
                <a:cxn ang="0">
                  <a:pos x="133" y="34"/>
                </a:cxn>
                <a:cxn ang="0">
                  <a:pos x="125" y="28"/>
                </a:cxn>
                <a:cxn ang="0">
                  <a:pos x="110" y="20"/>
                </a:cxn>
                <a:cxn ang="0">
                  <a:pos x="93" y="14"/>
                </a:cxn>
                <a:cxn ang="0">
                  <a:pos x="72" y="10"/>
                </a:cxn>
                <a:cxn ang="0">
                  <a:pos x="50" y="14"/>
                </a:cxn>
                <a:cxn ang="0">
                  <a:pos x="26" y="24"/>
                </a:cxn>
                <a:cxn ang="0">
                  <a:pos x="0" y="47"/>
                </a:cxn>
              </a:cxnLst>
              <a:rect l="0" t="0" r="r" b="b"/>
              <a:pathLst>
                <a:path w="136" h="47">
                  <a:moveTo>
                    <a:pt x="0" y="47"/>
                  </a:moveTo>
                  <a:lnTo>
                    <a:pt x="3" y="43"/>
                  </a:lnTo>
                  <a:lnTo>
                    <a:pt x="10" y="33"/>
                  </a:lnTo>
                  <a:lnTo>
                    <a:pt x="23" y="20"/>
                  </a:lnTo>
                  <a:lnTo>
                    <a:pt x="38" y="7"/>
                  </a:lnTo>
                  <a:lnTo>
                    <a:pt x="58" y="0"/>
                  </a:lnTo>
                  <a:lnTo>
                    <a:pt x="82" y="0"/>
                  </a:lnTo>
                  <a:lnTo>
                    <a:pt x="108" y="12"/>
                  </a:lnTo>
                  <a:lnTo>
                    <a:pt x="136" y="37"/>
                  </a:lnTo>
                  <a:lnTo>
                    <a:pt x="133" y="34"/>
                  </a:lnTo>
                  <a:lnTo>
                    <a:pt x="125" y="28"/>
                  </a:lnTo>
                  <a:lnTo>
                    <a:pt x="110" y="20"/>
                  </a:lnTo>
                  <a:lnTo>
                    <a:pt x="93" y="14"/>
                  </a:lnTo>
                  <a:lnTo>
                    <a:pt x="72" y="10"/>
                  </a:lnTo>
                  <a:lnTo>
                    <a:pt x="50" y="14"/>
                  </a:lnTo>
                  <a:lnTo>
                    <a:pt x="26" y="2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58" name="Freeform 98"/>
            <p:cNvSpPr>
              <a:spLocks/>
            </p:cNvSpPr>
            <p:nvPr/>
          </p:nvSpPr>
          <p:spPr bwMode="auto">
            <a:xfrm>
              <a:off x="2450" y="1632"/>
              <a:ext cx="101" cy="19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" y="11"/>
                </a:cxn>
                <a:cxn ang="0">
                  <a:pos x="7" y="9"/>
                </a:cxn>
                <a:cxn ang="0">
                  <a:pos x="14" y="7"/>
                </a:cxn>
                <a:cxn ang="0">
                  <a:pos x="24" y="4"/>
                </a:cxn>
                <a:cxn ang="0">
                  <a:pos x="34" y="3"/>
                </a:cxn>
                <a:cxn ang="0">
                  <a:pos x="45" y="2"/>
                </a:cxn>
                <a:cxn ang="0">
                  <a:pos x="57" y="0"/>
                </a:cxn>
                <a:cxn ang="0">
                  <a:pos x="67" y="2"/>
                </a:cxn>
                <a:cxn ang="0">
                  <a:pos x="71" y="3"/>
                </a:cxn>
                <a:cxn ang="0">
                  <a:pos x="79" y="3"/>
                </a:cxn>
                <a:cxn ang="0">
                  <a:pos x="91" y="3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6" y="2"/>
                </a:cxn>
                <a:cxn ang="0">
                  <a:pos x="91" y="4"/>
                </a:cxn>
                <a:cxn ang="0">
                  <a:pos x="84" y="6"/>
                </a:cxn>
                <a:cxn ang="0">
                  <a:pos x="75" y="9"/>
                </a:cxn>
                <a:cxn ang="0">
                  <a:pos x="65" y="11"/>
                </a:cxn>
                <a:cxn ang="0">
                  <a:pos x="55" y="13"/>
                </a:cxn>
                <a:cxn ang="0">
                  <a:pos x="45" y="13"/>
                </a:cxn>
                <a:cxn ang="0">
                  <a:pos x="43" y="14"/>
                </a:cxn>
                <a:cxn ang="0">
                  <a:pos x="38" y="16"/>
                </a:cxn>
                <a:cxn ang="0">
                  <a:pos x="30" y="17"/>
                </a:cxn>
                <a:cxn ang="0">
                  <a:pos x="23" y="16"/>
                </a:cxn>
                <a:cxn ang="0">
                  <a:pos x="19" y="17"/>
                </a:cxn>
                <a:cxn ang="0">
                  <a:pos x="12" y="19"/>
                </a:cxn>
                <a:cxn ang="0">
                  <a:pos x="3" y="17"/>
                </a:cxn>
                <a:cxn ang="0">
                  <a:pos x="0" y="11"/>
                </a:cxn>
              </a:cxnLst>
              <a:rect l="0" t="0" r="r" b="b"/>
              <a:pathLst>
                <a:path w="101" h="19">
                  <a:moveTo>
                    <a:pt x="0" y="11"/>
                  </a:moveTo>
                  <a:lnTo>
                    <a:pt x="2" y="11"/>
                  </a:lnTo>
                  <a:lnTo>
                    <a:pt x="7" y="9"/>
                  </a:lnTo>
                  <a:lnTo>
                    <a:pt x="14" y="7"/>
                  </a:lnTo>
                  <a:lnTo>
                    <a:pt x="24" y="4"/>
                  </a:lnTo>
                  <a:lnTo>
                    <a:pt x="34" y="3"/>
                  </a:lnTo>
                  <a:lnTo>
                    <a:pt x="45" y="2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1" y="3"/>
                  </a:lnTo>
                  <a:lnTo>
                    <a:pt x="79" y="3"/>
                  </a:lnTo>
                  <a:lnTo>
                    <a:pt x="91" y="3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6" y="2"/>
                  </a:lnTo>
                  <a:lnTo>
                    <a:pt x="91" y="4"/>
                  </a:lnTo>
                  <a:lnTo>
                    <a:pt x="84" y="6"/>
                  </a:lnTo>
                  <a:lnTo>
                    <a:pt x="75" y="9"/>
                  </a:lnTo>
                  <a:lnTo>
                    <a:pt x="65" y="11"/>
                  </a:lnTo>
                  <a:lnTo>
                    <a:pt x="55" y="13"/>
                  </a:lnTo>
                  <a:lnTo>
                    <a:pt x="45" y="13"/>
                  </a:lnTo>
                  <a:lnTo>
                    <a:pt x="43" y="14"/>
                  </a:lnTo>
                  <a:lnTo>
                    <a:pt x="38" y="16"/>
                  </a:lnTo>
                  <a:lnTo>
                    <a:pt x="30" y="17"/>
                  </a:lnTo>
                  <a:lnTo>
                    <a:pt x="23" y="16"/>
                  </a:lnTo>
                  <a:lnTo>
                    <a:pt x="19" y="17"/>
                  </a:lnTo>
                  <a:lnTo>
                    <a:pt x="12" y="19"/>
                  </a:lnTo>
                  <a:lnTo>
                    <a:pt x="3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59" name="Freeform 99"/>
            <p:cNvSpPr>
              <a:spLocks/>
            </p:cNvSpPr>
            <p:nvPr/>
          </p:nvSpPr>
          <p:spPr bwMode="auto">
            <a:xfrm>
              <a:off x="2316" y="1481"/>
              <a:ext cx="75" cy="24"/>
            </a:xfrm>
            <a:custGeom>
              <a:avLst/>
              <a:gdLst/>
              <a:ahLst/>
              <a:cxnLst>
                <a:cxn ang="0">
                  <a:pos x="75" y="18"/>
                </a:cxn>
                <a:cxn ang="0">
                  <a:pos x="71" y="17"/>
                </a:cxn>
                <a:cxn ang="0">
                  <a:pos x="61" y="13"/>
                </a:cxn>
                <a:cxn ang="0">
                  <a:pos x="45" y="7"/>
                </a:cxn>
                <a:cxn ang="0">
                  <a:pos x="30" y="3"/>
                </a:cxn>
                <a:cxn ang="0">
                  <a:pos x="16" y="0"/>
                </a:cxn>
                <a:cxn ang="0">
                  <a:pos x="4" y="3"/>
                </a:cxn>
                <a:cxn ang="0">
                  <a:pos x="0" y="10"/>
                </a:cxn>
                <a:cxn ang="0">
                  <a:pos x="6" y="24"/>
                </a:cxn>
                <a:cxn ang="0">
                  <a:pos x="6" y="23"/>
                </a:cxn>
                <a:cxn ang="0">
                  <a:pos x="7" y="20"/>
                </a:cxn>
                <a:cxn ang="0">
                  <a:pos x="10" y="16"/>
                </a:cxn>
                <a:cxn ang="0">
                  <a:pos x="16" y="11"/>
                </a:cxn>
                <a:cxn ang="0">
                  <a:pos x="24" y="9"/>
                </a:cxn>
                <a:cxn ang="0">
                  <a:pos x="37" y="9"/>
                </a:cxn>
                <a:cxn ang="0">
                  <a:pos x="52" y="11"/>
                </a:cxn>
                <a:cxn ang="0">
                  <a:pos x="75" y="18"/>
                </a:cxn>
              </a:cxnLst>
              <a:rect l="0" t="0" r="r" b="b"/>
              <a:pathLst>
                <a:path w="75" h="24">
                  <a:moveTo>
                    <a:pt x="75" y="18"/>
                  </a:moveTo>
                  <a:lnTo>
                    <a:pt x="71" y="17"/>
                  </a:lnTo>
                  <a:lnTo>
                    <a:pt x="61" y="13"/>
                  </a:lnTo>
                  <a:lnTo>
                    <a:pt x="45" y="7"/>
                  </a:lnTo>
                  <a:lnTo>
                    <a:pt x="30" y="3"/>
                  </a:lnTo>
                  <a:lnTo>
                    <a:pt x="16" y="0"/>
                  </a:lnTo>
                  <a:lnTo>
                    <a:pt x="4" y="3"/>
                  </a:lnTo>
                  <a:lnTo>
                    <a:pt x="0" y="10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7" y="20"/>
                  </a:lnTo>
                  <a:lnTo>
                    <a:pt x="10" y="16"/>
                  </a:lnTo>
                  <a:lnTo>
                    <a:pt x="16" y="11"/>
                  </a:lnTo>
                  <a:lnTo>
                    <a:pt x="24" y="9"/>
                  </a:lnTo>
                  <a:lnTo>
                    <a:pt x="37" y="9"/>
                  </a:lnTo>
                  <a:lnTo>
                    <a:pt x="52" y="11"/>
                  </a:lnTo>
                  <a:lnTo>
                    <a:pt x="75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60" name="Freeform 100"/>
            <p:cNvSpPr>
              <a:spLocks/>
            </p:cNvSpPr>
            <p:nvPr/>
          </p:nvSpPr>
          <p:spPr bwMode="auto">
            <a:xfrm>
              <a:off x="2546" y="1621"/>
              <a:ext cx="12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3" y="7"/>
                </a:cxn>
                <a:cxn ang="0">
                  <a:pos x="6" y="11"/>
                </a:cxn>
                <a:cxn ang="0">
                  <a:pos x="12" y="14"/>
                </a:cxn>
                <a:cxn ang="0">
                  <a:pos x="10" y="11"/>
                </a:cxn>
                <a:cxn ang="0">
                  <a:pos x="9" y="7"/>
                </a:cxn>
                <a:cxn ang="0">
                  <a:pos x="5" y="1"/>
                </a:cxn>
                <a:cxn ang="0">
                  <a:pos x="0" y="0"/>
                </a:cxn>
              </a:cxnLst>
              <a:rect l="0" t="0" r="r" b="b"/>
              <a:pathLst>
                <a:path w="12" h="14">
                  <a:moveTo>
                    <a:pt x="0" y="0"/>
                  </a:moveTo>
                  <a:lnTo>
                    <a:pt x="0" y="1"/>
                  </a:lnTo>
                  <a:lnTo>
                    <a:pt x="3" y="7"/>
                  </a:lnTo>
                  <a:lnTo>
                    <a:pt x="6" y="11"/>
                  </a:lnTo>
                  <a:lnTo>
                    <a:pt x="12" y="14"/>
                  </a:lnTo>
                  <a:lnTo>
                    <a:pt x="10" y="11"/>
                  </a:lnTo>
                  <a:lnTo>
                    <a:pt x="9" y="7"/>
                  </a:lnTo>
                  <a:lnTo>
                    <a:pt x="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61" name="Freeform 101"/>
            <p:cNvSpPr>
              <a:spLocks/>
            </p:cNvSpPr>
            <p:nvPr/>
          </p:nvSpPr>
          <p:spPr bwMode="auto">
            <a:xfrm>
              <a:off x="2284" y="1187"/>
              <a:ext cx="449" cy="315"/>
            </a:xfrm>
            <a:custGeom>
              <a:avLst/>
              <a:gdLst/>
              <a:ahLst/>
              <a:cxnLst>
                <a:cxn ang="0">
                  <a:pos x="106" y="55"/>
                </a:cxn>
                <a:cxn ang="0">
                  <a:pos x="67" y="81"/>
                </a:cxn>
                <a:cxn ang="0">
                  <a:pos x="21" y="125"/>
                </a:cxn>
                <a:cxn ang="0">
                  <a:pos x="0" y="181"/>
                </a:cxn>
                <a:cxn ang="0">
                  <a:pos x="8" y="214"/>
                </a:cxn>
                <a:cxn ang="0">
                  <a:pos x="2" y="233"/>
                </a:cxn>
                <a:cxn ang="0">
                  <a:pos x="2" y="260"/>
                </a:cxn>
                <a:cxn ang="0">
                  <a:pos x="18" y="286"/>
                </a:cxn>
                <a:cxn ang="0">
                  <a:pos x="33" y="291"/>
                </a:cxn>
                <a:cxn ang="0">
                  <a:pos x="29" y="276"/>
                </a:cxn>
                <a:cxn ang="0">
                  <a:pos x="35" y="252"/>
                </a:cxn>
                <a:cxn ang="0">
                  <a:pos x="65" y="232"/>
                </a:cxn>
                <a:cxn ang="0">
                  <a:pos x="91" y="229"/>
                </a:cxn>
                <a:cxn ang="0">
                  <a:pos x="84" y="250"/>
                </a:cxn>
                <a:cxn ang="0">
                  <a:pos x="90" y="279"/>
                </a:cxn>
                <a:cxn ang="0">
                  <a:pos x="128" y="301"/>
                </a:cxn>
                <a:cxn ang="0">
                  <a:pos x="161" y="304"/>
                </a:cxn>
                <a:cxn ang="0">
                  <a:pos x="138" y="293"/>
                </a:cxn>
                <a:cxn ang="0">
                  <a:pos x="118" y="274"/>
                </a:cxn>
                <a:cxn ang="0">
                  <a:pos x="127" y="253"/>
                </a:cxn>
                <a:cxn ang="0">
                  <a:pos x="158" y="243"/>
                </a:cxn>
                <a:cxn ang="0">
                  <a:pos x="202" y="231"/>
                </a:cxn>
                <a:cxn ang="0">
                  <a:pos x="250" y="198"/>
                </a:cxn>
                <a:cxn ang="0">
                  <a:pos x="262" y="140"/>
                </a:cxn>
                <a:cxn ang="0">
                  <a:pos x="247" y="102"/>
                </a:cxn>
                <a:cxn ang="0">
                  <a:pos x="268" y="125"/>
                </a:cxn>
                <a:cxn ang="0">
                  <a:pos x="292" y="161"/>
                </a:cxn>
                <a:cxn ang="0">
                  <a:pos x="298" y="205"/>
                </a:cxn>
                <a:cxn ang="0">
                  <a:pos x="289" y="226"/>
                </a:cxn>
                <a:cxn ang="0">
                  <a:pos x="303" y="229"/>
                </a:cxn>
                <a:cxn ang="0">
                  <a:pos x="317" y="222"/>
                </a:cxn>
                <a:cxn ang="0">
                  <a:pos x="319" y="197"/>
                </a:cxn>
                <a:cxn ang="0">
                  <a:pos x="310" y="178"/>
                </a:cxn>
                <a:cxn ang="0">
                  <a:pos x="324" y="216"/>
                </a:cxn>
                <a:cxn ang="0">
                  <a:pos x="347" y="269"/>
                </a:cxn>
                <a:cxn ang="0">
                  <a:pos x="372" y="308"/>
                </a:cxn>
                <a:cxn ang="0">
                  <a:pos x="384" y="314"/>
                </a:cxn>
                <a:cxn ang="0">
                  <a:pos x="371" y="303"/>
                </a:cxn>
                <a:cxn ang="0">
                  <a:pos x="356" y="281"/>
                </a:cxn>
                <a:cxn ang="0">
                  <a:pos x="351" y="246"/>
                </a:cxn>
                <a:cxn ang="0">
                  <a:pos x="360" y="223"/>
                </a:cxn>
                <a:cxn ang="0">
                  <a:pos x="375" y="215"/>
                </a:cxn>
                <a:cxn ang="0">
                  <a:pos x="399" y="209"/>
                </a:cxn>
                <a:cxn ang="0">
                  <a:pos x="429" y="221"/>
                </a:cxn>
                <a:cxn ang="0">
                  <a:pos x="443" y="229"/>
                </a:cxn>
                <a:cxn ang="0">
                  <a:pos x="449" y="190"/>
                </a:cxn>
                <a:cxn ang="0">
                  <a:pos x="439" y="123"/>
                </a:cxn>
                <a:cxn ang="0">
                  <a:pos x="389" y="46"/>
                </a:cxn>
                <a:cxn ang="0">
                  <a:pos x="341" y="6"/>
                </a:cxn>
                <a:cxn ang="0">
                  <a:pos x="326" y="3"/>
                </a:cxn>
                <a:cxn ang="0">
                  <a:pos x="300" y="2"/>
                </a:cxn>
                <a:cxn ang="0">
                  <a:pos x="268" y="0"/>
                </a:cxn>
                <a:cxn ang="0">
                  <a:pos x="230" y="2"/>
                </a:cxn>
                <a:cxn ang="0">
                  <a:pos x="192" y="7"/>
                </a:cxn>
                <a:cxn ang="0">
                  <a:pos x="155" y="20"/>
                </a:cxn>
                <a:cxn ang="0">
                  <a:pos x="124" y="40"/>
                </a:cxn>
              </a:cxnLst>
              <a:rect l="0" t="0" r="r" b="b"/>
              <a:pathLst>
                <a:path w="449" h="315">
                  <a:moveTo>
                    <a:pt x="113" y="53"/>
                  </a:moveTo>
                  <a:lnTo>
                    <a:pt x="106" y="55"/>
                  </a:lnTo>
                  <a:lnTo>
                    <a:pt x="90" y="65"/>
                  </a:lnTo>
                  <a:lnTo>
                    <a:pt x="67" y="81"/>
                  </a:lnTo>
                  <a:lnTo>
                    <a:pt x="42" y="101"/>
                  </a:lnTo>
                  <a:lnTo>
                    <a:pt x="21" y="125"/>
                  </a:lnTo>
                  <a:lnTo>
                    <a:pt x="5" y="151"/>
                  </a:lnTo>
                  <a:lnTo>
                    <a:pt x="0" y="181"/>
                  </a:lnTo>
                  <a:lnTo>
                    <a:pt x="9" y="211"/>
                  </a:lnTo>
                  <a:lnTo>
                    <a:pt x="8" y="214"/>
                  </a:lnTo>
                  <a:lnTo>
                    <a:pt x="5" y="222"/>
                  </a:lnTo>
                  <a:lnTo>
                    <a:pt x="2" y="233"/>
                  </a:lnTo>
                  <a:lnTo>
                    <a:pt x="1" y="246"/>
                  </a:lnTo>
                  <a:lnTo>
                    <a:pt x="2" y="260"/>
                  </a:lnTo>
                  <a:lnTo>
                    <a:pt x="7" y="274"/>
                  </a:lnTo>
                  <a:lnTo>
                    <a:pt x="18" y="286"/>
                  </a:lnTo>
                  <a:lnTo>
                    <a:pt x="35" y="294"/>
                  </a:lnTo>
                  <a:lnTo>
                    <a:pt x="33" y="291"/>
                  </a:lnTo>
                  <a:lnTo>
                    <a:pt x="32" y="284"/>
                  </a:lnTo>
                  <a:lnTo>
                    <a:pt x="29" y="276"/>
                  </a:lnTo>
                  <a:lnTo>
                    <a:pt x="31" y="264"/>
                  </a:lnTo>
                  <a:lnTo>
                    <a:pt x="35" y="252"/>
                  </a:lnTo>
                  <a:lnTo>
                    <a:pt x="46" y="240"/>
                  </a:lnTo>
                  <a:lnTo>
                    <a:pt x="65" y="232"/>
                  </a:lnTo>
                  <a:lnTo>
                    <a:pt x="93" y="226"/>
                  </a:lnTo>
                  <a:lnTo>
                    <a:pt x="91" y="229"/>
                  </a:lnTo>
                  <a:lnTo>
                    <a:pt x="87" y="238"/>
                  </a:lnTo>
                  <a:lnTo>
                    <a:pt x="84" y="250"/>
                  </a:lnTo>
                  <a:lnTo>
                    <a:pt x="84" y="264"/>
                  </a:lnTo>
                  <a:lnTo>
                    <a:pt x="90" y="279"/>
                  </a:lnTo>
                  <a:lnTo>
                    <a:pt x="104" y="291"/>
                  </a:lnTo>
                  <a:lnTo>
                    <a:pt x="128" y="301"/>
                  </a:lnTo>
                  <a:lnTo>
                    <a:pt x="165" y="305"/>
                  </a:lnTo>
                  <a:lnTo>
                    <a:pt x="161" y="304"/>
                  </a:lnTo>
                  <a:lnTo>
                    <a:pt x="151" y="300"/>
                  </a:lnTo>
                  <a:lnTo>
                    <a:pt x="138" y="293"/>
                  </a:lnTo>
                  <a:lnTo>
                    <a:pt x="127" y="283"/>
                  </a:lnTo>
                  <a:lnTo>
                    <a:pt x="118" y="274"/>
                  </a:lnTo>
                  <a:lnTo>
                    <a:pt x="118" y="263"/>
                  </a:lnTo>
                  <a:lnTo>
                    <a:pt x="127" y="253"/>
                  </a:lnTo>
                  <a:lnTo>
                    <a:pt x="151" y="245"/>
                  </a:lnTo>
                  <a:lnTo>
                    <a:pt x="158" y="243"/>
                  </a:lnTo>
                  <a:lnTo>
                    <a:pt x="176" y="239"/>
                  </a:lnTo>
                  <a:lnTo>
                    <a:pt x="202" y="231"/>
                  </a:lnTo>
                  <a:lnTo>
                    <a:pt x="227" y="216"/>
                  </a:lnTo>
                  <a:lnTo>
                    <a:pt x="250" y="198"/>
                  </a:lnTo>
                  <a:lnTo>
                    <a:pt x="262" y="173"/>
                  </a:lnTo>
                  <a:lnTo>
                    <a:pt x="262" y="140"/>
                  </a:lnTo>
                  <a:lnTo>
                    <a:pt x="243" y="99"/>
                  </a:lnTo>
                  <a:lnTo>
                    <a:pt x="247" y="102"/>
                  </a:lnTo>
                  <a:lnTo>
                    <a:pt x="255" y="112"/>
                  </a:lnTo>
                  <a:lnTo>
                    <a:pt x="268" y="125"/>
                  </a:lnTo>
                  <a:lnTo>
                    <a:pt x="281" y="142"/>
                  </a:lnTo>
                  <a:lnTo>
                    <a:pt x="292" y="161"/>
                  </a:lnTo>
                  <a:lnTo>
                    <a:pt x="298" y="183"/>
                  </a:lnTo>
                  <a:lnTo>
                    <a:pt x="298" y="205"/>
                  </a:lnTo>
                  <a:lnTo>
                    <a:pt x="286" y="226"/>
                  </a:lnTo>
                  <a:lnTo>
                    <a:pt x="289" y="226"/>
                  </a:lnTo>
                  <a:lnTo>
                    <a:pt x="295" y="228"/>
                  </a:lnTo>
                  <a:lnTo>
                    <a:pt x="303" y="229"/>
                  </a:lnTo>
                  <a:lnTo>
                    <a:pt x="312" y="226"/>
                  </a:lnTo>
                  <a:lnTo>
                    <a:pt x="317" y="222"/>
                  </a:lnTo>
                  <a:lnTo>
                    <a:pt x="320" y="212"/>
                  </a:lnTo>
                  <a:lnTo>
                    <a:pt x="319" y="197"/>
                  </a:lnTo>
                  <a:lnTo>
                    <a:pt x="309" y="173"/>
                  </a:lnTo>
                  <a:lnTo>
                    <a:pt x="310" y="178"/>
                  </a:lnTo>
                  <a:lnTo>
                    <a:pt x="316" y="194"/>
                  </a:lnTo>
                  <a:lnTo>
                    <a:pt x="324" y="216"/>
                  </a:lnTo>
                  <a:lnTo>
                    <a:pt x="334" y="243"/>
                  </a:lnTo>
                  <a:lnTo>
                    <a:pt x="347" y="269"/>
                  </a:lnTo>
                  <a:lnTo>
                    <a:pt x="360" y="291"/>
                  </a:lnTo>
                  <a:lnTo>
                    <a:pt x="372" y="308"/>
                  </a:lnTo>
                  <a:lnTo>
                    <a:pt x="387" y="315"/>
                  </a:lnTo>
                  <a:lnTo>
                    <a:pt x="384" y="314"/>
                  </a:lnTo>
                  <a:lnTo>
                    <a:pt x="378" y="310"/>
                  </a:lnTo>
                  <a:lnTo>
                    <a:pt x="371" y="303"/>
                  </a:lnTo>
                  <a:lnTo>
                    <a:pt x="363" y="293"/>
                  </a:lnTo>
                  <a:lnTo>
                    <a:pt x="356" y="281"/>
                  </a:lnTo>
                  <a:lnTo>
                    <a:pt x="351" y="266"/>
                  </a:lnTo>
                  <a:lnTo>
                    <a:pt x="351" y="246"/>
                  </a:lnTo>
                  <a:lnTo>
                    <a:pt x="357" y="225"/>
                  </a:lnTo>
                  <a:lnTo>
                    <a:pt x="360" y="223"/>
                  </a:lnTo>
                  <a:lnTo>
                    <a:pt x="365" y="219"/>
                  </a:lnTo>
                  <a:lnTo>
                    <a:pt x="375" y="215"/>
                  </a:lnTo>
                  <a:lnTo>
                    <a:pt x="387" y="211"/>
                  </a:lnTo>
                  <a:lnTo>
                    <a:pt x="399" y="209"/>
                  </a:lnTo>
                  <a:lnTo>
                    <a:pt x="415" y="212"/>
                  </a:lnTo>
                  <a:lnTo>
                    <a:pt x="429" y="221"/>
                  </a:lnTo>
                  <a:lnTo>
                    <a:pt x="442" y="235"/>
                  </a:lnTo>
                  <a:lnTo>
                    <a:pt x="443" y="229"/>
                  </a:lnTo>
                  <a:lnTo>
                    <a:pt x="447" y="214"/>
                  </a:lnTo>
                  <a:lnTo>
                    <a:pt x="449" y="190"/>
                  </a:lnTo>
                  <a:lnTo>
                    <a:pt x="447" y="159"/>
                  </a:lnTo>
                  <a:lnTo>
                    <a:pt x="439" y="123"/>
                  </a:lnTo>
                  <a:lnTo>
                    <a:pt x="420" y="85"/>
                  </a:lnTo>
                  <a:lnTo>
                    <a:pt x="389" y="46"/>
                  </a:lnTo>
                  <a:lnTo>
                    <a:pt x="343" y="6"/>
                  </a:lnTo>
                  <a:lnTo>
                    <a:pt x="341" y="6"/>
                  </a:lnTo>
                  <a:lnTo>
                    <a:pt x="336" y="5"/>
                  </a:lnTo>
                  <a:lnTo>
                    <a:pt x="326" y="3"/>
                  </a:lnTo>
                  <a:lnTo>
                    <a:pt x="315" y="3"/>
                  </a:lnTo>
                  <a:lnTo>
                    <a:pt x="300" y="2"/>
                  </a:lnTo>
                  <a:lnTo>
                    <a:pt x="285" y="0"/>
                  </a:lnTo>
                  <a:lnTo>
                    <a:pt x="268" y="0"/>
                  </a:lnTo>
                  <a:lnTo>
                    <a:pt x="250" y="0"/>
                  </a:lnTo>
                  <a:lnTo>
                    <a:pt x="230" y="2"/>
                  </a:lnTo>
                  <a:lnTo>
                    <a:pt x="210" y="5"/>
                  </a:lnTo>
                  <a:lnTo>
                    <a:pt x="192" y="7"/>
                  </a:lnTo>
                  <a:lnTo>
                    <a:pt x="172" y="13"/>
                  </a:lnTo>
                  <a:lnTo>
                    <a:pt x="155" y="20"/>
                  </a:lnTo>
                  <a:lnTo>
                    <a:pt x="138" y="29"/>
                  </a:lnTo>
                  <a:lnTo>
                    <a:pt x="124" y="40"/>
                  </a:lnTo>
                  <a:lnTo>
                    <a:pt x="113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62" name="Freeform 102"/>
            <p:cNvSpPr>
              <a:spLocks/>
            </p:cNvSpPr>
            <p:nvPr/>
          </p:nvSpPr>
          <p:spPr bwMode="auto">
            <a:xfrm>
              <a:off x="2480" y="1146"/>
              <a:ext cx="41" cy="43"/>
            </a:xfrm>
            <a:custGeom>
              <a:avLst/>
              <a:gdLst/>
              <a:ahLst/>
              <a:cxnLst>
                <a:cxn ang="0">
                  <a:pos x="8" y="43"/>
                </a:cxn>
                <a:cxn ang="0">
                  <a:pos x="7" y="41"/>
                </a:cxn>
                <a:cxn ang="0">
                  <a:pos x="4" y="37"/>
                </a:cxn>
                <a:cxn ang="0">
                  <a:pos x="1" y="30"/>
                </a:cxn>
                <a:cxn ang="0">
                  <a:pos x="0" y="23"/>
                </a:cxn>
                <a:cxn ang="0">
                  <a:pos x="1" y="15"/>
                </a:cxn>
                <a:cxn ang="0">
                  <a:pos x="8" y="9"/>
                </a:cxn>
                <a:cxn ang="0">
                  <a:pos x="21" y="3"/>
                </a:cxn>
                <a:cxn ang="0">
                  <a:pos x="41" y="0"/>
                </a:cxn>
                <a:cxn ang="0">
                  <a:pos x="38" y="0"/>
                </a:cxn>
                <a:cxn ang="0">
                  <a:pos x="34" y="3"/>
                </a:cxn>
                <a:cxn ang="0">
                  <a:pos x="25" y="6"/>
                </a:cxn>
                <a:cxn ang="0">
                  <a:pos x="18" y="10"/>
                </a:cxn>
                <a:cxn ang="0">
                  <a:pos x="11" y="16"/>
                </a:cxn>
                <a:cxn ang="0">
                  <a:pos x="6" y="23"/>
                </a:cxn>
                <a:cxn ang="0">
                  <a:pos x="4" y="31"/>
                </a:cxn>
                <a:cxn ang="0">
                  <a:pos x="8" y="43"/>
                </a:cxn>
              </a:cxnLst>
              <a:rect l="0" t="0" r="r" b="b"/>
              <a:pathLst>
                <a:path w="41" h="43">
                  <a:moveTo>
                    <a:pt x="8" y="43"/>
                  </a:moveTo>
                  <a:lnTo>
                    <a:pt x="7" y="41"/>
                  </a:lnTo>
                  <a:lnTo>
                    <a:pt x="4" y="37"/>
                  </a:lnTo>
                  <a:lnTo>
                    <a:pt x="1" y="30"/>
                  </a:lnTo>
                  <a:lnTo>
                    <a:pt x="0" y="23"/>
                  </a:lnTo>
                  <a:lnTo>
                    <a:pt x="1" y="15"/>
                  </a:lnTo>
                  <a:lnTo>
                    <a:pt x="8" y="9"/>
                  </a:lnTo>
                  <a:lnTo>
                    <a:pt x="21" y="3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4" y="3"/>
                  </a:lnTo>
                  <a:lnTo>
                    <a:pt x="25" y="6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3"/>
                  </a:lnTo>
                  <a:lnTo>
                    <a:pt x="4" y="31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63" name="Freeform 103"/>
            <p:cNvSpPr>
              <a:spLocks/>
            </p:cNvSpPr>
            <p:nvPr/>
          </p:nvSpPr>
          <p:spPr bwMode="auto">
            <a:xfrm>
              <a:off x="2614" y="1151"/>
              <a:ext cx="38" cy="38"/>
            </a:xfrm>
            <a:custGeom>
              <a:avLst/>
              <a:gdLst/>
              <a:ahLst/>
              <a:cxnLst>
                <a:cxn ang="0">
                  <a:pos x="23" y="38"/>
                </a:cxn>
                <a:cxn ang="0">
                  <a:pos x="24" y="36"/>
                </a:cxn>
                <a:cxn ang="0">
                  <a:pos x="30" y="32"/>
                </a:cxn>
                <a:cxn ang="0">
                  <a:pos x="34" y="28"/>
                </a:cxn>
                <a:cxn ang="0">
                  <a:pos x="38" y="21"/>
                </a:cxn>
                <a:cxn ang="0">
                  <a:pos x="38" y="14"/>
                </a:cxn>
                <a:cxn ang="0">
                  <a:pos x="34" y="8"/>
                </a:cxn>
                <a:cxn ang="0">
                  <a:pos x="21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6" y="2"/>
                </a:cxn>
                <a:cxn ang="0">
                  <a:pos x="23" y="5"/>
                </a:cxn>
                <a:cxn ang="0">
                  <a:pos x="28" y="11"/>
                </a:cxn>
                <a:cxn ang="0">
                  <a:pos x="31" y="18"/>
                </a:cxn>
                <a:cxn ang="0">
                  <a:pos x="30" y="26"/>
                </a:cxn>
                <a:cxn ang="0">
                  <a:pos x="23" y="38"/>
                </a:cxn>
              </a:cxnLst>
              <a:rect l="0" t="0" r="r" b="b"/>
              <a:pathLst>
                <a:path w="38" h="38">
                  <a:moveTo>
                    <a:pt x="23" y="38"/>
                  </a:moveTo>
                  <a:lnTo>
                    <a:pt x="24" y="36"/>
                  </a:lnTo>
                  <a:lnTo>
                    <a:pt x="30" y="32"/>
                  </a:lnTo>
                  <a:lnTo>
                    <a:pt x="34" y="28"/>
                  </a:lnTo>
                  <a:lnTo>
                    <a:pt x="38" y="21"/>
                  </a:lnTo>
                  <a:lnTo>
                    <a:pt x="38" y="14"/>
                  </a:lnTo>
                  <a:lnTo>
                    <a:pt x="34" y="8"/>
                  </a:lnTo>
                  <a:lnTo>
                    <a:pt x="21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6" y="2"/>
                  </a:lnTo>
                  <a:lnTo>
                    <a:pt x="23" y="5"/>
                  </a:lnTo>
                  <a:lnTo>
                    <a:pt x="28" y="11"/>
                  </a:lnTo>
                  <a:lnTo>
                    <a:pt x="31" y="18"/>
                  </a:lnTo>
                  <a:lnTo>
                    <a:pt x="30" y="26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64" name="Freeform 104"/>
            <p:cNvSpPr>
              <a:spLocks/>
            </p:cNvSpPr>
            <p:nvPr/>
          </p:nvSpPr>
          <p:spPr bwMode="auto">
            <a:xfrm>
              <a:off x="2432" y="1100"/>
              <a:ext cx="63" cy="77"/>
            </a:xfrm>
            <a:custGeom>
              <a:avLst/>
              <a:gdLst/>
              <a:ahLst/>
              <a:cxnLst>
                <a:cxn ang="0">
                  <a:pos x="63" y="77"/>
                </a:cxn>
                <a:cxn ang="0">
                  <a:pos x="58" y="77"/>
                </a:cxn>
                <a:cxn ang="0">
                  <a:pos x="44" y="76"/>
                </a:cxn>
                <a:cxn ang="0">
                  <a:pos x="27" y="72"/>
                </a:cxn>
                <a:cxn ang="0">
                  <a:pos x="10" y="66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14" y="24"/>
                </a:cxn>
                <a:cxn ang="0">
                  <a:pos x="49" y="0"/>
                </a:cxn>
                <a:cxn ang="0">
                  <a:pos x="47" y="3"/>
                </a:cxn>
                <a:cxn ang="0">
                  <a:pos x="39" y="10"/>
                </a:cxn>
                <a:cxn ang="0">
                  <a:pos x="30" y="21"/>
                </a:cxn>
                <a:cxn ang="0">
                  <a:pos x="23" y="34"/>
                </a:cxn>
                <a:cxn ang="0">
                  <a:pos x="20" y="46"/>
                </a:cxn>
                <a:cxn ang="0">
                  <a:pos x="23" y="59"/>
                </a:cxn>
                <a:cxn ang="0">
                  <a:pos x="37" y="70"/>
                </a:cxn>
                <a:cxn ang="0">
                  <a:pos x="63" y="77"/>
                </a:cxn>
              </a:cxnLst>
              <a:rect l="0" t="0" r="r" b="b"/>
              <a:pathLst>
                <a:path w="63" h="77">
                  <a:moveTo>
                    <a:pt x="63" y="77"/>
                  </a:moveTo>
                  <a:lnTo>
                    <a:pt x="58" y="77"/>
                  </a:lnTo>
                  <a:lnTo>
                    <a:pt x="44" y="76"/>
                  </a:lnTo>
                  <a:lnTo>
                    <a:pt x="27" y="72"/>
                  </a:lnTo>
                  <a:lnTo>
                    <a:pt x="1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14" y="24"/>
                  </a:lnTo>
                  <a:lnTo>
                    <a:pt x="49" y="0"/>
                  </a:lnTo>
                  <a:lnTo>
                    <a:pt x="47" y="3"/>
                  </a:lnTo>
                  <a:lnTo>
                    <a:pt x="39" y="10"/>
                  </a:lnTo>
                  <a:lnTo>
                    <a:pt x="30" y="21"/>
                  </a:lnTo>
                  <a:lnTo>
                    <a:pt x="23" y="34"/>
                  </a:lnTo>
                  <a:lnTo>
                    <a:pt x="20" y="46"/>
                  </a:lnTo>
                  <a:lnTo>
                    <a:pt x="23" y="59"/>
                  </a:lnTo>
                  <a:lnTo>
                    <a:pt x="37" y="70"/>
                  </a:lnTo>
                  <a:lnTo>
                    <a:pt x="63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65" name="Freeform 105"/>
            <p:cNvSpPr>
              <a:spLocks/>
            </p:cNvSpPr>
            <p:nvPr/>
          </p:nvSpPr>
          <p:spPr bwMode="auto">
            <a:xfrm>
              <a:off x="2637" y="1057"/>
              <a:ext cx="86" cy="132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5" y="130"/>
                </a:cxn>
                <a:cxn ang="0">
                  <a:pos x="19" y="125"/>
                </a:cxn>
                <a:cxn ang="0">
                  <a:pos x="36" y="115"/>
                </a:cxn>
                <a:cxn ang="0">
                  <a:pos x="53" y="101"/>
                </a:cxn>
                <a:cxn ang="0">
                  <a:pos x="62" y="82"/>
                </a:cxn>
                <a:cxn ang="0">
                  <a:pos x="60" y="60"/>
                </a:cxn>
                <a:cxn ang="0">
                  <a:pos x="42" y="33"/>
                </a:cxn>
                <a:cxn ang="0">
                  <a:pos x="3" y="0"/>
                </a:cxn>
                <a:cxn ang="0">
                  <a:pos x="11" y="5"/>
                </a:cxn>
                <a:cxn ang="0">
                  <a:pos x="29" y="15"/>
                </a:cxn>
                <a:cxn ang="0">
                  <a:pos x="53" y="31"/>
                </a:cxn>
                <a:cxn ang="0">
                  <a:pos x="75" y="50"/>
                </a:cxn>
                <a:cxn ang="0">
                  <a:pos x="86" y="71"/>
                </a:cxn>
                <a:cxn ang="0">
                  <a:pos x="83" y="94"/>
                </a:cxn>
                <a:cxn ang="0">
                  <a:pos x="56" y="113"/>
                </a:cxn>
                <a:cxn ang="0">
                  <a:pos x="0" y="132"/>
                </a:cxn>
              </a:cxnLst>
              <a:rect l="0" t="0" r="r" b="b"/>
              <a:pathLst>
                <a:path w="86" h="132">
                  <a:moveTo>
                    <a:pt x="0" y="132"/>
                  </a:moveTo>
                  <a:lnTo>
                    <a:pt x="5" y="130"/>
                  </a:lnTo>
                  <a:lnTo>
                    <a:pt x="19" y="125"/>
                  </a:lnTo>
                  <a:lnTo>
                    <a:pt x="36" y="115"/>
                  </a:lnTo>
                  <a:lnTo>
                    <a:pt x="53" y="101"/>
                  </a:lnTo>
                  <a:lnTo>
                    <a:pt x="62" y="82"/>
                  </a:lnTo>
                  <a:lnTo>
                    <a:pt x="60" y="60"/>
                  </a:lnTo>
                  <a:lnTo>
                    <a:pt x="42" y="33"/>
                  </a:lnTo>
                  <a:lnTo>
                    <a:pt x="3" y="0"/>
                  </a:lnTo>
                  <a:lnTo>
                    <a:pt x="11" y="5"/>
                  </a:lnTo>
                  <a:lnTo>
                    <a:pt x="29" y="15"/>
                  </a:lnTo>
                  <a:lnTo>
                    <a:pt x="53" y="31"/>
                  </a:lnTo>
                  <a:lnTo>
                    <a:pt x="75" y="50"/>
                  </a:lnTo>
                  <a:lnTo>
                    <a:pt x="86" y="71"/>
                  </a:lnTo>
                  <a:lnTo>
                    <a:pt x="83" y="94"/>
                  </a:lnTo>
                  <a:lnTo>
                    <a:pt x="56" y="113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66" name="Freeform 106"/>
            <p:cNvSpPr>
              <a:spLocks/>
            </p:cNvSpPr>
            <p:nvPr/>
          </p:nvSpPr>
          <p:spPr bwMode="auto">
            <a:xfrm>
              <a:off x="2569" y="2570"/>
              <a:ext cx="772" cy="490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0" y="490"/>
                </a:cxn>
                <a:cxn ang="0">
                  <a:pos x="8" y="486"/>
                </a:cxn>
                <a:cxn ang="0">
                  <a:pos x="32" y="472"/>
                </a:cxn>
                <a:cxn ang="0">
                  <a:pos x="69" y="450"/>
                </a:cxn>
                <a:cxn ang="0">
                  <a:pos x="119" y="424"/>
                </a:cxn>
                <a:cxn ang="0">
                  <a:pos x="175" y="391"/>
                </a:cxn>
                <a:cxn ang="0">
                  <a:pos x="240" y="353"/>
                </a:cxn>
                <a:cxn ang="0">
                  <a:pos x="309" y="313"/>
                </a:cxn>
                <a:cxn ang="0">
                  <a:pos x="380" y="271"/>
                </a:cxn>
                <a:cxn ang="0">
                  <a:pos x="452" y="229"/>
                </a:cxn>
                <a:cxn ang="0">
                  <a:pos x="521" y="186"/>
                </a:cxn>
                <a:cxn ang="0">
                  <a:pos x="586" y="145"/>
                </a:cxn>
                <a:cxn ang="0">
                  <a:pos x="644" y="106"/>
                </a:cxn>
                <a:cxn ang="0">
                  <a:pos x="695" y="72"/>
                </a:cxn>
                <a:cxn ang="0">
                  <a:pos x="734" y="41"/>
                </a:cxn>
                <a:cxn ang="0">
                  <a:pos x="761" y="17"/>
                </a:cxn>
                <a:cxn ang="0">
                  <a:pos x="772" y="0"/>
                </a:cxn>
              </a:cxnLst>
              <a:rect l="0" t="0" r="r" b="b"/>
              <a:pathLst>
                <a:path w="772" h="490">
                  <a:moveTo>
                    <a:pt x="772" y="0"/>
                  </a:moveTo>
                  <a:lnTo>
                    <a:pt x="0" y="490"/>
                  </a:lnTo>
                  <a:lnTo>
                    <a:pt x="8" y="486"/>
                  </a:lnTo>
                  <a:lnTo>
                    <a:pt x="32" y="472"/>
                  </a:lnTo>
                  <a:lnTo>
                    <a:pt x="69" y="450"/>
                  </a:lnTo>
                  <a:lnTo>
                    <a:pt x="119" y="424"/>
                  </a:lnTo>
                  <a:lnTo>
                    <a:pt x="175" y="391"/>
                  </a:lnTo>
                  <a:lnTo>
                    <a:pt x="240" y="353"/>
                  </a:lnTo>
                  <a:lnTo>
                    <a:pt x="309" y="313"/>
                  </a:lnTo>
                  <a:lnTo>
                    <a:pt x="380" y="271"/>
                  </a:lnTo>
                  <a:lnTo>
                    <a:pt x="452" y="229"/>
                  </a:lnTo>
                  <a:lnTo>
                    <a:pt x="521" y="186"/>
                  </a:lnTo>
                  <a:lnTo>
                    <a:pt x="586" y="145"/>
                  </a:lnTo>
                  <a:lnTo>
                    <a:pt x="644" y="106"/>
                  </a:lnTo>
                  <a:lnTo>
                    <a:pt x="695" y="72"/>
                  </a:lnTo>
                  <a:lnTo>
                    <a:pt x="734" y="41"/>
                  </a:lnTo>
                  <a:lnTo>
                    <a:pt x="761" y="17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67" name="Freeform 107"/>
            <p:cNvSpPr>
              <a:spLocks/>
            </p:cNvSpPr>
            <p:nvPr/>
          </p:nvSpPr>
          <p:spPr bwMode="auto">
            <a:xfrm>
              <a:off x="2601" y="2615"/>
              <a:ext cx="753" cy="465"/>
            </a:xfrm>
            <a:custGeom>
              <a:avLst/>
              <a:gdLst/>
              <a:ahLst/>
              <a:cxnLst>
                <a:cxn ang="0">
                  <a:pos x="753" y="0"/>
                </a:cxn>
                <a:cxn ang="0">
                  <a:pos x="0" y="465"/>
                </a:cxn>
                <a:cxn ang="0">
                  <a:pos x="9" y="460"/>
                </a:cxn>
                <a:cxn ang="0">
                  <a:pos x="31" y="448"/>
                </a:cxn>
                <a:cxn ang="0">
                  <a:pos x="68" y="428"/>
                </a:cxn>
                <a:cxn ang="0">
                  <a:pos x="115" y="403"/>
                </a:cxn>
                <a:cxn ang="0">
                  <a:pos x="170" y="371"/>
                </a:cxn>
                <a:cxn ang="0">
                  <a:pos x="232" y="336"/>
                </a:cxn>
                <a:cxn ang="0">
                  <a:pos x="298" y="299"/>
                </a:cxn>
                <a:cxn ang="0">
                  <a:pos x="366" y="260"/>
                </a:cxn>
                <a:cxn ang="0">
                  <a:pos x="435" y="219"/>
                </a:cxn>
                <a:cxn ang="0">
                  <a:pos x="503" y="179"/>
                </a:cxn>
                <a:cxn ang="0">
                  <a:pos x="567" y="140"/>
                </a:cxn>
                <a:cxn ang="0">
                  <a:pos x="625" y="103"/>
                </a:cxn>
                <a:cxn ang="0">
                  <a:pos x="674" y="69"/>
                </a:cxn>
                <a:cxn ang="0">
                  <a:pos x="714" y="41"/>
                </a:cxn>
                <a:cxn ang="0">
                  <a:pos x="740" y="17"/>
                </a:cxn>
                <a:cxn ang="0">
                  <a:pos x="753" y="0"/>
                </a:cxn>
              </a:cxnLst>
              <a:rect l="0" t="0" r="r" b="b"/>
              <a:pathLst>
                <a:path w="753" h="465">
                  <a:moveTo>
                    <a:pt x="753" y="0"/>
                  </a:moveTo>
                  <a:lnTo>
                    <a:pt x="0" y="465"/>
                  </a:lnTo>
                  <a:lnTo>
                    <a:pt x="9" y="460"/>
                  </a:lnTo>
                  <a:lnTo>
                    <a:pt x="31" y="448"/>
                  </a:lnTo>
                  <a:lnTo>
                    <a:pt x="68" y="428"/>
                  </a:lnTo>
                  <a:lnTo>
                    <a:pt x="115" y="403"/>
                  </a:lnTo>
                  <a:lnTo>
                    <a:pt x="170" y="371"/>
                  </a:lnTo>
                  <a:lnTo>
                    <a:pt x="232" y="336"/>
                  </a:lnTo>
                  <a:lnTo>
                    <a:pt x="298" y="299"/>
                  </a:lnTo>
                  <a:lnTo>
                    <a:pt x="366" y="260"/>
                  </a:lnTo>
                  <a:lnTo>
                    <a:pt x="435" y="219"/>
                  </a:lnTo>
                  <a:lnTo>
                    <a:pt x="503" y="179"/>
                  </a:lnTo>
                  <a:lnTo>
                    <a:pt x="567" y="140"/>
                  </a:lnTo>
                  <a:lnTo>
                    <a:pt x="625" y="103"/>
                  </a:lnTo>
                  <a:lnTo>
                    <a:pt x="674" y="69"/>
                  </a:lnTo>
                  <a:lnTo>
                    <a:pt x="714" y="41"/>
                  </a:lnTo>
                  <a:lnTo>
                    <a:pt x="740" y="17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68" name="Freeform 108"/>
            <p:cNvSpPr>
              <a:spLocks/>
            </p:cNvSpPr>
            <p:nvPr/>
          </p:nvSpPr>
          <p:spPr bwMode="auto">
            <a:xfrm>
              <a:off x="2045" y="2544"/>
              <a:ext cx="798" cy="330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432" y="330"/>
                </a:cxn>
                <a:cxn ang="0">
                  <a:pos x="789" y="104"/>
                </a:cxn>
                <a:cxn ang="0">
                  <a:pos x="791" y="102"/>
                </a:cxn>
                <a:cxn ang="0">
                  <a:pos x="794" y="99"/>
                </a:cxn>
                <a:cxn ang="0">
                  <a:pos x="796" y="94"/>
                </a:cxn>
                <a:cxn ang="0">
                  <a:pos x="798" y="87"/>
                </a:cxn>
                <a:cxn ang="0">
                  <a:pos x="796" y="80"/>
                </a:cxn>
                <a:cxn ang="0">
                  <a:pos x="792" y="72"/>
                </a:cxn>
                <a:cxn ang="0">
                  <a:pos x="782" y="65"/>
                </a:cxn>
                <a:cxn ang="0">
                  <a:pos x="765" y="60"/>
                </a:cxn>
                <a:cxn ang="0">
                  <a:pos x="417" y="0"/>
                </a:cxn>
                <a:cxn ang="0">
                  <a:pos x="0" y="133"/>
                </a:cxn>
              </a:cxnLst>
              <a:rect l="0" t="0" r="r" b="b"/>
              <a:pathLst>
                <a:path w="798" h="330">
                  <a:moveTo>
                    <a:pt x="0" y="133"/>
                  </a:moveTo>
                  <a:lnTo>
                    <a:pt x="432" y="330"/>
                  </a:lnTo>
                  <a:lnTo>
                    <a:pt x="789" y="104"/>
                  </a:lnTo>
                  <a:lnTo>
                    <a:pt x="791" y="102"/>
                  </a:lnTo>
                  <a:lnTo>
                    <a:pt x="794" y="99"/>
                  </a:lnTo>
                  <a:lnTo>
                    <a:pt x="796" y="94"/>
                  </a:lnTo>
                  <a:lnTo>
                    <a:pt x="798" y="87"/>
                  </a:lnTo>
                  <a:lnTo>
                    <a:pt x="796" y="80"/>
                  </a:lnTo>
                  <a:lnTo>
                    <a:pt x="792" y="72"/>
                  </a:lnTo>
                  <a:lnTo>
                    <a:pt x="782" y="65"/>
                  </a:lnTo>
                  <a:lnTo>
                    <a:pt x="765" y="60"/>
                  </a:lnTo>
                  <a:lnTo>
                    <a:pt x="417" y="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69" name="Freeform 109"/>
            <p:cNvSpPr>
              <a:spLocks/>
            </p:cNvSpPr>
            <p:nvPr/>
          </p:nvSpPr>
          <p:spPr bwMode="auto">
            <a:xfrm>
              <a:off x="2065" y="2697"/>
              <a:ext cx="436" cy="1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7" y="6"/>
                </a:cxn>
                <a:cxn ang="0">
                  <a:pos x="14" y="13"/>
                </a:cxn>
                <a:cxn ang="0">
                  <a:pos x="19" y="23"/>
                </a:cxn>
                <a:cxn ang="0">
                  <a:pos x="24" y="34"/>
                </a:cxn>
                <a:cxn ang="0">
                  <a:pos x="22" y="47"/>
                </a:cxn>
                <a:cxn ang="0">
                  <a:pos x="15" y="62"/>
                </a:cxn>
                <a:cxn ang="0">
                  <a:pos x="0" y="78"/>
                </a:cxn>
                <a:cxn ang="0">
                  <a:pos x="5" y="79"/>
                </a:cxn>
                <a:cxn ang="0">
                  <a:pos x="19" y="85"/>
                </a:cxn>
                <a:cxn ang="0">
                  <a:pos x="41" y="95"/>
                </a:cxn>
                <a:cxn ang="0">
                  <a:pos x="69" y="104"/>
                </a:cxn>
                <a:cxn ang="0">
                  <a:pos x="103" y="117"/>
                </a:cxn>
                <a:cxn ang="0">
                  <a:pos x="141" y="130"/>
                </a:cxn>
                <a:cxn ang="0">
                  <a:pos x="180" y="143"/>
                </a:cxn>
                <a:cxn ang="0">
                  <a:pos x="221" y="155"/>
                </a:cxn>
                <a:cxn ang="0">
                  <a:pos x="262" y="165"/>
                </a:cxn>
                <a:cxn ang="0">
                  <a:pos x="302" y="174"/>
                </a:cxn>
                <a:cxn ang="0">
                  <a:pos x="339" y="179"/>
                </a:cxn>
                <a:cxn ang="0">
                  <a:pos x="373" y="181"/>
                </a:cxn>
                <a:cxn ang="0">
                  <a:pos x="399" y="179"/>
                </a:cxn>
                <a:cxn ang="0">
                  <a:pos x="421" y="171"/>
                </a:cxn>
                <a:cxn ang="0">
                  <a:pos x="433" y="157"/>
                </a:cxn>
                <a:cxn ang="0">
                  <a:pos x="436" y="137"/>
                </a:cxn>
                <a:cxn ang="0">
                  <a:pos x="436" y="137"/>
                </a:cxn>
                <a:cxn ang="0">
                  <a:pos x="433" y="136"/>
                </a:cxn>
                <a:cxn ang="0">
                  <a:pos x="430" y="133"/>
                </a:cxn>
                <a:cxn ang="0">
                  <a:pos x="423" y="130"/>
                </a:cxn>
                <a:cxn ang="0">
                  <a:pos x="415" y="124"/>
                </a:cxn>
                <a:cxn ang="0">
                  <a:pos x="402" y="120"/>
                </a:cxn>
                <a:cxn ang="0">
                  <a:pos x="387" y="113"/>
                </a:cxn>
                <a:cxn ang="0">
                  <a:pos x="367" y="104"/>
                </a:cxn>
                <a:cxn ang="0">
                  <a:pos x="341" y="96"/>
                </a:cxn>
                <a:cxn ang="0">
                  <a:pos x="312" y="86"/>
                </a:cxn>
                <a:cxn ang="0">
                  <a:pos x="277" y="75"/>
                </a:cxn>
                <a:cxn ang="0">
                  <a:pos x="236" y="62"/>
                </a:cxn>
                <a:cxn ang="0">
                  <a:pos x="188" y="49"/>
                </a:cxn>
                <a:cxn ang="0">
                  <a:pos x="132" y="34"/>
                </a:cxn>
                <a:cxn ang="0">
                  <a:pos x="70" y="17"/>
                </a:cxn>
                <a:cxn ang="0">
                  <a:pos x="0" y="0"/>
                </a:cxn>
              </a:cxnLst>
              <a:rect l="0" t="0" r="r" b="b"/>
              <a:pathLst>
                <a:path w="436" h="181">
                  <a:moveTo>
                    <a:pt x="0" y="0"/>
                  </a:moveTo>
                  <a:lnTo>
                    <a:pt x="3" y="1"/>
                  </a:lnTo>
                  <a:lnTo>
                    <a:pt x="7" y="6"/>
                  </a:lnTo>
                  <a:lnTo>
                    <a:pt x="14" y="13"/>
                  </a:lnTo>
                  <a:lnTo>
                    <a:pt x="19" y="23"/>
                  </a:lnTo>
                  <a:lnTo>
                    <a:pt x="24" y="34"/>
                  </a:lnTo>
                  <a:lnTo>
                    <a:pt x="22" y="47"/>
                  </a:lnTo>
                  <a:lnTo>
                    <a:pt x="15" y="62"/>
                  </a:lnTo>
                  <a:lnTo>
                    <a:pt x="0" y="78"/>
                  </a:lnTo>
                  <a:lnTo>
                    <a:pt x="5" y="79"/>
                  </a:lnTo>
                  <a:lnTo>
                    <a:pt x="19" y="85"/>
                  </a:lnTo>
                  <a:lnTo>
                    <a:pt x="41" y="95"/>
                  </a:lnTo>
                  <a:lnTo>
                    <a:pt x="69" y="104"/>
                  </a:lnTo>
                  <a:lnTo>
                    <a:pt x="103" y="117"/>
                  </a:lnTo>
                  <a:lnTo>
                    <a:pt x="141" y="130"/>
                  </a:lnTo>
                  <a:lnTo>
                    <a:pt x="180" y="143"/>
                  </a:lnTo>
                  <a:lnTo>
                    <a:pt x="221" y="155"/>
                  </a:lnTo>
                  <a:lnTo>
                    <a:pt x="262" y="165"/>
                  </a:lnTo>
                  <a:lnTo>
                    <a:pt x="302" y="174"/>
                  </a:lnTo>
                  <a:lnTo>
                    <a:pt x="339" y="179"/>
                  </a:lnTo>
                  <a:lnTo>
                    <a:pt x="373" y="181"/>
                  </a:lnTo>
                  <a:lnTo>
                    <a:pt x="399" y="179"/>
                  </a:lnTo>
                  <a:lnTo>
                    <a:pt x="421" y="171"/>
                  </a:lnTo>
                  <a:lnTo>
                    <a:pt x="433" y="157"/>
                  </a:lnTo>
                  <a:lnTo>
                    <a:pt x="436" y="137"/>
                  </a:lnTo>
                  <a:lnTo>
                    <a:pt x="436" y="137"/>
                  </a:lnTo>
                  <a:lnTo>
                    <a:pt x="433" y="136"/>
                  </a:lnTo>
                  <a:lnTo>
                    <a:pt x="430" y="133"/>
                  </a:lnTo>
                  <a:lnTo>
                    <a:pt x="423" y="130"/>
                  </a:lnTo>
                  <a:lnTo>
                    <a:pt x="415" y="124"/>
                  </a:lnTo>
                  <a:lnTo>
                    <a:pt x="402" y="120"/>
                  </a:lnTo>
                  <a:lnTo>
                    <a:pt x="387" y="113"/>
                  </a:lnTo>
                  <a:lnTo>
                    <a:pt x="367" y="104"/>
                  </a:lnTo>
                  <a:lnTo>
                    <a:pt x="341" y="96"/>
                  </a:lnTo>
                  <a:lnTo>
                    <a:pt x="312" y="86"/>
                  </a:lnTo>
                  <a:lnTo>
                    <a:pt x="277" y="75"/>
                  </a:lnTo>
                  <a:lnTo>
                    <a:pt x="236" y="62"/>
                  </a:lnTo>
                  <a:lnTo>
                    <a:pt x="188" y="49"/>
                  </a:lnTo>
                  <a:lnTo>
                    <a:pt x="132" y="34"/>
                  </a:lnTo>
                  <a:lnTo>
                    <a:pt x="7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70" name="Freeform 110"/>
            <p:cNvSpPr>
              <a:spLocks/>
            </p:cNvSpPr>
            <p:nvPr/>
          </p:nvSpPr>
          <p:spPr bwMode="auto">
            <a:xfrm>
              <a:off x="2007" y="2672"/>
              <a:ext cx="507" cy="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4" y="142"/>
                </a:cxn>
                <a:cxn ang="0">
                  <a:pos x="467" y="144"/>
                </a:cxn>
                <a:cxn ang="0">
                  <a:pos x="472" y="148"/>
                </a:cxn>
                <a:cxn ang="0">
                  <a:pos x="479" y="155"/>
                </a:cxn>
                <a:cxn ang="0">
                  <a:pos x="486" y="163"/>
                </a:cxn>
                <a:cxn ang="0">
                  <a:pos x="488" y="175"/>
                </a:cxn>
                <a:cxn ang="0">
                  <a:pos x="487" y="187"/>
                </a:cxn>
                <a:cxn ang="0">
                  <a:pos x="480" y="202"/>
                </a:cxn>
                <a:cxn ang="0">
                  <a:pos x="464" y="216"/>
                </a:cxn>
                <a:cxn ang="0">
                  <a:pos x="469" y="213"/>
                </a:cxn>
                <a:cxn ang="0">
                  <a:pos x="479" y="204"/>
                </a:cxn>
                <a:cxn ang="0">
                  <a:pos x="491" y="192"/>
                </a:cxn>
                <a:cxn ang="0">
                  <a:pos x="503" y="178"/>
                </a:cxn>
                <a:cxn ang="0">
                  <a:pos x="507" y="162"/>
                </a:cxn>
                <a:cxn ang="0">
                  <a:pos x="504" y="145"/>
                </a:cxn>
                <a:cxn ang="0">
                  <a:pos x="487" y="131"/>
                </a:cxn>
                <a:cxn ang="0">
                  <a:pos x="455" y="118"/>
                </a:cxn>
                <a:cxn ang="0">
                  <a:pos x="0" y="0"/>
                </a:cxn>
              </a:cxnLst>
              <a:rect l="0" t="0" r="r" b="b"/>
              <a:pathLst>
                <a:path w="507" h="216">
                  <a:moveTo>
                    <a:pt x="0" y="0"/>
                  </a:moveTo>
                  <a:lnTo>
                    <a:pt x="464" y="142"/>
                  </a:lnTo>
                  <a:lnTo>
                    <a:pt x="467" y="144"/>
                  </a:lnTo>
                  <a:lnTo>
                    <a:pt x="472" y="148"/>
                  </a:lnTo>
                  <a:lnTo>
                    <a:pt x="479" y="155"/>
                  </a:lnTo>
                  <a:lnTo>
                    <a:pt x="486" y="163"/>
                  </a:lnTo>
                  <a:lnTo>
                    <a:pt x="488" y="175"/>
                  </a:lnTo>
                  <a:lnTo>
                    <a:pt x="487" y="187"/>
                  </a:lnTo>
                  <a:lnTo>
                    <a:pt x="480" y="202"/>
                  </a:lnTo>
                  <a:lnTo>
                    <a:pt x="464" y="216"/>
                  </a:lnTo>
                  <a:lnTo>
                    <a:pt x="469" y="213"/>
                  </a:lnTo>
                  <a:lnTo>
                    <a:pt x="479" y="204"/>
                  </a:lnTo>
                  <a:lnTo>
                    <a:pt x="491" y="192"/>
                  </a:lnTo>
                  <a:lnTo>
                    <a:pt x="503" y="178"/>
                  </a:lnTo>
                  <a:lnTo>
                    <a:pt x="507" y="162"/>
                  </a:lnTo>
                  <a:lnTo>
                    <a:pt x="504" y="145"/>
                  </a:lnTo>
                  <a:lnTo>
                    <a:pt x="487" y="131"/>
                  </a:lnTo>
                  <a:lnTo>
                    <a:pt x="455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71" name="Freeform 111"/>
            <p:cNvSpPr>
              <a:spLocks/>
            </p:cNvSpPr>
            <p:nvPr/>
          </p:nvSpPr>
          <p:spPr bwMode="auto">
            <a:xfrm>
              <a:off x="2035" y="2770"/>
              <a:ext cx="412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2" y="128"/>
                </a:cxn>
                <a:cxn ang="0">
                  <a:pos x="408" y="126"/>
                </a:cxn>
                <a:cxn ang="0">
                  <a:pos x="395" y="123"/>
                </a:cxn>
                <a:cxn ang="0">
                  <a:pos x="376" y="119"/>
                </a:cxn>
                <a:cxn ang="0">
                  <a:pos x="350" y="112"/>
                </a:cxn>
                <a:cxn ang="0">
                  <a:pos x="321" y="105"/>
                </a:cxn>
                <a:cxn ang="0">
                  <a:pos x="287" y="96"/>
                </a:cxn>
                <a:cxn ang="0">
                  <a:pos x="251" y="87"/>
                </a:cxn>
                <a:cxn ang="0">
                  <a:pos x="213" y="77"/>
                </a:cxn>
                <a:cxn ang="0">
                  <a:pos x="177" y="67"/>
                </a:cxn>
                <a:cxn ang="0">
                  <a:pos x="140" y="55"/>
                </a:cxn>
                <a:cxn ang="0">
                  <a:pos x="105" y="46"/>
                </a:cxn>
                <a:cxn ang="0">
                  <a:pos x="73" y="34"/>
                </a:cxn>
                <a:cxn ang="0">
                  <a:pos x="45" y="24"/>
                </a:cxn>
                <a:cxn ang="0">
                  <a:pos x="24" y="16"/>
                </a:cxn>
                <a:cxn ang="0">
                  <a:pos x="8" y="7"/>
                </a:cxn>
                <a:cxn ang="0">
                  <a:pos x="0" y="0"/>
                </a:cxn>
              </a:cxnLst>
              <a:rect l="0" t="0" r="r" b="b"/>
              <a:pathLst>
                <a:path w="412" h="128">
                  <a:moveTo>
                    <a:pt x="0" y="0"/>
                  </a:moveTo>
                  <a:lnTo>
                    <a:pt x="412" y="128"/>
                  </a:lnTo>
                  <a:lnTo>
                    <a:pt x="408" y="126"/>
                  </a:lnTo>
                  <a:lnTo>
                    <a:pt x="395" y="123"/>
                  </a:lnTo>
                  <a:lnTo>
                    <a:pt x="376" y="119"/>
                  </a:lnTo>
                  <a:lnTo>
                    <a:pt x="350" y="112"/>
                  </a:lnTo>
                  <a:lnTo>
                    <a:pt x="321" y="105"/>
                  </a:lnTo>
                  <a:lnTo>
                    <a:pt x="287" y="96"/>
                  </a:lnTo>
                  <a:lnTo>
                    <a:pt x="251" y="87"/>
                  </a:lnTo>
                  <a:lnTo>
                    <a:pt x="213" y="77"/>
                  </a:lnTo>
                  <a:lnTo>
                    <a:pt x="177" y="67"/>
                  </a:lnTo>
                  <a:lnTo>
                    <a:pt x="140" y="55"/>
                  </a:lnTo>
                  <a:lnTo>
                    <a:pt x="105" y="46"/>
                  </a:lnTo>
                  <a:lnTo>
                    <a:pt x="73" y="34"/>
                  </a:lnTo>
                  <a:lnTo>
                    <a:pt x="45" y="24"/>
                  </a:lnTo>
                  <a:lnTo>
                    <a:pt x="24" y="16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72" name="Freeform 112"/>
            <p:cNvSpPr>
              <a:spLocks/>
            </p:cNvSpPr>
            <p:nvPr/>
          </p:nvSpPr>
          <p:spPr bwMode="auto">
            <a:xfrm>
              <a:off x="2527" y="2614"/>
              <a:ext cx="313" cy="179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313" y="0"/>
                </a:cxn>
                <a:cxn ang="0">
                  <a:pos x="310" y="2"/>
                </a:cxn>
                <a:cxn ang="0">
                  <a:pos x="302" y="8"/>
                </a:cxn>
                <a:cxn ang="0">
                  <a:pos x="288" y="18"/>
                </a:cxn>
                <a:cxn ang="0">
                  <a:pos x="269" y="31"/>
                </a:cxn>
                <a:cxn ang="0">
                  <a:pos x="248" y="46"/>
                </a:cxn>
                <a:cxn ang="0">
                  <a:pos x="224" y="63"/>
                </a:cxn>
                <a:cxn ang="0">
                  <a:pos x="197" y="80"/>
                </a:cxn>
                <a:cxn ang="0">
                  <a:pos x="170" y="99"/>
                </a:cxn>
                <a:cxn ang="0">
                  <a:pos x="144" y="115"/>
                </a:cxn>
                <a:cxn ang="0">
                  <a:pos x="115" y="132"/>
                </a:cxn>
                <a:cxn ang="0">
                  <a:pos x="89" y="148"/>
                </a:cxn>
                <a:cxn ang="0">
                  <a:pos x="65" y="161"/>
                </a:cxn>
                <a:cxn ang="0">
                  <a:pos x="43" y="171"/>
                </a:cxn>
                <a:cxn ang="0">
                  <a:pos x="24" y="176"/>
                </a:cxn>
                <a:cxn ang="0">
                  <a:pos x="9" y="179"/>
                </a:cxn>
                <a:cxn ang="0">
                  <a:pos x="0" y="176"/>
                </a:cxn>
              </a:cxnLst>
              <a:rect l="0" t="0" r="r" b="b"/>
              <a:pathLst>
                <a:path w="313" h="179">
                  <a:moveTo>
                    <a:pt x="0" y="176"/>
                  </a:moveTo>
                  <a:lnTo>
                    <a:pt x="313" y="0"/>
                  </a:lnTo>
                  <a:lnTo>
                    <a:pt x="310" y="2"/>
                  </a:lnTo>
                  <a:lnTo>
                    <a:pt x="302" y="8"/>
                  </a:lnTo>
                  <a:lnTo>
                    <a:pt x="288" y="18"/>
                  </a:lnTo>
                  <a:lnTo>
                    <a:pt x="269" y="31"/>
                  </a:lnTo>
                  <a:lnTo>
                    <a:pt x="248" y="46"/>
                  </a:lnTo>
                  <a:lnTo>
                    <a:pt x="224" y="63"/>
                  </a:lnTo>
                  <a:lnTo>
                    <a:pt x="197" y="80"/>
                  </a:lnTo>
                  <a:lnTo>
                    <a:pt x="170" y="99"/>
                  </a:lnTo>
                  <a:lnTo>
                    <a:pt x="144" y="115"/>
                  </a:lnTo>
                  <a:lnTo>
                    <a:pt x="115" y="132"/>
                  </a:lnTo>
                  <a:lnTo>
                    <a:pt x="89" y="148"/>
                  </a:lnTo>
                  <a:lnTo>
                    <a:pt x="65" y="161"/>
                  </a:lnTo>
                  <a:lnTo>
                    <a:pt x="43" y="171"/>
                  </a:lnTo>
                  <a:lnTo>
                    <a:pt x="24" y="176"/>
                  </a:lnTo>
                  <a:lnTo>
                    <a:pt x="9" y="179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73" name="Freeform 113"/>
            <p:cNvSpPr>
              <a:spLocks/>
            </p:cNvSpPr>
            <p:nvPr/>
          </p:nvSpPr>
          <p:spPr bwMode="auto">
            <a:xfrm>
              <a:off x="2471" y="2652"/>
              <a:ext cx="379" cy="236"/>
            </a:xfrm>
            <a:custGeom>
              <a:avLst/>
              <a:gdLst/>
              <a:ahLst/>
              <a:cxnLst>
                <a:cxn ang="0">
                  <a:pos x="379" y="0"/>
                </a:cxn>
                <a:cxn ang="0">
                  <a:pos x="0" y="236"/>
                </a:cxn>
                <a:cxn ang="0">
                  <a:pos x="5" y="233"/>
                </a:cxn>
                <a:cxn ang="0">
                  <a:pos x="16" y="227"/>
                </a:cxn>
                <a:cxn ang="0">
                  <a:pos x="34" y="216"/>
                </a:cxn>
                <a:cxn ang="0">
                  <a:pos x="58" y="202"/>
                </a:cxn>
                <a:cxn ang="0">
                  <a:pos x="87" y="186"/>
                </a:cxn>
                <a:cxn ang="0">
                  <a:pos x="119" y="168"/>
                </a:cxn>
                <a:cxn ang="0">
                  <a:pos x="153" y="148"/>
                </a:cxn>
                <a:cxn ang="0">
                  <a:pos x="188" y="127"/>
                </a:cxn>
                <a:cxn ang="0">
                  <a:pos x="222" y="106"/>
                </a:cxn>
                <a:cxn ang="0">
                  <a:pos x="256" y="86"/>
                </a:cxn>
                <a:cxn ang="0">
                  <a:pos x="289" y="66"/>
                </a:cxn>
                <a:cxn ang="0">
                  <a:pos x="317" y="48"/>
                </a:cxn>
                <a:cxn ang="0">
                  <a:pos x="342" y="31"/>
                </a:cxn>
                <a:cxn ang="0">
                  <a:pos x="361" y="17"/>
                </a:cxn>
                <a:cxn ang="0">
                  <a:pos x="373" y="7"/>
                </a:cxn>
                <a:cxn ang="0">
                  <a:pos x="379" y="0"/>
                </a:cxn>
              </a:cxnLst>
              <a:rect l="0" t="0" r="r" b="b"/>
              <a:pathLst>
                <a:path w="379" h="236">
                  <a:moveTo>
                    <a:pt x="379" y="0"/>
                  </a:moveTo>
                  <a:lnTo>
                    <a:pt x="0" y="236"/>
                  </a:lnTo>
                  <a:lnTo>
                    <a:pt x="5" y="233"/>
                  </a:lnTo>
                  <a:lnTo>
                    <a:pt x="16" y="227"/>
                  </a:lnTo>
                  <a:lnTo>
                    <a:pt x="34" y="216"/>
                  </a:lnTo>
                  <a:lnTo>
                    <a:pt x="58" y="202"/>
                  </a:lnTo>
                  <a:lnTo>
                    <a:pt x="87" y="186"/>
                  </a:lnTo>
                  <a:lnTo>
                    <a:pt x="119" y="168"/>
                  </a:lnTo>
                  <a:lnTo>
                    <a:pt x="153" y="148"/>
                  </a:lnTo>
                  <a:lnTo>
                    <a:pt x="188" y="127"/>
                  </a:lnTo>
                  <a:lnTo>
                    <a:pt x="222" y="106"/>
                  </a:lnTo>
                  <a:lnTo>
                    <a:pt x="256" y="86"/>
                  </a:lnTo>
                  <a:lnTo>
                    <a:pt x="289" y="66"/>
                  </a:lnTo>
                  <a:lnTo>
                    <a:pt x="317" y="48"/>
                  </a:lnTo>
                  <a:lnTo>
                    <a:pt x="342" y="31"/>
                  </a:lnTo>
                  <a:lnTo>
                    <a:pt x="361" y="17"/>
                  </a:lnTo>
                  <a:lnTo>
                    <a:pt x="373" y="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74" name="Freeform 114"/>
            <p:cNvSpPr>
              <a:spLocks/>
            </p:cNvSpPr>
            <p:nvPr/>
          </p:nvSpPr>
          <p:spPr bwMode="auto">
            <a:xfrm>
              <a:off x="2462" y="2542"/>
              <a:ext cx="368" cy="5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68" y="56"/>
                </a:cxn>
                <a:cxn ang="0">
                  <a:pos x="364" y="55"/>
                </a:cxn>
                <a:cxn ang="0">
                  <a:pos x="354" y="53"/>
                </a:cxn>
                <a:cxn ang="0">
                  <a:pos x="339" y="49"/>
                </a:cxn>
                <a:cxn ang="0">
                  <a:pos x="317" y="45"/>
                </a:cxn>
                <a:cxn ang="0">
                  <a:pos x="292" y="39"/>
                </a:cxn>
                <a:cxn ang="0">
                  <a:pos x="264" y="34"/>
                </a:cxn>
                <a:cxn ang="0">
                  <a:pos x="233" y="28"/>
                </a:cxn>
                <a:cxn ang="0">
                  <a:pos x="202" y="22"/>
                </a:cxn>
                <a:cxn ang="0">
                  <a:pos x="168" y="17"/>
                </a:cxn>
                <a:cxn ang="0">
                  <a:pos x="137" y="11"/>
                </a:cxn>
                <a:cxn ang="0">
                  <a:pos x="105" y="7"/>
                </a:cxn>
                <a:cxn ang="0">
                  <a:pos x="76" y="2"/>
                </a:cxn>
                <a:cxn ang="0">
                  <a:pos x="50" y="0"/>
                </a:cxn>
                <a:cxn ang="0">
                  <a:pos x="28" y="0"/>
                </a:cxn>
                <a:cxn ang="0">
                  <a:pos x="11" y="0"/>
                </a:cxn>
                <a:cxn ang="0">
                  <a:pos x="0" y="2"/>
                </a:cxn>
              </a:cxnLst>
              <a:rect l="0" t="0" r="r" b="b"/>
              <a:pathLst>
                <a:path w="368" h="56">
                  <a:moveTo>
                    <a:pt x="0" y="2"/>
                  </a:moveTo>
                  <a:lnTo>
                    <a:pt x="368" y="56"/>
                  </a:lnTo>
                  <a:lnTo>
                    <a:pt x="364" y="55"/>
                  </a:lnTo>
                  <a:lnTo>
                    <a:pt x="354" y="53"/>
                  </a:lnTo>
                  <a:lnTo>
                    <a:pt x="339" y="49"/>
                  </a:lnTo>
                  <a:lnTo>
                    <a:pt x="317" y="45"/>
                  </a:lnTo>
                  <a:lnTo>
                    <a:pt x="292" y="39"/>
                  </a:lnTo>
                  <a:lnTo>
                    <a:pt x="264" y="34"/>
                  </a:lnTo>
                  <a:lnTo>
                    <a:pt x="233" y="28"/>
                  </a:lnTo>
                  <a:lnTo>
                    <a:pt x="202" y="22"/>
                  </a:lnTo>
                  <a:lnTo>
                    <a:pt x="168" y="17"/>
                  </a:lnTo>
                  <a:lnTo>
                    <a:pt x="137" y="11"/>
                  </a:lnTo>
                  <a:lnTo>
                    <a:pt x="105" y="7"/>
                  </a:lnTo>
                  <a:lnTo>
                    <a:pt x="76" y="2"/>
                  </a:lnTo>
                  <a:lnTo>
                    <a:pt x="50" y="0"/>
                  </a:lnTo>
                  <a:lnTo>
                    <a:pt x="28" y="0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75" name="Freeform 115"/>
            <p:cNvSpPr>
              <a:spLocks/>
            </p:cNvSpPr>
            <p:nvPr/>
          </p:nvSpPr>
          <p:spPr bwMode="auto">
            <a:xfrm>
              <a:off x="2060" y="2559"/>
              <a:ext cx="368" cy="103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368" y="0"/>
                </a:cxn>
                <a:cxn ang="0">
                  <a:pos x="363" y="1"/>
                </a:cxn>
                <a:cxn ang="0">
                  <a:pos x="354" y="4"/>
                </a:cxn>
                <a:cxn ang="0">
                  <a:pos x="338" y="9"/>
                </a:cxn>
                <a:cxn ang="0">
                  <a:pos x="317" y="17"/>
                </a:cxn>
                <a:cxn ang="0">
                  <a:pos x="293" y="25"/>
                </a:cxn>
                <a:cxn ang="0">
                  <a:pos x="265" y="35"/>
                </a:cxn>
                <a:cxn ang="0">
                  <a:pos x="233" y="45"/>
                </a:cxn>
                <a:cxn ang="0">
                  <a:pos x="202" y="55"/>
                </a:cxn>
                <a:cxn ang="0">
                  <a:pos x="170" y="65"/>
                </a:cxn>
                <a:cxn ang="0">
                  <a:pos x="137" y="74"/>
                </a:cxn>
                <a:cxn ang="0">
                  <a:pos x="106" y="83"/>
                </a:cxn>
                <a:cxn ang="0">
                  <a:pos x="78" y="91"/>
                </a:cxn>
                <a:cxn ang="0">
                  <a:pos x="53" y="97"/>
                </a:cxn>
                <a:cxn ang="0">
                  <a:pos x="30" y="101"/>
                </a:cxn>
                <a:cxn ang="0">
                  <a:pos x="13" y="103"/>
                </a:cxn>
                <a:cxn ang="0">
                  <a:pos x="0" y="103"/>
                </a:cxn>
              </a:cxnLst>
              <a:rect l="0" t="0" r="r" b="b"/>
              <a:pathLst>
                <a:path w="368" h="103">
                  <a:moveTo>
                    <a:pt x="0" y="103"/>
                  </a:moveTo>
                  <a:lnTo>
                    <a:pt x="368" y="0"/>
                  </a:lnTo>
                  <a:lnTo>
                    <a:pt x="363" y="1"/>
                  </a:lnTo>
                  <a:lnTo>
                    <a:pt x="354" y="4"/>
                  </a:lnTo>
                  <a:lnTo>
                    <a:pt x="338" y="9"/>
                  </a:lnTo>
                  <a:lnTo>
                    <a:pt x="317" y="17"/>
                  </a:lnTo>
                  <a:lnTo>
                    <a:pt x="293" y="25"/>
                  </a:lnTo>
                  <a:lnTo>
                    <a:pt x="265" y="35"/>
                  </a:lnTo>
                  <a:lnTo>
                    <a:pt x="233" y="45"/>
                  </a:lnTo>
                  <a:lnTo>
                    <a:pt x="202" y="55"/>
                  </a:lnTo>
                  <a:lnTo>
                    <a:pt x="170" y="65"/>
                  </a:lnTo>
                  <a:lnTo>
                    <a:pt x="137" y="74"/>
                  </a:lnTo>
                  <a:lnTo>
                    <a:pt x="106" y="83"/>
                  </a:lnTo>
                  <a:lnTo>
                    <a:pt x="78" y="91"/>
                  </a:lnTo>
                  <a:lnTo>
                    <a:pt x="53" y="97"/>
                  </a:lnTo>
                  <a:lnTo>
                    <a:pt x="30" y="101"/>
                  </a:lnTo>
                  <a:lnTo>
                    <a:pt x="1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76" name="Freeform 116"/>
            <p:cNvSpPr>
              <a:spLocks/>
            </p:cNvSpPr>
            <p:nvPr/>
          </p:nvSpPr>
          <p:spPr bwMode="auto">
            <a:xfrm>
              <a:off x="2238" y="2436"/>
              <a:ext cx="875" cy="4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450" y="416"/>
                </a:cxn>
                <a:cxn ang="0">
                  <a:pos x="863" y="165"/>
                </a:cxn>
                <a:cxn ang="0">
                  <a:pos x="865" y="164"/>
                </a:cxn>
                <a:cxn ang="0">
                  <a:pos x="868" y="159"/>
                </a:cxn>
                <a:cxn ang="0">
                  <a:pos x="872" y="154"/>
                </a:cxn>
                <a:cxn ang="0">
                  <a:pos x="875" y="145"/>
                </a:cxn>
                <a:cxn ang="0">
                  <a:pos x="873" y="135"/>
                </a:cxn>
                <a:cxn ang="0">
                  <a:pos x="869" y="127"/>
                </a:cxn>
                <a:cxn ang="0">
                  <a:pos x="859" y="117"/>
                </a:cxn>
                <a:cxn ang="0">
                  <a:pos x="842" y="107"/>
                </a:cxn>
                <a:cxn ang="0">
                  <a:pos x="469" y="0"/>
                </a:cxn>
                <a:cxn ang="0">
                  <a:pos x="0" y="128"/>
                </a:cxn>
              </a:cxnLst>
              <a:rect l="0" t="0" r="r" b="b"/>
              <a:pathLst>
                <a:path w="875" h="416">
                  <a:moveTo>
                    <a:pt x="0" y="128"/>
                  </a:moveTo>
                  <a:lnTo>
                    <a:pt x="450" y="416"/>
                  </a:lnTo>
                  <a:lnTo>
                    <a:pt x="863" y="165"/>
                  </a:lnTo>
                  <a:lnTo>
                    <a:pt x="865" y="164"/>
                  </a:lnTo>
                  <a:lnTo>
                    <a:pt x="868" y="159"/>
                  </a:lnTo>
                  <a:lnTo>
                    <a:pt x="872" y="154"/>
                  </a:lnTo>
                  <a:lnTo>
                    <a:pt x="875" y="145"/>
                  </a:lnTo>
                  <a:lnTo>
                    <a:pt x="873" y="135"/>
                  </a:lnTo>
                  <a:lnTo>
                    <a:pt x="869" y="127"/>
                  </a:lnTo>
                  <a:lnTo>
                    <a:pt x="859" y="117"/>
                  </a:lnTo>
                  <a:lnTo>
                    <a:pt x="842" y="107"/>
                  </a:lnTo>
                  <a:lnTo>
                    <a:pt x="469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77" name="Freeform 117"/>
            <p:cNvSpPr>
              <a:spLocks/>
            </p:cNvSpPr>
            <p:nvPr/>
          </p:nvSpPr>
          <p:spPr bwMode="auto">
            <a:xfrm>
              <a:off x="2250" y="2591"/>
              <a:ext cx="469" cy="26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5" y="9"/>
                </a:cxn>
                <a:cxn ang="0">
                  <a:pos x="22" y="18"/>
                </a:cxn>
                <a:cxn ang="0">
                  <a:pos x="28" y="30"/>
                </a:cxn>
                <a:cxn ang="0">
                  <a:pos x="31" y="45"/>
                </a:cxn>
                <a:cxn ang="0">
                  <a:pos x="28" y="62"/>
                </a:cxn>
                <a:cxn ang="0">
                  <a:pos x="18" y="81"/>
                </a:cxn>
                <a:cxn ang="0">
                  <a:pos x="0" y="99"/>
                </a:cxn>
                <a:cxn ang="0">
                  <a:pos x="5" y="102"/>
                </a:cxn>
                <a:cxn ang="0">
                  <a:pos x="19" y="110"/>
                </a:cxn>
                <a:cxn ang="0">
                  <a:pos x="42" y="123"/>
                </a:cxn>
                <a:cxn ang="0">
                  <a:pos x="72" y="140"/>
                </a:cxn>
                <a:cxn ang="0">
                  <a:pos x="107" y="158"/>
                </a:cxn>
                <a:cxn ang="0">
                  <a:pos x="147" y="178"/>
                </a:cxn>
                <a:cxn ang="0">
                  <a:pos x="189" y="198"/>
                </a:cxn>
                <a:cxn ang="0">
                  <a:pos x="233" y="218"/>
                </a:cxn>
                <a:cxn ang="0">
                  <a:pos x="277" y="234"/>
                </a:cxn>
                <a:cxn ang="0">
                  <a:pos x="319" y="249"/>
                </a:cxn>
                <a:cxn ang="0">
                  <a:pos x="358" y="259"/>
                </a:cxn>
                <a:cxn ang="0">
                  <a:pos x="394" y="264"/>
                </a:cxn>
                <a:cxn ang="0">
                  <a:pos x="423" y="263"/>
                </a:cxn>
                <a:cxn ang="0">
                  <a:pos x="447" y="256"/>
                </a:cxn>
                <a:cxn ang="0">
                  <a:pos x="463" y="239"/>
                </a:cxn>
                <a:cxn ang="0">
                  <a:pos x="469" y="213"/>
                </a:cxn>
                <a:cxn ang="0">
                  <a:pos x="469" y="213"/>
                </a:cxn>
                <a:cxn ang="0">
                  <a:pos x="466" y="210"/>
                </a:cxn>
                <a:cxn ang="0">
                  <a:pos x="462" y="208"/>
                </a:cxn>
                <a:cxn ang="0">
                  <a:pos x="456" y="202"/>
                </a:cxn>
                <a:cxn ang="0">
                  <a:pos x="446" y="196"/>
                </a:cxn>
                <a:cxn ang="0">
                  <a:pos x="433" y="188"/>
                </a:cxn>
                <a:cxn ang="0">
                  <a:pos x="418" y="178"/>
                </a:cxn>
                <a:cxn ang="0">
                  <a:pos x="397" y="167"/>
                </a:cxn>
                <a:cxn ang="0">
                  <a:pos x="370" y="154"/>
                </a:cxn>
                <a:cxn ang="0">
                  <a:pos x="339" y="138"/>
                </a:cxn>
                <a:cxn ang="0">
                  <a:pos x="302" y="122"/>
                </a:cxn>
                <a:cxn ang="0">
                  <a:pos x="258" y="102"/>
                </a:cxn>
                <a:cxn ang="0">
                  <a:pos x="207" y="79"/>
                </a:cxn>
                <a:cxn ang="0">
                  <a:pos x="149" y="55"/>
                </a:cxn>
                <a:cxn ang="0">
                  <a:pos x="83" y="28"/>
                </a:cxn>
                <a:cxn ang="0">
                  <a:pos x="8" y="0"/>
                </a:cxn>
              </a:cxnLst>
              <a:rect l="0" t="0" r="r" b="b"/>
              <a:pathLst>
                <a:path w="469" h="264">
                  <a:moveTo>
                    <a:pt x="8" y="0"/>
                  </a:moveTo>
                  <a:lnTo>
                    <a:pt x="11" y="3"/>
                  </a:lnTo>
                  <a:lnTo>
                    <a:pt x="15" y="9"/>
                  </a:lnTo>
                  <a:lnTo>
                    <a:pt x="22" y="18"/>
                  </a:lnTo>
                  <a:lnTo>
                    <a:pt x="28" y="30"/>
                  </a:lnTo>
                  <a:lnTo>
                    <a:pt x="31" y="45"/>
                  </a:lnTo>
                  <a:lnTo>
                    <a:pt x="28" y="62"/>
                  </a:lnTo>
                  <a:lnTo>
                    <a:pt x="18" y="81"/>
                  </a:lnTo>
                  <a:lnTo>
                    <a:pt x="0" y="99"/>
                  </a:lnTo>
                  <a:lnTo>
                    <a:pt x="5" y="102"/>
                  </a:lnTo>
                  <a:lnTo>
                    <a:pt x="19" y="110"/>
                  </a:lnTo>
                  <a:lnTo>
                    <a:pt x="42" y="123"/>
                  </a:lnTo>
                  <a:lnTo>
                    <a:pt x="72" y="140"/>
                  </a:lnTo>
                  <a:lnTo>
                    <a:pt x="107" y="158"/>
                  </a:lnTo>
                  <a:lnTo>
                    <a:pt x="147" y="178"/>
                  </a:lnTo>
                  <a:lnTo>
                    <a:pt x="189" y="198"/>
                  </a:lnTo>
                  <a:lnTo>
                    <a:pt x="233" y="218"/>
                  </a:lnTo>
                  <a:lnTo>
                    <a:pt x="277" y="234"/>
                  </a:lnTo>
                  <a:lnTo>
                    <a:pt x="319" y="249"/>
                  </a:lnTo>
                  <a:lnTo>
                    <a:pt x="358" y="259"/>
                  </a:lnTo>
                  <a:lnTo>
                    <a:pt x="394" y="264"/>
                  </a:lnTo>
                  <a:lnTo>
                    <a:pt x="423" y="263"/>
                  </a:lnTo>
                  <a:lnTo>
                    <a:pt x="447" y="256"/>
                  </a:lnTo>
                  <a:lnTo>
                    <a:pt x="463" y="239"/>
                  </a:lnTo>
                  <a:lnTo>
                    <a:pt x="469" y="213"/>
                  </a:lnTo>
                  <a:lnTo>
                    <a:pt x="469" y="213"/>
                  </a:lnTo>
                  <a:lnTo>
                    <a:pt x="466" y="210"/>
                  </a:lnTo>
                  <a:lnTo>
                    <a:pt x="462" y="208"/>
                  </a:lnTo>
                  <a:lnTo>
                    <a:pt x="456" y="202"/>
                  </a:lnTo>
                  <a:lnTo>
                    <a:pt x="446" y="196"/>
                  </a:lnTo>
                  <a:lnTo>
                    <a:pt x="433" y="188"/>
                  </a:lnTo>
                  <a:lnTo>
                    <a:pt x="418" y="178"/>
                  </a:lnTo>
                  <a:lnTo>
                    <a:pt x="397" y="167"/>
                  </a:lnTo>
                  <a:lnTo>
                    <a:pt x="370" y="154"/>
                  </a:lnTo>
                  <a:lnTo>
                    <a:pt x="339" y="138"/>
                  </a:lnTo>
                  <a:lnTo>
                    <a:pt x="302" y="122"/>
                  </a:lnTo>
                  <a:lnTo>
                    <a:pt x="258" y="102"/>
                  </a:lnTo>
                  <a:lnTo>
                    <a:pt x="207" y="79"/>
                  </a:lnTo>
                  <a:lnTo>
                    <a:pt x="149" y="55"/>
                  </a:lnTo>
                  <a:lnTo>
                    <a:pt x="83" y="2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78" name="Freeform 118"/>
            <p:cNvSpPr>
              <a:spLocks/>
            </p:cNvSpPr>
            <p:nvPr/>
          </p:nvSpPr>
          <p:spPr bwMode="auto">
            <a:xfrm>
              <a:off x="2196" y="2554"/>
              <a:ext cx="537" cy="3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2" y="223"/>
                </a:cxn>
                <a:cxn ang="0">
                  <a:pos x="494" y="226"/>
                </a:cxn>
                <a:cxn ang="0">
                  <a:pos x="499" y="232"/>
                </a:cxn>
                <a:cxn ang="0">
                  <a:pos x="506" y="240"/>
                </a:cxn>
                <a:cxn ang="0">
                  <a:pos x="511" y="253"/>
                </a:cxn>
                <a:cxn ang="0">
                  <a:pos x="514" y="267"/>
                </a:cxn>
                <a:cxn ang="0">
                  <a:pos x="511" y="283"/>
                </a:cxn>
                <a:cxn ang="0">
                  <a:pos x="503" y="300"/>
                </a:cxn>
                <a:cxn ang="0">
                  <a:pos x="484" y="317"/>
                </a:cxn>
                <a:cxn ang="0">
                  <a:pos x="489" y="314"/>
                </a:cxn>
                <a:cxn ang="0">
                  <a:pos x="501" y="304"/>
                </a:cxn>
                <a:cxn ang="0">
                  <a:pos x="516" y="290"/>
                </a:cxn>
                <a:cxn ang="0">
                  <a:pos x="530" y="271"/>
                </a:cxn>
                <a:cxn ang="0">
                  <a:pos x="537" y="252"/>
                </a:cxn>
                <a:cxn ang="0">
                  <a:pos x="535" y="231"/>
                </a:cxn>
                <a:cxn ang="0">
                  <a:pos x="518" y="211"/>
                </a:cxn>
                <a:cxn ang="0">
                  <a:pos x="484" y="191"/>
                </a:cxn>
                <a:cxn ang="0">
                  <a:pos x="0" y="0"/>
                </a:cxn>
              </a:cxnLst>
              <a:rect l="0" t="0" r="r" b="b"/>
              <a:pathLst>
                <a:path w="537" h="317">
                  <a:moveTo>
                    <a:pt x="0" y="0"/>
                  </a:moveTo>
                  <a:lnTo>
                    <a:pt x="492" y="223"/>
                  </a:lnTo>
                  <a:lnTo>
                    <a:pt x="494" y="226"/>
                  </a:lnTo>
                  <a:lnTo>
                    <a:pt x="499" y="232"/>
                  </a:lnTo>
                  <a:lnTo>
                    <a:pt x="506" y="240"/>
                  </a:lnTo>
                  <a:lnTo>
                    <a:pt x="511" y="253"/>
                  </a:lnTo>
                  <a:lnTo>
                    <a:pt x="514" y="267"/>
                  </a:lnTo>
                  <a:lnTo>
                    <a:pt x="511" y="283"/>
                  </a:lnTo>
                  <a:lnTo>
                    <a:pt x="503" y="300"/>
                  </a:lnTo>
                  <a:lnTo>
                    <a:pt x="484" y="317"/>
                  </a:lnTo>
                  <a:lnTo>
                    <a:pt x="489" y="314"/>
                  </a:lnTo>
                  <a:lnTo>
                    <a:pt x="501" y="304"/>
                  </a:lnTo>
                  <a:lnTo>
                    <a:pt x="516" y="290"/>
                  </a:lnTo>
                  <a:lnTo>
                    <a:pt x="530" y="271"/>
                  </a:lnTo>
                  <a:lnTo>
                    <a:pt x="537" y="252"/>
                  </a:lnTo>
                  <a:lnTo>
                    <a:pt x="535" y="231"/>
                  </a:lnTo>
                  <a:lnTo>
                    <a:pt x="518" y="211"/>
                  </a:lnTo>
                  <a:lnTo>
                    <a:pt x="484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79" name="Freeform 119"/>
            <p:cNvSpPr>
              <a:spLocks/>
            </p:cNvSpPr>
            <p:nvPr/>
          </p:nvSpPr>
          <p:spPr bwMode="auto">
            <a:xfrm>
              <a:off x="2217" y="2680"/>
              <a:ext cx="435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5" y="201"/>
                </a:cxn>
                <a:cxn ang="0">
                  <a:pos x="431" y="199"/>
                </a:cxn>
                <a:cxn ang="0">
                  <a:pos x="417" y="194"/>
                </a:cxn>
                <a:cxn ang="0">
                  <a:pos x="397" y="186"/>
                </a:cxn>
                <a:cxn ang="0">
                  <a:pos x="370" y="175"/>
                </a:cxn>
                <a:cxn ang="0">
                  <a:pos x="338" y="164"/>
                </a:cxn>
                <a:cxn ang="0">
                  <a:pos x="302" y="150"/>
                </a:cxn>
                <a:cxn ang="0">
                  <a:pos x="264" y="134"/>
                </a:cxn>
                <a:cxn ang="0">
                  <a:pos x="225" y="117"/>
                </a:cxn>
                <a:cxn ang="0">
                  <a:pos x="185" y="100"/>
                </a:cxn>
                <a:cxn ang="0">
                  <a:pos x="146" y="83"/>
                </a:cxn>
                <a:cxn ang="0">
                  <a:pos x="109" y="66"/>
                </a:cxn>
                <a:cxn ang="0">
                  <a:pos x="76" y="51"/>
                </a:cxn>
                <a:cxn ang="0">
                  <a:pos x="47" y="35"/>
                </a:cxn>
                <a:cxn ang="0">
                  <a:pos x="24" y="21"/>
                </a:cxn>
                <a:cxn ang="0">
                  <a:pos x="9" y="10"/>
                </a:cxn>
                <a:cxn ang="0">
                  <a:pos x="0" y="0"/>
                </a:cxn>
              </a:cxnLst>
              <a:rect l="0" t="0" r="r" b="b"/>
              <a:pathLst>
                <a:path w="435" h="201">
                  <a:moveTo>
                    <a:pt x="0" y="0"/>
                  </a:moveTo>
                  <a:lnTo>
                    <a:pt x="435" y="201"/>
                  </a:lnTo>
                  <a:lnTo>
                    <a:pt x="431" y="199"/>
                  </a:lnTo>
                  <a:lnTo>
                    <a:pt x="417" y="194"/>
                  </a:lnTo>
                  <a:lnTo>
                    <a:pt x="397" y="186"/>
                  </a:lnTo>
                  <a:lnTo>
                    <a:pt x="370" y="175"/>
                  </a:lnTo>
                  <a:lnTo>
                    <a:pt x="338" y="164"/>
                  </a:lnTo>
                  <a:lnTo>
                    <a:pt x="302" y="150"/>
                  </a:lnTo>
                  <a:lnTo>
                    <a:pt x="264" y="134"/>
                  </a:lnTo>
                  <a:lnTo>
                    <a:pt x="225" y="117"/>
                  </a:lnTo>
                  <a:lnTo>
                    <a:pt x="185" y="100"/>
                  </a:lnTo>
                  <a:lnTo>
                    <a:pt x="146" y="83"/>
                  </a:lnTo>
                  <a:lnTo>
                    <a:pt x="109" y="66"/>
                  </a:lnTo>
                  <a:lnTo>
                    <a:pt x="76" y="51"/>
                  </a:lnTo>
                  <a:lnTo>
                    <a:pt x="47" y="35"/>
                  </a:lnTo>
                  <a:lnTo>
                    <a:pt x="24" y="21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80" name="Freeform 120"/>
            <p:cNvSpPr>
              <a:spLocks/>
            </p:cNvSpPr>
            <p:nvPr/>
          </p:nvSpPr>
          <p:spPr bwMode="auto">
            <a:xfrm>
              <a:off x="2750" y="2559"/>
              <a:ext cx="361" cy="197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361" y="0"/>
                </a:cxn>
                <a:cxn ang="0">
                  <a:pos x="357" y="2"/>
                </a:cxn>
                <a:cxn ang="0">
                  <a:pos x="347" y="9"/>
                </a:cxn>
                <a:cxn ang="0">
                  <a:pos x="332" y="21"/>
                </a:cxn>
                <a:cxn ang="0">
                  <a:pos x="310" y="35"/>
                </a:cxn>
                <a:cxn ang="0">
                  <a:pos x="285" y="53"/>
                </a:cxn>
                <a:cxn ang="0">
                  <a:pos x="257" y="72"/>
                </a:cxn>
                <a:cxn ang="0">
                  <a:pos x="227" y="91"/>
                </a:cxn>
                <a:cxn ang="0">
                  <a:pos x="196" y="111"/>
                </a:cxn>
                <a:cxn ang="0">
                  <a:pos x="164" y="131"/>
                </a:cxn>
                <a:cxn ang="0">
                  <a:pos x="131" y="149"/>
                </a:cxn>
                <a:cxn ang="0">
                  <a:pos x="101" y="166"/>
                </a:cxn>
                <a:cxn ang="0">
                  <a:pos x="73" y="180"/>
                </a:cxn>
                <a:cxn ang="0">
                  <a:pos x="48" y="190"/>
                </a:cxn>
                <a:cxn ang="0">
                  <a:pos x="27" y="196"/>
                </a:cxn>
                <a:cxn ang="0">
                  <a:pos x="10" y="197"/>
                </a:cxn>
                <a:cxn ang="0">
                  <a:pos x="0" y="193"/>
                </a:cxn>
              </a:cxnLst>
              <a:rect l="0" t="0" r="r" b="b"/>
              <a:pathLst>
                <a:path w="361" h="197">
                  <a:moveTo>
                    <a:pt x="0" y="193"/>
                  </a:moveTo>
                  <a:lnTo>
                    <a:pt x="361" y="0"/>
                  </a:lnTo>
                  <a:lnTo>
                    <a:pt x="357" y="2"/>
                  </a:lnTo>
                  <a:lnTo>
                    <a:pt x="347" y="9"/>
                  </a:lnTo>
                  <a:lnTo>
                    <a:pt x="332" y="21"/>
                  </a:lnTo>
                  <a:lnTo>
                    <a:pt x="310" y="35"/>
                  </a:lnTo>
                  <a:lnTo>
                    <a:pt x="285" y="53"/>
                  </a:lnTo>
                  <a:lnTo>
                    <a:pt x="257" y="72"/>
                  </a:lnTo>
                  <a:lnTo>
                    <a:pt x="227" y="91"/>
                  </a:lnTo>
                  <a:lnTo>
                    <a:pt x="196" y="111"/>
                  </a:lnTo>
                  <a:lnTo>
                    <a:pt x="164" y="131"/>
                  </a:lnTo>
                  <a:lnTo>
                    <a:pt x="131" y="149"/>
                  </a:lnTo>
                  <a:lnTo>
                    <a:pt x="101" y="166"/>
                  </a:lnTo>
                  <a:lnTo>
                    <a:pt x="73" y="180"/>
                  </a:lnTo>
                  <a:lnTo>
                    <a:pt x="48" y="190"/>
                  </a:lnTo>
                  <a:lnTo>
                    <a:pt x="27" y="196"/>
                  </a:lnTo>
                  <a:lnTo>
                    <a:pt x="10" y="197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81" name="Freeform 121"/>
            <p:cNvSpPr>
              <a:spLocks/>
            </p:cNvSpPr>
            <p:nvPr/>
          </p:nvSpPr>
          <p:spPr bwMode="auto">
            <a:xfrm>
              <a:off x="2680" y="2608"/>
              <a:ext cx="437" cy="263"/>
            </a:xfrm>
            <a:custGeom>
              <a:avLst/>
              <a:gdLst/>
              <a:ahLst/>
              <a:cxnLst>
                <a:cxn ang="0">
                  <a:pos x="437" y="0"/>
                </a:cxn>
                <a:cxn ang="0">
                  <a:pos x="0" y="263"/>
                </a:cxn>
                <a:cxn ang="0">
                  <a:pos x="5" y="260"/>
                </a:cxn>
                <a:cxn ang="0">
                  <a:pos x="19" y="253"/>
                </a:cxn>
                <a:cxn ang="0">
                  <a:pos x="40" y="242"/>
                </a:cxn>
                <a:cxn ang="0">
                  <a:pos x="67" y="226"/>
                </a:cxn>
                <a:cxn ang="0">
                  <a:pos x="99" y="208"/>
                </a:cxn>
                <a:cxn ang="0">
                  <a:pos x="136" y="188"/>
                </a:cxn>
                <a:cxn ang="0">
                  <a:pos x="176" y="165"/>
                </a:cxn>
                <a:cxn ang="0">
                  <a:pos x="215" y="143"/>
                </a:cxn>
                <a:cxn ang="0">
                  <a:pos x="256" y="120"/>
                </a:cxn>
                <a:cxn ang="0">
                  <a:pos x="296" y="97"/>
                </a:cxn>
                <a:cxn ang="0">
                  <a:pos x="332" y="75"/>
                </a:cxn>
                <a:cxn ang="0">
                  <a:pos x="365" y="54"/>
                </a:cxn>
                <a:cxn ang="0">
                  <a:pos x="393" y="35"/>
                </a:cxn>
                <a:cxn ang="0">
                  <a:pos x="416" y="20"/>
                </a:cxn>
                <a:cxn ang="0">
                  <a:pos x="431" y="8"/>
                </a:cxn>
                <a:cxn ang="0">
                  <a:pos x="437" y="0"/>
                </a:cxn>
              </a:cxnLst>
              <a:rect l="0" t="0" r="r" b="b"/>
              <a:pathLst>
                <a:path w="437" h="263">
                  <a:moveTo>
                    <a:pt x="437" y="0"/>
                  </a:moveTo>
                  <a:lnTo>
                    <a:pt x="0" y="263"/>
                  </a:lnTo>
                  <a:lnTo>
                    <a:pt x="5" y="260"/>
                  </a:lnTo>
                  <a:lnTo>
                    <a:pt x="19" y="253"/>
                  </a:lnTo>
                  <a:lnTo>
                    <a:pt x="40" y="242"/>
                  </a:lnTo>
                  <a:lnTo>
                    <a:pt x="67" y="226"/>
                  </a:lnTo>
                  <a:lnTo>
                    <a:pt x="99" y="208"/>
                  </a:lnTo>
                  <a:lnTo>
                    <a:pt x="136" y="188"/>
                  </a:lnTo>
                  <a:lnTo>
                    <a:pt x="176" y="165"/>
                  </a:lnTo>
                  <a:lnTo>
                    <a:pt x="215" y="143"/>
                  </a:lnTo>
                  <a:lnTo>
                    <a:pt x="256" y="120"/>
                  </a:lnTo>
                  <a:lnTo>
                    <a:pt x="296" y="97"/>
                  </a:lnTo>
                  <a:lnTo>
                    <a:pt x="332" y="75"/>
                  </a:lnTo>
                  <a:lnTo>
                    <a:pt x="365" y="54"/>
                  </a:lnTo>
                  <a:lnTo>
                    <a:pt x="393" y="35"/>
                  </a:lnTo>
                  <a:lnTo>
                    <a:pt x="416" y="20"/>
                  </a:lnTo>
                  <a:lnTo>
                    <a:pt x="431" y="8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82" name="Freeform 122"/>
            <p:cNvSpPr>
              <a:spLocks/>
            </p:cNvSpPr>
            <p:nvPr/>
          </p:nvSpPr>
          <p:spPr bwMode="auto">
            <a:xfrm>
              <a:off x="2707" y="2433"/>
              <a:ext cx="394" cy="10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94" y="106"/>
                </a:cxn>
                <a:cxn ang="0">
                  <a:pos x="390" y="104"/>
                </a:cxn>
                <a:cxn ang="0">
                  <a:pos x="379" y="100"/>
                </a:cxn>
                <a:cxn ang="0">
                  <a:pos x="362" y="95"/>
                </a:cxn>
                <a:cxn ang="0">
                  <a:pos x="339" y="86"/>
                </a:cxn>
                <a:cxn ang="0">
                  <a:pos x="312" y="78"/>
                </a:cxn>
                <a:cxn ang="0">
                  <a:pos x="283" y="68"/>
                </a:cxn>
                <a:cxn ang="0">
                  <a:pos x="250" y="56"/>
                </a:cxn>
                <a:cxn ang="0">
                  <a:pos x="216" y="47"/>
                </a:cxn>
                <a:cxn ang="0">
                  <a:pos x="181" y="35"/>
                </a:cxn>
                <a:cxn ang="0">
                  <a:pos x="147" y="27"/>
                </a:cxn>
                <a:cxn ang="0">
                  <a:pos x="113" y="17"/>
                </a:cxn>
                <a:cxn ang="0">
                  <a:pos x="82" y="10"/>
                </a:cxn>
                <a:cxn ang="0">
                  <a:pos x="55" y="4"/>
                </a:cxn>
                <a:cxn ang="0">
                  <a:pos x="31" y="1"/>
                </a:cxn>
                <a:cxn ang="0">
                  <a:pos x="13" y="0"/>
                </a:cxn>
                <a:cxn ang="0">
                  <a:pos x="0" y="3"/>
                </a:cxn>
              </a:cxnLst>
              <a:rect l="0" t="0" r="r" b="b"/>
              <a:pathLst>
                <a:path w="394" h="106">
                  <a:moveTo>
                    <a:pt x="0" y="3"/>
                  </a:moveTo>
                  <a:lnTo>
                    <a:pt x="394" y="106"/>
                  </a:lnTo>
                  <a:lnTo>
                    <a:pt x="390" y="104"/>
                  </a:lnTo>
                  <a:lnTo>
                    <a:pt x="379" y="100"/>
                  </a:lnTo>
                  <a:lnTo>
                    <a:pt x="362" y="95"/>
                  </a:lnTo>
                  <a:lnTo>
                    <a:pt x="339" y="86"/>
                  </a:lnTo>
                  <a:lnTo>
                    <a:pt x="312" y="78"/>
                  </a:lnTo>
                  <a:lnTo>
                    <a:pt x="283" y="68"/>
                  </a:lnTo>
                  <a:lnTo>
                    <a:pt x="250" y="56"/>
                  </a:lnTo>
                  <a:lnTo>
                    <a:pt x="216" y="47"/>
                  </a:lnTo>
                  <a:lnTo>
                    <a:pt x="181" y="35"/>
                  </a:lnTo>
                  <a:lnTo>
                    <a:pt x="147" y="27"/>
                  </a:lnTo>
                  <a:lnTo>
                    <a:pt x="113" y="17"/>
                  </a:lnTo>
                  <a:lnTo>
                    <a:pt x="82" y="10"/>
                  </a:lnTo>
                  <a:lnTo>
                    <a:pt x="55" y="4"/>
                  </a:lnTo>
                  <a:lnTo>
                    <a:pt x="31" y="1"/>
                  </a:lnTo>
                  <a:lnTo>
                    <a:pt x="1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83" name="Freeform 123"/>
            <p:cNvSpPr>
              <a:spLocks/>
            </p:cNvSpPr>
            <p:nvPr/>
          </p:nvSpPr>
          <p:spPr bwMode="auto">
            <a:xfrm>
              <a:off x="2257" y="2451"/>
              <a:ext cx="411" cy="98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11" y="0"/>
                </a:cxn>
                <a:cxn ang="0">
                  <a:pos x="407" y="2"/>
                </a:cxn>
                <a:cxn ang="0">
                  <a:pos x="395" y="4"/>
                </a:cxn>
                <a:cxn ang="0">
                  <a:pos x="377" y="10"/>
                </a:cxn>
                <a:cxn ang="0">
                  <a:pos x="354" y="17"/>
                </a:cxn>
                <a:cxn ang="0">
                  <a:pos x="326" y="26"/>
                </a:cxn>
                <a:cxn ang="0">
                  <a:pos x="295" y="36"/>
                </a:cxn>
                <a:cxn ang="0">
                  <a:pos x="261" y="45"/>
                </a:cxn>
                <a:cxn ang="0">
                  <a:pos x="224" y="54"/>
                </a:cxn>
                <a:cxn ang="0">
                  <a:pos x="189" y="64"/>
                </a:cxn>
                <a:cxn ang="0">
                  <a:pos x="152" y="74"/>
                </a:cxn>
                <a:cxn ang="0">
                  <a:pos x="118" y="82"/>
                </a:cxn>
                <a:cxn ang="0">
                  <a:pos x="86" y="88"/>
                </a:cxn>
                <a:cxn ang="0">
                  <a:pos x="58" y="93"/>
                </a:cxn>
                <a:cxn ang="0">
                  <a:pos x="32" y="98"/>
                </a:cxn>
                <a:cxn ang="0">
                  <a:pos x="12" y="98"/>
                </a:cxn>
                <a:cxn ang="0">
                  <a:pos x="0" y="96"/>
                </a:cxn>
              </a:cxnLst>
              <a:rect l="0" t="0" r="r" b="b"/>
              <a:pathLst>
                <a:path w="411" h="98">
                  <a:moveTo>
                    <a:pt x="0" y="96"/>
                  </a:moveTo>
                  <a:lnTo>
                    <a:pt x="411" y="0"/>
                  </a:lnTo>
                  <a:lnTo>
                    <a:pt x="407" y="2"/>
                  </a:lnTo>
                  <a:lnTo>
                    <a:pt x="395" y="4"/>
                  </a:lnTo>
                  <a:lnTo>
                    <a:pt x="377" y="10"/>
                  </a:lnTo>
                  <a:lnTo>
                    <a:pt x="354" y="17"/>
                  </a:lnTo>
                  <a:lnTo>
                    <a:pt x="326" y="26"/>
                  </a:lnTo>
                  <a:lnTo>
                    <a:pt x="295" y="36"/>
                  </a:lnTo>
                  <a:lnTo>
                    <a:pt x="261" y="45"/>
                  </a:lnTo>
                  <a:lnTo>
                    <a:pt x="224" y="54"/>
                  </a:lnTo>
                  <a:lnTo>
                    <a:pt x="189" y="64"/>
                  </a:lnTo>
                  <a:lnTo>
                    <a:pt x="152" y="74"/>
                  </a:lnTo>
                  <a:lnTo>
                    <a:pt x="118" y="82"/>
                  </a:lnTo>
                  <a:lnTo>
                    <a:pt x="86" y="88"/>
                  </a:lnTo>
                  <a:lnTo>
                    <a:pt x="58" y="93"/>
                  </a:lnTo>
                  <a:lnTo>
                    <a:pt x="32" y="98"/>
                  </a:lnTo>
                  <a:lnTo>
                    <a:pt x="12" y="9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84" name="Freeform 124"/>
            <p:cNvSpPr>
              <a:spLocks/>
            </p:cNvSpPr>
            <p:nvPr/>
          </p:nvSpPr>
          <p:spPr bwMode="auto">
            <a:xfrm>
              <a:off x="528" y="2289"/>
              <a:ext cx="1113" cy="357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387" y="279"/>
                </a:cxn>
                <a:cxn ang="0">
                  <a:pos x="914" y="357"/>
                </a:cxn>
                <a:cxn ang="0">
                  <a:pos x="1113" y="202"/>
                </a:cxn>
                <a:cxn ang="0">
                  <a:pos x="691" y="135"/>
                </a:cxn>
                <a:cxn ang="0">
                  <a:pos x="414" y="0"/>
                </a:cxn>
                <a:cxn ang="0">
                  <a:pos x="410" y="0"/>
                </a:cxn>
                <a:cxn ang="0">
                  <a:pos x="400" y="0"/>
                </a:cxn>
                <a:cxn ang="0">
                  <a:pos x="383" y="0"/>
                </a:cxn>
                <a:cxn ang="0">
                  <a:pos x="360" y="0"/>
                </a:cxn>
                <a:cxn ang="0">
                  <a:pos x="335" y="0"/>
                </a:cxn>
                <a:cxn ang="0">
                  <a:pos x="304" y="1"/>
                </a:cxn>
                <a:cxn ang="0">
                  <a:pos x="271" y="4"/>
                </a:cxn>
                <a:cxn ang="0">
                  <a:pos x="237" y="8"/>
                </a:cxn>
                <a:cxn ang="0">
                  <a:pos x="202" y="14"/>
                </a:cxn>
                <a:cxn ang="0">
                  <a:pos x="167" y="21"/>
                </a:cxn>
                <a:cxn ang="0">
                  <a:pos x="131" y="30"/>
                </a:cxn>
                <a:cxn ang="0">
                  <a:pos x="99" y="42"/>
                </a:cxn>
                <a:cxn ang="0">
                  <a:pos x="68" y="55"/>
                </a:cxn>
                <a:cxn ang="0">
                  <a:pos x="41" y="72"/>
                </a:cxn>
                <a:cxn ang="0">
                  <a:pos x="18" y="92"/>
                </a:cxn>
                <a:cxn ang="0">
                  <a:pos x="0" y="114"/>
                </a:cxn>
              </a:cxnLst>
              <a:rect l="0" t="0" r="r" b="b"/>
              <a:pathLst>
                <a:path w="1113" h="357">
                  <a:moveTo>
                    <a:pt x="0" y="114"/>
                  </a:moveTo>
                  <a:lnTo>
                    <a:pt x="387" y="279"/>
                  </a:lnTo>
                  <a:lnTo>
                    <a:pt x="914" y="357"/>
                  </a:lnTo>
                  <a:lnTo>
                    <a:pt x="1113" y="202"/>
                  </a:lnTo>
                  <a:lnTo>
                    <a:pt x="691" y="135"/>
                  </a:lnTo>
                  <a:lnTo>
                    <a:pt x="414" y="0"/>
                  </a:lnTo>
                  <a:lnTo>
                    <a:pt x="410" y="0"/>
                  </a:lnTo>
                  <a:lnTo>
                    <a:pt x="400" y="0"/>
                  </a:lnTo>
                  <a:lnTo>
                    <a:pt x="383" y="0"/>
                  </a:lnTo>
                  <a:lnTo>
                    <a:pt x="360" y="0"/>
                  </a:lnTo>
                  <a:lnTo>
                    <a:pt x="335" y="0"/>
                  </a:lnTo>
                  <a:lnTo>
                    <a:pt x="304" y="1"/>
                  </a:lnTo>
                  <a:lnTo>
                    <a:pt x="271" y="4"/>
                  </a:lnTo>
                  <a:lnTo>
                    <a:pt x="237" y="8"/>
                  </a:lnTo>
                  <a:lnTo>
                    <a:pt x="202" y="14"/>
                  </a:lnTo>
                  <a:lnTo>
                    <a:pt x="167" y="21"/>
                  </a:lnTo>
                  <a:lnTo>
                    <a:pt x="131" y="30"/>
                  </a:lnTo>
                  <a:lnTo>
                    <a:pt x="99" y="42"/>
                  </a:lnTo>
                  <a:lnTo>
                    <a:pt x="68" y="55"/>
                  </a:lnTo>
                  <a:lnTo>
                    <a:pt x="41" y="72"/>
                  </a:lnTo>
                  <a:lnTo>
                    <a:pt x="18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85" name="Freeform 125"/>
            <p:cNvSpPr>
              <a:spLocks/>
            </p:cNvSpPr>
            <p:nvPr/>
          </p:nvSpPr>
          <p:spPr bwMode="auto">
            <a:xfrm>
              <a:off x="552" y="2423"/>
              <a:ext cx="442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6" y="144"/>
                </a:cxn>
                <a:cxn ang="0">
                  <a:pos x="308" y="148"/>
                </a:cxn>
                <a:cxn ang="0">
                  <a:pos x="312" y="160"/>
                </a:cxn>
                <a:cxn ang="0">
                  <a:pos x="321" y="172"/>
                </a:cxn>
                <a:cxn ang="0">
                  <a:pos x="333" y="186"/>
                </a:cxn>
                <a:cxn ang="0">
                  <a:pos x="352" y="198"/>
                </a:cxn>
                <a:cxn ang="0">
                  <a:pos x="376" y="201"/>
                </a:cxn>
                <a:cxn ang="0">
                  <a:pos x="405" y="195"/>
                </a:cxn>
                <a:cxn ang="0">
                  <a:pos x="442" y="177"/>
                </a:cxn>
                <a:cxn ang="0">
                  <a:pos x="438" y="178"/>
                </a:cxn>
                <a:cxn ang="0">
                  <a:pos x="428" y="181"/>
                </a:cxn>
                <a:cxn ang="0">
                  <a:pos x="412" y="184"/>
                </a:cxn>
                <a:cxn ang="0">
                  <a:pos x="394" y="184"/>
                </a:cxn>
                <a:cxn ang="0">
                  <a:pos x="374" y="181"/>
                </a:cxn>
                <a:cxn ang="0">
                  <a:pos x="356" y="172"/>
                </a:cxn>
                <a:cxn ang="0">
                  <a:pos x="339" y="155"/>
                </a:cxn>
                <a:cxn ang="0">
                  <a:pos x="326" y="131"/>
                </a:cxn>
                <a:cxn ang="0">
                  <a:pos x="0" y="0"/>
                </a:cxn>
              </a:cxnLst>
              <a:rect l="0" t="0" r="r" b="b"/>
              <a:pathLst>
                <a:path w="442" h="201">
                  <a:moveTo>
                    <a:pt x="0" y="0"/>
                  </a:moveTo>
                  <a:lnTo>
                    <a:pt x="306" y="144"/>
                  </a:lnTo>
                  <a:lnTo>
                    <a:pt x="308" y="148"/>
                  </a:lnTo>
                  <a:lnTo>
                    <a:pt x="312" y="160"/>
                  </a:lnTo>
                  <a:lnTo>
                    <a:pt x="321" y="172"/>
                  </a:lnTo>
                  <a:lnTo>
                    <a:pt x="333" y="186"/>
                  </a:lnTo>
                  <a:lnTo>
                    <a:pt x="352" y="198"/>
                  </a:lnTo>
                  <a:lnTo>
                    <a:pt x="376" y="201"/>
                  </a:lnTo>
                  <a:lnTo>
                    <a:pt x="405" y="195"/>
                  </a:lnTo>
                  <a:lnTo>
                    <a:pt x="442" y="177"/>
                  </a:lnTo>
                  <a:lnTo>
                    <a:pt x="438" y="178"/>
                  </a:lnTo>
                  <a:lnTo>
                    <a:pt x="428" y="181"/>
                  </a:lnTo>
                  <a:lnTo>
                    <a:pt x="412" y="184"/>
                  </a:lnTo>
                  <a:lnTo>
                    <a:pt x="394" y="184"/>
                  </a:lnTo>
                  <a:lnTo>
                    <a:pt x="374" y="181"/>
                  </a:lnTo>
                  <a:lnTo>
                    <a:pt x="356" y="172"/>
                  </a:lnTo>
                  <a:lnTo>
                    <a:pt x="339" y="155"/>
                  </a:lnTo>
                  <a:lnTo>
                    <a:pt x="326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86" name="Freeform 126"/>
            <p:cNvSpPr>
              <a:spLocks/>
            </p:cNvSpPr>
            <p:nvPr/>
          </p:nvSpPr>
          <p:spPr bwMode="auto">
            <a:xfrm>
              <a:off x="1049" y="2513"/>
              <a:ext cx="641" cy="173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384" y="173"/>
                </a:cxn>
                <a:cxn ang="0">
                  <a:pos x="641" y="0"/>
                </a:cxn>
                <a:cxn ang="0">
                  <a:pos x="393" y="133"/>
                </a:cxn>
                <a:cxn ang="0">
                  <a:pos x="0" y="89"/>
                </a:cxn>
              </a:cxnLst>
              <a:rect l="0" t="0" r="r" b="b"/>
              <a:pathLst>
                <a:path w="641" h="173">
                  <a:moveTo>
                    <a:pt x="0" y="89"/>
                  </a:moveTo>
                  <a:lnTo>
                    <a:pt x="384" y="173"/>
                  </a:lnTo>
                  <a:lnTo>
                    <a:pt x="641" y="0"/>
                  </a:lnTo>
                  <a:lnTo>
                    <a:pt x="393" y="133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87" name="Freeform 127"/>
            <p:cNvSpPr>
              <a:spLocks/>
            </p:cNvSpPr>
            <p:nvPr/>
          </p:nvSpPr>
          <p:spPr bwMode="auto">
            <a:xfrm>
              <a:off x="542" y="2252"/>
              <a:ext cx="1113" cy="357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387" y="278"/>
                </a:cxn>
                <a:cxn ang="0">
                  <a:pos x="914" y="357"/>
                </a:cxn>
                <a:cxn ang="0">
                  <a:pos x="1113" y="201"/>
                </a:cxn>
                <a:cxn ang="0">
                  <a:pos x="691" y="134"/>
                </a:cxn>
                <a:cxn ang="0">
                  <a:pos x="414" y="0"/>
                </a:cxn>
                <a:cxn ang="0">
                  <a:pos x="410" y="0"/>
                </a:cxn>
                <a:cxn ang="0">
                  <a:pos x="400" y="0"/>
                </a:cxn>
                <a:cxn ang="0">
                  <a:pos x="383" y="0"/>
                </a:cxn>
                <a:cxn ang="0">
                  <a:pos x="360" y="0"/>
                </a:cxn>
                <a:cxn ang="0">
                  <a:pos x="335" y="0"/>
                </a:cxn>
                <a:cxn ang="0">
                  <a:pos x="304" y="2"/>
                </a:cxn>
                <a:cxn ang="0">
                  <a:pos x="271" y="4"/>
                </a:cxn>
                <a:cxn ang="0">
                  <a:pos x="237" y="9"/>
                </a:cxn>
                <a:cxn ang="0">
                  <a:pos x="202" y="14"/>
                </a:cxn>
                <a:cxn ang="0">
                  <a:pos x="167" y="21"/>
                </a:cxn>
                <a:cxn ang="0">
                  <a:pos x="131" y="30"/>
                </a:cxn>
                <a:cxn ang="0">
                  <a:pos x="99" y="41"/>
                </a:cxn>
                <a:cxn ang="0">
                  <a:pos x="68" y="55"/>
                </a:cxn>
                <a:cxn ang="0">
                  <a:pos x="41" y="71"/>
                </a:cxn>
                <a:cxn ang="0">
                  <a:pos x="18" y="91"/>
                </a:cxn>
                <a:cxn ang="0">
                  <a:pos x="0" y="113"/>
                </a:cxn>
              </a:cxnLst>
              <a:rect l="0" t="0" r="r" b="b"/>
              <a:pathLst>
                <a:path w="1113" h="357">
                  <a:moveTo>
                    <a:pt x="0" y="113"/>
                  </a:moveTo>
                  <a:lnTo>
                    <a:pt x="387" y="278"/>
                  </a:lnTo>
                  <a:lnTo>
                    <a:pt x="914" y="357"/>
                  </a:lnTo>
                  <a:lnTo>
                    <a:pt x="1113" y="201"/>
                  </a:lnTo>
                  <a:lnTo>
                    <a:pt x="691" y="134"/>
                  </a:lnTo>
                  <a:lnTo>
                    <a:pt x="414" y="0"/>
                  </a:lnTo>
                  <a:lnTo>
                    <a:pt x="410" y="0"/>
                  </a:lnTo>
                  <a:lnTo>
                    <a:pt x="400" y="0"/>
                  </a:lnTo>
                  <a:lnTo>
                    <a:pt x="383" y="0"/>
                  </a:lnTo>
                  <a:lnTo>
                    <a:pt x="360" y="0"/>
                  </a:lnTo>
                  <a:lnTo>
                    <a:pt x="335" y="0"/>
                  </a:lnTo>
                  <a:lnTo>
                    <a:pt x="304" y="2"/>
                  </a:lnTo>
                  <a:lnTo>
                    <a:pt x="271" y="4"/>
                  </a:lnTo>
                  <a:lnTo>
                    <a:pt x="237" y="9"/>
                  </a:lnTo>
                  <a:lnTo>
                    <a:pt x="202" y="14"/>
                  </a:lnTo>
                  <a:lnTo>
                    <a:pt x="167" y="21"/>
                  </a:lnTo>
                  <a:lnTo>
                    <a:pt x="131" y="30"/>
                  </a:lnTo>
                  <a:lnTo>
                    <a:pt x="99" y="41"/>
                  </a:lnTo>
                  <a:lnTo>
                    <a:pt x="68" y="55"/>
                  </a:lnTo>
                  <a:lnTo>
                    <a:pt x="41" y="71"/>
                  </a:lnTo>
                  <a:lnTo>
                    <a:pt x="18" y="91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7E5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88" name="Freeform 128"/>
            <p:cNvSpPr>
              <a:spLocks/>
            </p:cNvSpPr>
            <p:nvPr/>
          </p:nvSpPr>
          <p:spPr bwMode="auto">
            <a:xfrm>
              <a:off x="640" y="2262"/>
              <a:ext cx="291" cy="2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9" y="4"/>
                </a:cxn>
                <a:cxn ang="0">
                  <a:pos x="22" y="8"/>
                </a:cxn>
                <a:cxn ang="0">
                  <a:pos x="38" y="16"/>
                </a:cxn>
                <a:cxn ang="0">
                  <a:pos x="57" y="24"/>
                </a:cxn>
                <a:cxn ang="0">
                  <a:pos x="79" y="34"/>
                </a:cxn>
                <a:cxn ang="0">
                  <a:pos x="103" y="47"/>
                </a:cxn>
                <a:cxn ang="0">
                  <a:pos x="127" y="61"/>
                </a:cxn>
                <a:cxn ang="0">
                  <a:pos x="152" y="78"/>
                </a:cxn>
                <a:cxn ang="0">
                  <a:pos x="178" y="95"/>
                </a:cxn>
                <a:cxn ang="0">
                  <a:pos x="202" y="114"/>
                </a:cxn>
                <a:cxn ang="0">
                  <a:pos x="224" y="136"/>
                </a:cxn>
                <a:cxn ang="0">
                  <a:pos x="245" y="160"/>
                </a:cxn>
                <a:cxn ang="0">
                  <a:pos x="264" y="184"/>
                </a:cxn>
                <a:cxn ang="0">
                  <a:pos x="279" y="210"/>
                </a:cxn>
                <a:cxn ang="0">
                  <a:pos x="291" y="239"/>
                </a:cxn>
                <a:cxn ang="0">
                  <a:pos x="289" y="237"/>
                </a:cxn>
                <a:cxn ang="0">
                  <a:pos x="285" y="232"/>
                </a:cxn>
                <a:cxn ang="0">
                  <a:pos x="279" y="225"/>
                </a:cxn>
                <a:cxn ang="0">
                  <a:pos x="269" y="213"/>
                </a:cxn>
                <a:cxn ang="0">
                  <a:pos x="258" y="201"/>
                </a:cxn>
                <a:cxn ang="0">
                  <a:pos x="245" y="186"/>
                </a:cxn>
                <a:cxn ang="0">
                  <a:pos x="228" y="169"/>
                </a:cxn>
                <a:cxn ang="0">
                  <a:pos x="211" y="151"/>
                </a:cxn>
                <a:cxn ang="0">
                  <a:pos x="190" y="133"/>
                </a:cxn>
                <a:cxn ang="0">
                  <a:pos x="169" y="113"/>
                </a:cxn>
                <a:cxn ang="0">
                  <a:pos x="145" y="93"/>
                </a:cxn>
                <a:cxn ang="0">
                  <a:pos x="120" y="73"/>
                </a:cxn>
                <a:cxn ang="0">
                  <a:pos x="91" y="54"/>
                </a:cxn>
                <a:cxn ang="0">
                  <a:pos x="62" y="35"/>
                </a:cxn>
                <a:cxn ang="0">
                  <a:pos x="32" y="17"/>
                </a:cxn>
                <a:cxn ang="0">
                  <a:pos x="0" y="0"/>
                </a:cxn>
              </a:cxnLst>
              <a:rect l="0" t="0" r="r" b="b"/>
              <a:pathLst>
                <a:path w="291" h="239">
                  <a:moveTo>
                    <a:pt x="0" y="0"/>
                  </a:moveTo>
                  <a:lnTo>
                    <a:pt x="2" y="1"/>
                  </a:lnTo>
                  <a:lnTo>
                    <a:pt x="9" y="4"/>
                  </a:lnTo>
                  <a:lnTo>
                    <a:pt x="22" y="8"/>
                  </a:lnTo>
                  <a:lnTo>
                    <a:pt x="38" y="16"/>
                  </a:lnTo>
                  <a:lnTo>
                    <a:pt x="57" y="24"/>
                  </a:lnTo>
                  <a:lnTo>
                    <a:pt x="79" y="34"/>
                  </a:lnTo>
                  <a:lnTo>
                    <a:pt x="103" y="47"/>
                  </a:lnTo>
                  <a:lnTo>
                    <a:pt x="127" y="61"/>
                  </a:lnTo>
                  <a:lnTo>
                    <a:pt x="152" y="78"/>
                  </a:lnTo>
                  <a:lnTo>
                    <a:pt x="178" y="95"/>
                  </a:lnTo>
                  <a:lnTo>
                    <a:pt x="202" y="114"/>
                  </a:lnTo>
                  <a:lnTo>
                    <a:pt x="224" y="136"/>
                  </a:lnTo>
                  <a:lnTo>
                    <a:pt x="245" y="160"/>
                  </a:lnTo>
                  <a:lnTo>
                    <a:pt x="264" y="184"/>
                  </a:lnTo>
                  <a:lnTo>
                    <a:pt x="279" y="210"/>
                  </a:lnTo>
                  <a:lnTo>
                    <a:pt x="291" y="239"/>
                  </a:lnTo>
                  <a:lnTo>
                    <a:pt x="289" y="237"/>
                  </a:lnTo>
                  <a:lnTo>
                    <a:pt x="285" y="232"/>
                  </a:lnTo>
                  <a:lnTo>
                    <a:pt x="279" y="225"/>
                  </a:lnTo>
                  <a:lnTo>
                    <a:pt x="269" y="213"/>
                  </a:lnTo>
                  <a:lnTo>
                    <a:pt x="258" y="201"/>
                  </a:lnTo>
                  <a:lnTo>
                    <a:pt x="245" y="186"/>
                  </a:lnTo>
                  <a:lnTo>
                    <a:pt x="228" y="169"/>
                  </a:lnTo>
                  <a:lnTo>
                    <a:pt x="211" y="151"/>
                  </a:lnTo>
                  <a:lnTo>
                    <a:pt x="190" y="133"/>
                  </a:lnTo>
                  <a:lnTo>
                    <a:pt x="169" y="113"/>
                  </a:lnTo>
                  <a:lnTo>
                    <a:pt x="145" y="93"/>
                  </a:lnTo>
                  <a:lnTo>
                    <a:pt x="120" y="73"/>
                  </a:lnTo>
                  <a:lnTo>
                    <a:pt x="91" y="54"/>
                  </a:lnTo>
                  <a:lnTo>
                    <a:pt x="62" y="35"/>
                  </a:lnTo>
                  <a:lnTo>
                    <a:pt x="3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89" name="Freeform 129"/>
            <p:cNvSpPr>
              <a:spLocks/>
            </p:cNvSpPr>
            <p:nvPr/>
          </p:nvSpPr>
          <p:spPr bwMode="auto">
            <a:xfrm>
              <a:off x="566" y="2386"/>
              <a:ext cx="442" cy="1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8" y="143"/>
                </a:cxn>
                <a:cxn ang="0">
                  <a:pos x="309" y="147"/>
                </a:cxn>
                <a:cxn ang="0">
                  <a:pos x="314" y="158"/>
                </a:cxn>
                <a:cxn ang="0">
                  <a:pos x="322" y="171"/>
                </a:cxn>
                <a:cxn ang="0">
                  <a:pos x="335" y="185"/>
                </a:cxn>
                <a:cxn ang="0">
                  <a:pos x="352" y="197"/>
                </a:cxn>
                <a:cxn ang="0">
                  <a:pos x="376" y="199"/>
                </a:cxn>
                <a:cxn ang="0">
                  <a:pos x="405" y="194"/>
                </a:cxn>
                <a:cxn ang="0">
                  <a:pos x="442" y="175"/>
                </a:cxn>
                <a:cxn ang="0">
                  <a:pos x="438" y="177"/>
                </a:cxn>
                <a:cxn ang="0">
                  <a:pos x="428" y="180"/>
                </a:cxn>
                <a:cxn ang="0">
                  <a:pos x="413" y="182"/>
                </a:cxn>
                <a:cxn ang="0">
                  <a:pos x="394" y="182"/>
                </a:cxn>
                <a:cxn ang="0">
                  <a:pos x="374" y="180"/>
                </a:cxn>
                <a:cxn ang="0">
                  <a:pos x="356" y="171"/>
                </a:cxn>
                <a:cxn ang="0">
                  <a:pos x="339" y="156"/>
                </a:cxn>
                <a:cxn ang="0">
                  <a:pos x="326" y="132"/>
                </a:cxn>
                <a:cxn ang="0">
                  <a:pos x="0" y="0"/>
                </a:cxn>
              </a:cxnLst>
              <a:rect l="0" t="0" r="r" b="b"/>
              <a:pathLst>
                <a:path w="442" h="199">
                  <a:moveTo>
                    <a:pt x="0" y="0"/>
                  </a:moveTo>
                  <a:lnTo>
                    <a:pt x="308" y="143"/>
                  </a:lnTo>
                  <a:lnTo>
                    <a:pt x="309" y="147"/>
                  </a:lnTo>
                  <a:lnTo>
                    <a:pt x="314" y="158"/>
                  </a:lnTo>
                  <a:lnTo>
                    <a:pt x="322" y="171"/>
                  </a:lnTo>
                  <a:lnTo>
                    <a:pt x="335" y="185"/>
                  </a:lnTo>
                  <a:lnTo>
                    <a:pt x="352" y="197"/>
                  </a:lnTo>
                  <a:lnTo>
                    <a:pt x="376" y="199"/>
                  </a:lnTo>
                  <a:lnTo>
                    <a:pt x="405" y="194"/>
                  </a:lnTo>
                  <a:lnTo>
                    <a:pt x="442" y="175"/>
                  </a:lnTo>
                  <a:lnTo>
                    <a:pt x="438" y="177"/>
                  </a:lnTo>
                  <a:lnTo>
                    <a:pt x="428" y="180"/>
                  </a:lnTo>
                  <a:lnTo>
                    <a:pt x="413" y="182"/>
                  </a:lnTo>
                  <a:lnTo>
                    <a:pt x="394" y="182"/>
                  </a:lnTo>
                  <a:lnTo>
                    <a:pt x="374" y="180"/>
                  </a:lnTo>
                  <a:lnTo>
                    <a:pt x="356" y="171"/>
                  </a:lnTo>
                  <a:lnTo>
                    <a:pt x="339" y="156"/>
                  </a:lnTo>
                  <a:lnTo>
                    <a:pt x="326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90" name="Freeform 130"/>
            <p:cNvSpPr>
              <a:spLocks/>
            </p:cNvSpPr>
            <p:nvPr/>
          </p:nvSpPr>
          <p:spPr bwMode="auto">
            <a:xfrm>
              <a:off x="1063" y="2477"/>
              <a:ext cx="642" cy="171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384" y="171"/>
                </a:cxn>
                <a:cxn ang="0">
                  <a:pos x="642" y="0"/>
                </a:cxn>
                <a:cxn ang="0">
                  <a:pos x="393" y="132"/>
                </a:cxn>
                <a:cxn ang="0">
                  <a:pos x="0" y="87"/>
                </a:cxn>
              </a:cxnLst>
              <a:rect l="0" t="0" r="r" b="b"/>
              <a:pathLst>
                <a:path w="642" h="171">
                  <a:moveTo>
                    <a:pt x="0" y="87"/>
                  </a:moveTo>
                  <a:lnTo>
                    <a:pt x="384" y="171"/>
                  </a:lnTo>
                  <a:lnTo>
                    <a:pt x="642" y="0"/>
                  </a:lnTo>
                  <a:lnTo>
                    <a:pt x="393" y="132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91" name="Freeform 131"/>
            <p:cNvSpPr>
              <a:spLocks/>
            </p:cNvSpPr>
            <p:nvPr/>
          </p:nvSpPr>
          <p:spPr bwMode="auto">
            <a:xfrm>
              <a:off x="998" y="2400"/>
              <a:ext cx="222" cy="10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222" y="0"/>
                </a:cxn>
                <a:cxn ang="0">
                  <a:pos x="214" y="3"/>
                </a:cxn>
                <a:cxn ang="0">
                  <a:pos x="190" y="10"/>
                </a:cxn>
                <a:cxn ang="0">
                  <a:pos x="156" y="22"/>
                </a:cxn>
                <a:cxn ang="0">
                  <a:pos x="116" y="36"/>
                </a:cxn>
                <a:cxn ang="0">
                  <a:pos x="77" y="51"/>
                </a:cxn>
                <a:cxn ang="0">
                  <a:pos x="41" y="70"/>
                </a:cxn>
                <a:cxn ang="0">
                  <a:pos x="14" y="87"/>
                </a:cxn>
                <a:cxn ang="0">
                  <a:pos x="0" y="104"/>
                </a:cxn>
              </a:cxnLst>
              <a:rect l="0" t="0" r="r" b="b"/>
              <a:pathLst>
                <a:path w="222" h="104">
                  <a:moveTo>
                    <a:pt x="0" y="104"/>
                  </a:moveTo>
                  <a:lnTo>
                    <a:pt x="222" y="0"/>
                  </a:lnTo>
                  <a:lnTo>
                    <a:pt x="214" y="3"/>
                  </a:lnTo>
                  <a:lnTo>
                    <a:pt x="190" y="10"/>
                  </a:lnTo>
                  <a:lnTo>
                    <a:pt x="156" y="22"/>
                  </a:lnTo>
                  <a:lnTo>
                    <a:pt x="116" y="36"/>
                  </a:lnTo>
                  <a:lnTo>
                    <a:pt x="77" y="51"/>
                  </a:lnTo>
                  <a:lnTo>
                    <a:pt x="41" y="70"/>
                  </a:lnTo>
                  <a:lnTo>
                    <a:pt x="14" y="87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92" name="Freeform 132"/>
            <p:cNvSpPr>
              <a:spLocks/>
            </p:cNvSpPr>
            <p:nvPr/>
          </p:nvSpPr>
          <p:spPr bwMode="auto">
            <a:xfrm>
              <a:off x="1270" y="2374"/>
              <a:ext cx="411" cy="7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9"/>
                </a:cxn>
                <a:cxn ang="0">
                  <a:pos x="12" y="8"/>
                </a:cxn>
                <a:cxn ang="0">
                  <a:pos x="26" y="5"/>
                </a:cxn>
                <a:cxn ang="0">
                  <a:pos x="46" y="4"/>
                </a:cxn>
                <a:cxn ang="0">
                  <a:pos x="70" y="2"/>
                </a:cxn>
                <a:cxn ang="0">
                  <a:pos x="97" y="1"/>
                </a:cxn>
                <a:cxn ang="0">
                  <a:pos x="127" y="0"/>
                </a:cxn>
                <a:cxn ang="0">
                  <a:pos x="159" y="0"/>
                </a:cxn>
                <a:cxn ang="0">
                  <a:pos x="192" y="1"/>
                </a:cxn>
                <a:cxn ang="0">
                  <a:pos x="225" y="5"/>
                </a:cxn>
                <a:cxn ang="0">
                  <a:pos x="261" y="9"/>
                </a:cxn>
                <a:cxn ang="0">
                  <a:pos x="293" y="17"/>
                </a:cxn>
                <a:cxn ang="0">
                  <a:pos x="326" y="28"/>
                </a:cxn>
                <a:cxn ang="0">
                  <a:pos x="357" y="41"/>
                </a:cxn>
                <a:cxn ang="0">
                  <a:pos x="385" y="56"/>
                </a:cxn>
                <a:cxn ang="0">
                  <a:pos x="411" y="76"/>
                </a:cxn>
                <a:cxn ang="0">
                  <a:pos x="408" y="74"/>
                </a:cxn>
                <a:cxn ang="0">
                  <a:pos x="401" y="72"/>
                </a:cxn>
                <a:cxn ang="0">
                  <a:pos x="389" y="67"/>
                </a:cxn>
                <a:cxn ang="0">
                  <a:pos x="374" y="63"/>
                </a:cxn>
                <a:cxn ang="0">
                  <a:pos x="355" y="56"/>
                </a:cxn>
                <a:cxn ang="0">
                  <a:pos x="333" y="49"/>
                </a:cxn>
                <a:cxn ang="0">
                  <a:pos x="307" y="42"/>
                </a:cxn>
                <a:cxn ang="0">
                  <a:pos x="279" y="35"/>
                </a:cxn>
                <a:cxn ang="0">
                  <a:pos x="249" y="28"/>
                </a:cxn>
                <a:cxn ang="0">
                  <a:pos x="217" y="21"/>
                </a:cxn>
                <a:cxn ang="0">
                  <a:pos x="183" y="15"/>
                </a:cxn>
                <a:cxn ang="0">
                  <a:pos x="148" y="11"/>
                </a:cxn>
                <a:cxn ang="0">
                  <a:pos x="111" y="8"/>
                </a:cxn>
                <a:cxn ang="0">
                  <a:pos x="74" y="7"/>
                </a:cxn>
                <a:cxn ang="0">
                  <a:pos x="38" y="7"/>
                </a:cxn>
                <a:cxn ang="0">
                  <a:pos x="0" y="9"/>
                </a:cxn>
              </a:cxnLst>
              <a:rect l="0" t="0" r="r" b="b"/>
              <a:pathLst>
                <a:path w="411" h="76">
                  <a:moveTo>
                    <a:pt x="0" y="9"/>
                  </a:moveTo>
                  <a:lnTo>
                    <a:pt x="2" y="9"/>
                  </a:lnTo>
                  <a:lnTo>
                    <a:pt x="12" y="8"/>
                  </a:lnTo>
                  <a:lnTo>
                    <a:pt x="26" y="5"/>
                  </a:lnTo>
                  <a:lnTo>
                    <a:pt x="46" y="4"/>
                  </a:lnTo>
                  <a:lnTo>
                    <a:pt x="70" y="2"/>
                  </a:lnTo>
                  <a:lnTo>
                    <a:pt x="97" y="1"/>
                  </a:lnTo>
                  <a:lnTo>
                    <a:pt x="127" y="0"/>
                  </a:lnTo>
                  <a:lnTo>
                    <a:pt x="159" y="0"/>
                  </a:lnTo>
                  <a:lnTo>
                    <a:pt x="192" y="1"/>
                  </a:lnTo>
                  <a:lnTo>
                    <a:pt x="225" y="5"/>
                  </a:lnTo>
                  <a:lnTo>
                    <a:pt x="261" y="9"/>
                  </a:lnTo>
                  <a:lnTo>
                    <a:pt x="293" y="17"/>
                  </a:lnTo>
                  <a:lnTo>
                    <a:pt x="326" y="28"/>
                  </a:lnTo>
                  <a:lnTo>
                    <a:pt x="357" y="41"/>
                  </a:lnTo>
                  <a:lnTo>
                    <a:pt x="385" y="56"/>
                  </a:lnTo>
                  <a:lnTo>
                    <a:pt x="411" y="76"/>
                  </a:lnTo>
                  <a:lnTo>
                    <a:pt x="408" y="74"/>
                  </a:lnTo>
                  <a:lnTo>
                    <a:pt x="401" y="72"/>
                  </a:lnTo>
                  <a:lnTo>
                    <a:pt x="389" y="67"/>
                  </a:lnTo>
                  <a:lnTo>
                    <a:pt x="374" y="63"/>
                  </a:lnTo>
                  <a:lnTo>
                    <a:pt x="355" y="56"/>
                  </a:lnTo>
                  <a:lnTo>
                    <a:pt x="333" y="49"/>
                  </a:lnTo>
                  <a:lnTo>
                    <a:pt x="307" y="42"/>
                  </a:lnTo>
                  <a:lnTo>
                    <a:pt x="279" y="35"/>
                  </a:lnTo>
                  <a:lnTo>
                    <a:pt x="249" y="28"/>
                  </a:lnTo>
                  <a:lnTo>
                    <a:pt x="217" y="21"/>
                  </a:lnTo>
                  <a:lnTo>
                    <a:pt x="183" y="15"/>
                  </a:lnTo>
                  <a:lnTo>
                    <a:pt x="148" y="11"/>
                  </a:lnTo>
                  <a:lnTo>
                    <a:pt x="111" y="8"/>
                  </a:lnTo>
                  <a:lnTo>
                    <a:pt x="74" y="7"/>
                  </a:lnTo>
                  <a:lnTo>
                    <a:pt x="38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93" name="Freeform 133"/>
            <p:cNvSpPr>
              <a:spLocks/>
            </p:cNvSpPr>
            <p:nvPr/>
          </p:nvSpPr>
          <p:spPr bwMode="auto">
            <a:xfrm>
              <a:off x="956" y="2251"/>
              <a:ext cx="258" cy="124"/>
            </a:xfrm>
            <a:custGeom>
              <a:avLst/>
              <a:gdLst/>
              <a:ahLst/>
              <a:cxnLst>
                <a:cxn ang="0">
                  <a:pos x="258" y="124"/>
                </a:cxn>
                <a:cxn ang="0">
                  <a:pos x="257" y="123"/>
                </a:cxn>
                <a:cxn ang="0">
                  <a:pos x="254" y="118"/>
                </a:cxn>
                <a:cxn ang="0">
                  <a:pos x="250" y="111"/>
                </a:cxn>
                <a:cxn ang="0">
                  <a:pos x="243" y="103"/>
                </a:cxn>
                <a:cxn ang="0">
                  <a:pos x="233" y="92"/>
                </a:cxn>
                <a:cxn ang="0">
                  <a:pos x="223" y="80"/>
                </a:cxn>
                <a:cxn ang="0">
                  <a:pos x="209" y="68"/>
                </a:cxn>
                <a:cxn ang="0">
                  <a:pos x="195" y="56"/>
                </a:cxn>
                <a:cxn ang="0">
                  <a:pos x="178" y="44"/>
                </a:cxn>
                <a:cxn ang="0">
                  <a:pos x="158" y="32"/>
                </a:cxn>
                <a:cxn ang="0">
                  <a:pos x="137" y="21"/>
                </a:cxn>
                <a:cxn ang="0">
                  <a:pos x="113" y="12"/>
                </a:cxn>
                <a:cxn ang="0">
                  <a:pos x="89" y="5"/>
                </a:cxn>
                <a:cxn ang="0">
                  <a:pos x="61" y="1"/>
                </a:cxn>
                <a:cxn ang="0">
                  <a:pos x="31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8" y="4"/>
                </a:cxn>
                <a:cxn ang="0">
                  <a:pos x="20" y="7"/>
                </a:cxn>
                <a:cxn ang="0">
                  <a:pos x="32" y="11"/>
                </a:cxn>
                <a:cxn ang="0">
                  <a:pos x="49" y="17"/>
                </a:cxn>
                <a:cxn ang="0">
                  <a:pos x="68" y="22"/>
                </a:cxn>
                <a:cxn ang="0">
                  <a:pos x="88" y="29"/>
                </a:cxn>
                <a:cxn ang="0">
                  <a:pos x="110" y="38"/>
                </a:cxn>
                <a:cxn ang="0">
                  <a:pos x="131" y="46"/>
                </a:cxn>
                <a:cxn ang="0">
                  <a:pos x="154" y="56"/>
                </a:cxn>
                <a:cxn ang="0">
                  <a:pos x="175" y="66"/>
                </a:cxn>
                <a:cxn ang="0">
                  <a:pos x="196" y="77"/>
                </a:cxn>
                <a:cxn ang="0">
                  <a:pos x="215" y="89"/>
                </a:cxn>
                <a:cxn ang="0">
                  <a:pos x="233" y="100"/>
                </a:cxn>
                <a:cxn ang="0">
                  <a:pos x="247" y="111"/>
                </a:cxn>
                <a:cxn ang="0">
                  <a:pos x="258" y="124"/>
                </a:cxn>
              </a:cxnLst>
              <a:rect l="0" t="0" r="r" b="b"/>
              <a:pathLst>
                <a:path w="258" h="124">
                  <a:moveTo>
                    <a:pt x="258" y="124"/>
                  </a:moveTo>
                  <a:lnTo>
                    <a:pt x="257" y="123"/>
                  </a:lnTo>
                  <a:lnTo>
                    <a:pt x="254" y="118"/>
                  </a:lnTo>
                  <a:lnTo>
                    <a:pt x="250" y="111"/>
                  </a:lnTo>
                  <a:lnTo>
                    <a:pt x="243" y="103"/>
                  </a:lnTo>
                  <a:lnTo>
                    <a:pt x="233" y="92"/>
                  </a:lnTo>
                  <a:lnTo>
                    <a:pt x="223" y="80"/>
                  </a:lnTo>
                  <a:lnTo>
                    <a:pt x="209" y="68"/>
                  </a:lnTo>
                  <a:lnTo>
                    <a:pt x="195" y="56"/>
                  </a:lnTo>
                  <a:lnTo>
                    <a:pt x="178" y="44"/>
                  </a:lnTo>
                  <a:lnTo>
                    <a:pt x="158" y="32"/>
                  </a:lnTo>
                  <a:lnTo>
                    <a:pt x="137" y="21"/>
                  </a:lnTo>
                  <a:lnTo>
                    <a:pt x="113" y="12"/>
                  </a:lnTo>
                  <a:lnTo>
                    <a:pt x="89" y="5"/>
                  </a:lnTo>
                  <a:lnTo>
                    <a:pt x="61" y="1"/>
                  </a:lnTo>
                  <a:lnTo>
                    <a:pt x="31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8" y="4"/>
                  </a:lnTo>
                  <a:lnTo>
                    <a:pt x="20" y="7"/>
                  </a:lnTo>
                  <a:lnTo>
                    <a:pt x="32" y="11"/>
                  </a:lnTo>
                  <a:lnTo>
                    <a:pt x="49" y="17"/>
                  </a:lnTo>
                  <a:lnTo>
                    <a:pt x="68" y="22"/>
                  </a:lnTo>
                  <a:lnTo>
                    <a:pt x="88" y="29"/>
                  </a:lnTo>
                  <a:lnTo>
                    <a:pt x="110" y="38"/>
                  </a:lnTo>
                  <a:lnTo>
                    <a:pt x="131" y="46"/>
                  </a:lnTo>
                  <a:lnTo>
                    <a:pt x="154" y="56"/>
                  </a:lnTo>
                  <a:lnTo>
                    <a:pt x="175" y="66"/>
                  </a:lnTo>
                  <a:lnTo>
                    <a:pt x="196" y="77"/>
                  </a:lnTo>
                  <a:lnTo>
                    <a:pt x="215" y="89"/>
                  </a:lnTo>
                  <a:lnTo>
                    <a:pt x="233" y="100"/>
                  </a:lnTo>
                  <a:lnTo>
                    <a:pt x="247" y="111"/>
                  </a:lnTo>
                  <a:lnTo>
                    <a:pt x="258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94" name="Freeform 134"/>
            <p:cNvSpPr>
              <a:spLocks/>
            </p:cNvSpPr>
            <p:nvPr/>
          </p:nvSpPr>
          <p:spPr bwMode="auto">
            <a:xfrm>
              <a:off x="678" y="2252"/>
              <a:ext cx="260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0" y="0"/>
                </a:cxn>
                <a:cxn ang="0">
                  <a:pos x="257" y="0"/>
                </a:cxn>
                <a:cxn ang="0">
                  <a:pos x="250" y="2"/>
                </a:cxn>
                <a:cxn ang="0">
                  <a:pos x="238" y="3"/>
                </a:cxn>
                <a:cxn ang="0">
                  <a:pos x="223" y="4"/>
                </a:cxn>
                <a:cxn ang="0">
                  <a:pos x="206" y="7"/>
                </a:cxn>
                <a:cxn ang="0">
                  <a:pos x="185" y="9"/>
                </a:cxn>
                <a:cxn ang="0">
                  <a:pos x="164" y="10"/>
                </a:cxn>
                <a:cxn ang="0">
                  <a:pos x="141" y="13"/>
                </a:cxn>
                <a:cxn ang="0">
                  <a:pos x="118" y="14"/>
                </a:cxn>
                <a:cxn ang="0">
                  <a:pos x="94" y="14"/>
                </a:cxn>
                <a:cxn ang="0">
                  <a:pos x="73" y="14"/>
                </a:cxn>
                <a:cxn ang="0">
                  <a:pos x="53" y="14"/>
                </a:cxn>
                <a:cxn ang="0">
                  <a:pos x="35" y="13"/>
                </a:cxn>
                <a:cxn ang="0">
                  <a:pos x="19" y="10"/>
                </a:cxn>
                <a:cxn ang="0">
                  <a:pos x="8" y="6"/>
                </a:cxn>
                <a:cxn ang="0">
                  <a:pos x="0" y="0"/>
                </a:cxn>
              </a:cxnLst>
              <a:rect l="0" t="0" r="r" b="b"/>
              <a:pathLst>
                <a:path w="260" h="14">
                  <a:moveTo>
                    <a:pt x="0" y="0"/>
                  </a:moveTo>
                  <a:lnTo>
                    <a:pt x="260" y="0"/>
                  </a:lnTo>
                  <a:lnTo>
                    <a:pt x="257" y="0"/>
                  </a:lnTo>
                  <a:lnTo>
                    <a:pt x="250" y="2"/>
                  </a:lnTo>
                  <a:lnTo>
                    <a:pt x="238" y="3"/>
                  </a:lnTo>
                  <a:lnTo>
                    <a:pt x="223" y="4"/>
                  </a:lnTo>
                  <a:lnTo>
                    <a:pt x="206" y="7"/>
                  </a:lnTo>
                  <a:lnTo>
                    <a:pt x="185" y="9"/>
                  </a:lnTo>
                  <a:lnTo>
                    <a:pt x="164" y="10"/>
                  </a:lnTo>
                  <a:lnTo>
                    <a:pt x="141" y="13"/>
                  </a:lnTo>
                  <a:lnTo>
                    <a:pt x="118" y="14"/>
                  </a:lnTo>
                  <a:lnTo>
                    <a:pt x="94" y="14"/>
                  </a:lnTo>
                  <a:lnTo>
                    <a:pt x="73" y="14"/>
                  </a:lnTo>
                  <a:lnTo>
                    <a:pt x="53" y="14"/>
                  </a:lnTo>
                  <a:lnTo>
                    <a:pt x="35" y="13"/>
                  </a:lnTo>
                  <a:lnTo>
                    <a:pt x="19" y="10"/>
                  </a:lnTo>
                  <a:lnTo>
                    <a:pt x="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95" name="Freeform 135"/>
            <p:cNvSpPr>
              <a:spLocks/>
            </p:cNvSpPr>
            <p:nvPr/>
          </p:nvSpPr>
          <p:spPr bwMode="auto">
            <a:xfrm>
              <a:off x="544" y="2280"/>
              <a:ext cx="83" cy="6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83" y="3"/>
                </a:cxn>
                <a:cxn ang="0">
                  <a:pos x="83" y="12"/>
                </a:cxn>
                <a:cxn ang="0">
                  <a:pos x="80" y="24"/>
                </a:cxn>
                <a:cxn ang="0">
                  <a:pos x="76" y="37"/>
                </a:cxn>
                <a:cxn ang="0">
                  <a:pos x="66" y="51"/>
                </a:cxn>
                <a:cxn ang="0">
                  <a:pos x="52" y="61"/>
                </a:cxn>
                <a:cxn ang="0">
                  <a:pos x="29" y="67"/>
                </a:cxn>
                <a:cxn ang="0">
                  <a:pos x="0" y="67"/>
                </a:cxn>
                <a:cxn ang="0">
                  <a:pos x="2" y="65"/>
                </a:cxn>
                <a:cxn ang="0">
                  <a:pos x="12" y="61"/>
                </a:cxn>
                <a:cxn ang="0">
                  <a:pos x="25" y="55"/>
                </a:cxn>
                <a:cxn ang="0">
                  <a:pos x="40" y="48"/>
                </a:cxn>
                <a:cxn ang="0">
                  <a:pos x="56" y="39"/>
                </a:cxn>
                <a:cxn ang="0">
                  <a:pos x="69" y="27"/>
                </a:cxn>
                <a:cxn ang="0">
                  <a:pos x="79" y="15"/>
                </a:cxn>
                <a:cxn ang="0">
                  <a:pos x="83" y="0"/>
                </a:cxn>
              </a:cxnLst>
              <a:rect l="0" t="0" r="r" b="b"/>
              <a:pathLst>
                <a:path w="83" h="67">
                  <a:moveTo>
                    <a:pt x="83" y="0"/>
                  </a:moveTo>
                  <a:lnTo>
                    <a:pt x="83" y="3"/>
                  </a:lnTo>
                  <a:lnTo>
                    <a:pt x="83" y="12"/>
                  </a:lnTo>
                  <a:lnTo>
                    <a:pt x="80" y="24"/>
                  </a:lnTo>
                  <a:lnTo>
                    <a:pt x="76" y="37"/>
                  </a:lnTo>
                  <a:lnTo>
                    <a:pt x="66" y="51"/>
                  </a:lnTo>
                  <a:lnTo>
                    <a:pt x="52" y="61"/>
                  </a:lnTo>
                  <a:lnTo>
                    <a:pt x="29" y="67"/>
                  </a:lnTo>
                  <a:lnTo>
                    <a:pt x="0" y="67"/>
                  </a:lnTo>
                  <a:lnTo>
                    <a:pt x="2" y="65"/>
                  </a:lnTo>
                  <a:lnTo>
                    <a:pt x="12" y="61"/>
                  </a:lnTo>
                  <a:lnTo>
                    <a:pt x="25" y="55"/>
                  </a:lnTo>
                  <a:lnTo>
                    <a:pt x="40" y="48"/>
                  </a:lnTo>
                  <a:lnTo>
                    <a:pt x="56" y="39"/>
                  </a:lnTo>
                  <a:lnTo>
                    <a:pt x="69" y="27"/>
                  </a:lnTo>
                  <a:lnTo>
                    <a:pt x="79" y="1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96" name="Freeform 136"/>
            <p:cNvSpPr>
              <a:spLocks/>
            </p:cNvSpPr>
            <p:nvPr/>
          </p:nvSpPr>
          <p:spPr bwMode="auto">
            <a:xfrm>
              <a:off x="1001" y="2512"/>
              <a:ext cx="451" cy="4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8"/>
                </a:cxn>
                <a:cxn ang="0">
                  <a:pos x="13" y="16"/>
                </a:cxn>
                <a:cxn ang="0">
                  <a:pos x="28" y="14"/>
                </a:cxn>
                <a:cxn ang="0">
                  <a:pos x="50" y="11"/>
                </a:cxn>
                <a:cxn ang="0">
                  <a:pos x="74" y="8"/>
                </a:cxn>
                <a:cxn ang="0">
                  <a:pos x="102" y="6"/>
                </a:cxn>
                <a:cxn ang="0">
                  <a:pos x="134" y="3"/>
                </a:cxn>
                <a:cxn ang="0">
                  <a:pos x="168" y="1"/>
                </a:cxn>
                <a:cxn ang="0">
                  <a:pos x="204" y="0"/>
                </a:cxn>
                <a:cxn ang="0">
                  <a:pos x="240" y="0"/>
                </a:cxn>
                <a:cxn ang="0">
                  <a:pos x="278" y="1"/>
                </a:cxn>
                <a:cxn ang="0">
                  <a:pos x="315" y="6"/>
                </a:cxn>
                <a:cxn ang="0">
                  <a:pos x="352" y="10"/>
                </a:cxn>
                <a:cxn ang="0">
                  <a:pos x="387" y="18"/>
                </a:cxn>
                <a:cxn ang="0">
                  <a:pos x="420" y="28"/>
                </a:cxn>
                <a:cxn ang="0">
                  <a:pos x="451" y="41"/>
                </a:cxn>
                <a:cxn ang="0">
                  <a:pos x="446" y="41"/>
                </a:cxn>
                <a:cxn ang="0">
                  <a:pos x="435" y="38"/>
                </a:cxn>
                <a:cxn ang="0">
                  <a:pos x="418" y="37"/>
                </a:cxn>
                <a:cxn ang="0">
                  <a:pos x="394" y="34"/>
                </a:cxn>
                <a:cxn ang="0">
                  <a:pos x="366" y="30"/>
                </a:cxn>
                <a:cxn ang="0">
                  <a:pos x="335" y="25"/>
                </a:cxn>
                <a:cxn ang="0">
                  <a:pos x="300" y="23"/>
                </a:cxn>
                <a:cxn ang="0">
                  <a:pos x="263" y="18"/>
                </a:cxn>
                <a:cxn ang="0">
                  <a:pos x="225" y="16"/>
                </a:cxn>
                <a:cxn ang="0">
                  <a:pos x="187" y="13"/>
                </a:cxn>
                <a:cxn ang="0">
                  <a:pos x="148" y="10"/>
                </a:cxn>
                <a:cxn ang="0">
                  <a:pos x="112" y="10"/>
                </a:cxn>
                <a:cxn ang="0">
                  <a:pos x="78" y="10"/>
                </a:cxn>
                <a:cxn ang="0">
                  <a:pos x="48" y="11"/>
                </a:cxn>
                <a:cxn ang="0">
                  <a:pos x="21" y="14"/>
                </a:cxn>
                <a:cxn ang="0">
                  <a:pos x="0" y="18"/>
                </a:cxn>
              </a:cxnLst>
              <a:rect l="0" t="0" r="r" b="b"/>
              <a:pathLst>
                <a:path w="451" h="41">
                  <a:moveTo>
                    <a:pt x="0" y="18"/>
                  </a:moveTo>
                  <a:lnTo>
                    <a:pt x="3" y="18"/>
                  </a:lnTo>
                  <a:lnTo>
                    <a:pt x="13" y="16"/>
                  </a:lnTo>
                  <a:lnTo>
                    <a:pt x="28" y="14"/>
                  </a:lnTo>
                  <a:lnTo>
                    <a:pt x="50" y="11"/>
                  </a:lnTo>
                  <a:lnTo>
                    <a:pt x="74" y="8"/>
                  </a:lnTo>
                  <a:lnTo>
                    <a:pt x="102" y="6"/>
                  </a:lnTo>
                  <a:lnTo>
                    <a:pt x="134" y="3"/>
                  </a:lnTo>
                  <a:lnTo>
                    <a:pt x="168" y="1"/>
                  </a:lnTo>
                  <a:lnTo>
                    <a:pt x="204" y="0"/>
                  </a:lnTo>
                  <a:lnTo>
                    <a:pt x="240" y="0"/>
                  </a:lnTo>
                  <a:lnTo>
                    <a:pt x="278" y="1"/>
                  </a:lnTo>
                  <a:lnTo>
                    <a:pt x="315" y="6"/>
                  </a:lnTo>
                  <a:lnTo>
                    <a:pt x="352" y="10"/>
                  </a:lnTo>
                  <a:lnTo>
                    <a:pt x="387" y="18"/>
                  </a:lnTo>
                  <a:lnTo>
                    <a:pt x="420" y="28"/>
                  </a:lnTo>
                  <a:lnTo>
                    <a:pt x="451" y="41"/>
                  </a:lnTo>
                  <a:lnTo>
                    <a:pt x="446" y="41"/>
                  </a:lnTo>
                  <a:lnTo>
                    <a:pt x="435" y="38"/>
                  </a:lnTo>
                  <a:lnTo>
                    <a:pt x="418" y="37"/>
                  </a:lnTo>
                  <a:lnTo>
                    <a:pt x="394" y="34"/>
                  </a:lnTo>
                  <a:lnTo>
                    <a:pt x="366" y="30"/>
                  </a:lnTo>
                  <a:lnTo>
                    <a:pt x="335" y="25"/>
                  </a:lnTo>
                  <a:lnTo>
                    <a:pt x="300" y="23"/>
                  </a:lnTo>
                  <a:lnTo>
                    <a:pt x="263" y="18"/>
                  </a:lnTo>
                  <a:lnTo>
                    <a:pt x="225" y="16"/>
                  </a:lnTo>
                  <a:lnTo>
                    <a:pt x="187" y="13"/>
                  </a:lnTo>
                  <a:lnTo>
                    <a:pt x="148" y="10"/>
                  </a:lnTo>
                  <a:lnTo>
                    <a:pt x="112" y="10"/>
                  </a:lnTo>
                  <a:lnTo>
                    <a:pt x="78" y="10"/>
                  </a:lnTo>
                  <a:lnTo>
                    <a:pt x="48" y="11"/>
                  </a:lnTo>
                  <a:lnTo>
                    <a:pt x="21" y="1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97" name="Freeform 137"/>
            <p:cNvSpPr>
              <a:spLocks/>
            </p:cNvSpPr>
            <p:nvPr/>
          </p:nvSpPr>
          <p:spPr bwMode="auto">
            <a:xfrm>
              <a:off x="1681" y="1850"/>
              <a:ext cx="197" cy="452"/>
            </a:xfrm>
            <a:custGeom>
              <a:avLst/>
              <a:gdLst/>
              <a:ahLst/>
              <a:cxnLst>
                <a:cxn ang="0">
                  <a:pos x="148" y="452"/>
                </a:cxn>
                <a:cxn ang="0">
                  <a:pos x="152" y="439"/>
                </a:cxn>
                <a:cxn ang="0">
                  <a:pos x="161" y="406"/>
                </a:cxn>
                <a:cxn ang="0">
                  <a:pos x="172" y="356"/>
                </a:cxn>
                <a:cxn ang="0">
                  <a:pos x="183" y="293"/>
                </a:cxn>
                <a:cxn ang="0">
                  <a:pos x="193" y="221"/>
                </a:cxn>
                <a:cxn ang="0">
                  <a:pos x="197" y="147"/>
                </a:cxn>
                <a:cxn ang="0">
                  <a:pos x="194" y="70"/>
                </a:cxn>
                <a:cxn ang="0">
                  <a:pos x="180" y="0"/>
                </a:cxn>
                <a:cxn ang="0">
                  <a:pos x="0" y="429"/>
                </a:cxn>
                <a:cxn ang="0">
                  <a:pos x="4" y="429"/>
                </a:cxn>
                <a:cxn ang="0">
                  <a:pos x="16" y="432"/>
                </a:cxn>
                <a:cxn ang="0">
                  <a:pos x="35" y="435"/>
                </a:cxn>
                <a:cxn ang="0">
                  <a:pos x="56" y="437"/>
                </a:cxn>
                <a:cxn ang="0">
                  <a:pos x="80" y="442"/>
                </a:cxn>
                <a:cxn ang="0">
                  <a:pos x="105" y="445"/>
                </a:cxn>
                <a:cxn ang="0">
                  <a:pos x="128" y="449"/>
                </a:cxn>
                <a:cxn ang="0">
                  <a:pos x="148" y="452"/>
                </a:cxn>
              </a:cxnLst>
              <a:rect l="0" t="0" r="r" b="b"/>
              <a:pathLst>
                <a:path w="197" h="452">
                  <a:moveTo>
                    <a:pt x="148" y="452"/>
                  </a:moveTo>
                  <a:lnTo>
                    <a:pt x="152" y="439"/>
                  </a:lnTo>
                  <a:lnTo>
                    <a:pt x="161" y="406"/>
                  </a:lnTo>
                  <a:lnTo>
                    <a:pt x="172" y="356"/>
                  </a:lnTo>
                  <a:lnTo>
                    <a:pt x="183" y="293"/>
                  </a:lnTo>
                  <a:lnTo>
                    <a:pt x="193" y="221"/>
                  </a:lnTo>
                  <a:lnTo>
                    <a:pt x="197" y="147"/>
                  </a:lnTo>
                  <a:lnTo>
                    <a:pt x="194" y="70"/>
                  </a:lnTo>
                  <a:lnTo>
                    <a:pt x="180" y="0"/>
                  </a:lnTo>
                  <a:lnTo>
                    <a:pt x="0" y="429"/>
                  </a:lnTo>
                  <a:lnTo>
                    <a:pt x="4" y="429"/>
                  </a:lnTo>
                  <a:lnTo>
                    <a:pt x="16" y="432"/>
                  </a:lnTo>
                  <a:lnTo>
                    <a:pt x="35" y="435"/>
                  </a:lnTo>
                  <a:lnTo>
                    <a:pt x="56" y="437"/>
                  </a:lnTo>
                  <a:lnTo>
                    <a:pt x="80" y="442"/>
                  </a:lnTo>
                  <a:lnTo>
                    <a:pt x="105" y="445"/>
                  </a:lnTo>
                  <a:lnTo>
                    <a:pt x="128" y="449"/>
                  </a:lnTo>
                  <a:lnTo>
                    <a:pt x="148" y="452"/>
                  </a:lnTo>
                  <a:close/>
                </a:path>
              </a:pathLst>
            </a:custGeom>
            <a:solidFill>
              <a:srgbClr val="7AC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98" name="Freeform 138"/>
            <p:cNvSpPr>
              <a:spLocks/>
            </p:cNvSpPr>
            <p:nvPr/>
          </p:nvSpPr>
          <p:spPr bwMode="auto">
            <a:xfrm>
              <a:off x="1367" y="1471"/>
              <a:ext cx="227" cy="509"/>
            </a:xfrm>
            <a:custGeom>
              <a:avLst/>
              <a:gdLst/>
              <a:ahLst/>
              <a:cxnLst>
                <a:cxn ang="0">
                  <a:pos x="3" y="153"/>
                </a:cxn>
                <a:cxn ang="0">
                  <a:pos x="1" y="164"/>
                </a:cxn>
                <a:cxn ang="0">
                  <a:pos x="0" y="195"/>
                </a:cxn>
                <a:cxn ang="0">
                  <a:pos x="0" y="240"/>
                </a:cxn>
                <a:cxn ang="0">
                  <a:pos x="4" y="294"/>
                </a:cxn>
                <a:cxn ang="0">
                  <a:pos x="17" y="353"/>
                </a:cxn>
                <a:cxn ang="0">
                  <a:pos x="40" y="413"/>
                </a:cxn>
                <a:cxn ang="0">
                  <a:pos x="75" y="465"/>
                </a:cxn>
                <a:cxn ang="0">
                  <a:pos x="127" y="509"/>
                </a:cxn>
                <a:cxn ang="0">
                  <a:pos x="130" y="503"/>
                </a:cxn>
                <a:cxn ang="0">
                  <a:pos x="137" y="489"/>
                </a:cxn>
                <a:cxn ang="0">
                  <a:pos x="147" y="468"/>
                </a:cxn>
                <a:cxn ang="0">
                  <a:pos x="160" y="438"/>
                </a:cxn>
                <a:cxn ang="0">
                  <a:pos x="172" y="404"/>
                </a:cxn>
                <a:cxn ang="0">
                  <a:pos x="186" y="366"/>
                </a:cxn>
                <a:cxn ang="0">
                  <a:pos x="201" y="324"/>
                </a:cxn>
                <a:cxn ang="0">
                  <a:pos x="212" y="280"/>
                </a:cxn>
                <a:cxn ang="0">
                  <a:pos x="220" y="235"/>
                </a:cxn>
                <a:cxn ang="0">
                  <a:pos x="226" y="191"/>
                </a:cxn>
                <a:cxn ang="0">
                  <a:pos x="227" y="148"/>
                </a:cxn>
                <a:cxn ang="0">
                  <a:pos x="223" y="108"/>
                </a:cxn>
                <a:cxn ang="0">
                  <a:pos x="210" y="72"/>
                </a:cxn>
                <a:cxn ang="0">
                  <a:pos x="192" y="41"/>
                </a:cxn>
                <a:cxn ang="0">
                  <a:pos x="164" y="17"/>
                </a:cxn>
                <a:cxn ang="0">
                  <a:pos x="127" y="0"/>
                </a:cxn>
                <a:cxn ang="0">
                  <a:pos x="3" y="153"/>
                </a:cxn>
              </a:cxnLst>
              <a:rect l="0" t="0" r="r" b="b"/>
              <a:pathLst>
                <a:path w="227" h="509">
                  <a:moveTo>
                    <a:pt x="3" y="153"/>
                  </a:moveTo>
                  <a:lnTo>
                    <a:pt x="1" y="164"/>
                  </a:lnTo>
                  <a:lnTo>
                    <a:pt x="0" y="195"/>
                  </a:lnTo>
                  <a:lnTo>
                    <a:pt x="0" y="240"/>
                  </a:lnTo>
                  <a:lnTo>
                    <a:pt x="4" y="294"/>
                  </a:lnTo>
                  <a:lnTo>
                    <a:pt x="17" y="353"/>
                  </a:lnTo>
                  <a:lnTo>
                    <a:pt x="40" y="413"/>
                  </a:lnTo>
                  <a:lnTo>
                    <a:pt x="75" y="465"/>
                  </a:lnTo>
                  <a:lnTo>
                    <a:pt x="127" y="509"/>
                  </a:lnTo>
                  <a:lnTo>
                    <a:pt x="130" y="503"/>
                  </a:lnTo>
                  <a:lnTo>
                    <a:pt x="137" y="489"/>
                  </a:lnTo>
                  <a:lnTo>
                    <a:pt x="147" y="468"/>
                  </a:lnTo>
                  <a:lnTo>
                    <a:pt x="160" y="438"/>
                  </a:lnTo>
                  <a:lnTo>
                    <a:pt x="172" y="404"/>
                  </a:lnTo>
                  <a:lnTo>
                    <a:pt x="186" y="366"/>
                  </a:lnTo>
                  <a:lnTo>
                    <a:pt x="201" y="324"/>
                  </a:lnTo>
                  <a:lnTo>
                    <a:pt x="212" y="280"/>
                  </a:lnTo>
                  <a:lnTo>
                    <a:pt x="220" y="235"/>
                  </a:lnTo>
                  <a:lnTo>
                    <a:pt x="226" y="191"/>
                  </a:lnTo>
                  <a:lnTo>
                    <a:pt x="227" y="148"/>
                  </a:lnTo>
                  <a:lnTo>
                    <a:pt x="223" y="108"/>
                  </a:lnTo>
                  <a:lnTo>
                    <a:pt x="210" y="72"/>
                  </a:lnTo>
                  <a:lnTo>
                    <a:pt x="192" y="41"/>
                  </a:lnTo>
                  <a:lnTo>
                    <a:pt x="164" y="17"/>
                  </a:lnTo>
                  <a:lnTo>
                    <a:pt x="127" y="0"/>
                  </a:lnTo>
                  <a:lnTo>
                    <a:pt x="3" y="153"/>
                  </a:lnTo>
                  <a:close/>
                </a:path>
              </a:pathLst>
            </a:custGeom>
            <a:solidFill>
              <a:srgbClr val="FFD1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899" name="Freeform 139"/>
            <p:cNvSpPr>
              <a:spLocks/>
            </p:cNvSpPr>
            <p:nvPr/>
          </p:nvSpPr>
          <p:spPr bwMode="auto">
            <a:xfrm>
              <a:off x="1395" y="1525"/>
              <a:ext cx="177" cy="206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9" y="185"/>
                </a:cxn>
                <a:cxn ang="0">
                  <a:pos x="28" y="192"/>
                </a:cxn>
                <a:cxn ang="0">
                  <a:pos x="58" y="200"/>
                </a:cxn>
                <a:cxn ang="0">
                  <a:pos x="91" y="206"/>
                </a:cxn>
                <a:cxn ang="0">
                  <a:pos x="123" y="206"/>
                </a:cxn>
                <a:cxn ang="0">
                  <a:pos x="151" y="193"/>
                </a:cxn>
                <a:cxn ang="0">
                  <a:pos x="171" y="168"/>
                </a:cxn>
                <a:cxn ang="0">
                  <a:pos x="177" y="123"/>
                </a:cxn>
                <a:cxn ang="0">
                  <a:pos x="173" y="0"/>
                </a:cxn>
                <a:cxn ang="0">
                  <a:pos x="167" y="7"/>
                </a:cxn>
                <a:cxn ang="0">
                  <a:pos x="153" y="27"/>
                </a:cxn>
                <a:cxn ang="0">
                  <a:pos x="133" y="55"/>
                </a:cxn>
                <a:cxn ang="0">
                  <a:pos x="108" y="86"/>
                </a:cxn>
                <a:cxn ang="0">
                  <a:pos x="79" y="118"/>
                </a:cxn>
                <a:cxn ang="0">
                  <a:pos x="51" y="148"/>
                </a:cxn>
                <a:cxn ang="0">
                  <a:pos x="23" y="169"/>
                </a:cxn>
                <a:cxn ang="0">
                  <a:pos x="0" y="181"/>
                </a:cxn>
              </a:cxnLst>
              <a:rect l="0" t="0" r="r" b="b"/>
              <a:pathLst>
                <a:path w="177" h="206">
                  <a:moveTo>
                    <a:pt x="0" y="181"/>
                  </a:moveTo>
                  <a:lnTo>
                    <a:pt x="9" y="185"/>
                  </a:lnTo>
                  <a:lnTo>
                    <a:pt x="28" y="192"/>
                  </a:lnTo>
                  <a:lnTo>
                    <a:pt x="58" y="200"/>
                  </a:lnTo>
                  <a:lnTo>
                    <a:pt x="91" y="206"/>
                  </a:lnTo>
                  <a:lnTo>
                    <a:pt x="123" y="206"/>
                  </a:lnTo>
                  <a:lnTo>
                    <a:pt x="151" y="193"/>
                  </a:lnTo>
                  <a:lnTo>
                    <a:pt x="171" y="168"/>
                  </a:lnTo>
                  <a:lnTo>
                    <a:pt x="177" y="123"/>
                  </a:lnTo>
                  <a:lnTo>
                    <a:pt x="173" y="0"/>
                  </a:lnTo>
                  <a:lnTo>
                    <a:pt x="167" y="7"/>
                  </a:lnTo>
                  <a:lnTo>
                    <a:pt x="153" y="27"/>
                  </a:lnTo>
                  <a:lnTo>
                    <a:pt x="133" y="55"/>
                  </a:lnTo>
                  <a:lnTo>
                    <a:pt x="108" y="86"/>
                  </a:lnTo>
                  <a:lnTo>
                    <a:pt x="79" y="118"/>
                  </a:lnTo>
                  <a:lnTo>
                    <a:pt x="51" y="148"/>
                  </a:lnTo>
                  <a:lnTo>
                    <a:pt x="23" y="16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28C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00" name="Freeform 140"/>
            <p:cNvSpPr>
              <a:spLocks/>
            </p:cNvSpPr>
            <p:nvPr/>
          </p:nvSpPr>
          <p:spPr bwMode="auto">
            <a:xfrm>
              <a:off x="1028" y="1628"/>
              <a:ext cx="843" cy="702"/>
            </a:xfrm>
            <a:custGeom>
              <a:avLst/>
              <a:gdLst/>
              <a:ahLst/>
              <a:cxnLst>
                <a:cxn ang="0">
                  <a:pos x="602" y="20"/>
                </a:cxn>
                <a:cxn ang="0">
                  <a:pos x="556" y="86"/>
                </a:cxn>
                <a:cxn ang="0">
                  <a:pos x="496" y="186"/>
                </a:cxn>
                <a:cxn ang="0">
                  <a:pos x="449" y="281"/>
                </a:cxn>
                <a:cxn ang="0">
                  <a:pos x="339" y="48"/>
                </a:cxn>
                <a:cxn ang="0">
                  <a:pos x="314" y="49"/>
                </a:cxn>
                <a:cxn ang="0">
                  <a:pos x="258" y="61"/>
                </a:cxn>
                <a:cxn ang="0">
                  <a:pos x="203" y="86"/>
                </a:cxn>
                <a:cxn ang="0">
                  <a:pos x="181" y="133"/>
                </a:cxn>
                <a:cxn ang="0">
                  <a:pos x="168" y="152"/>
                </a:cxn>
                <a:cxn ang="0">
                  <a:pos x="138" y="205"/>
                </a:cxn>
                <a:cxn ang="0">
                  <a:pos x="97" y="278"/>
                </a:cxn>
                <a:cxn ang="0">
                  <a:pos x="55" y="364"/>
                </a:cxn>
                <a:cxn ang="0">
                  <a:pos x="21" y="453"/>
                </a:cxn>
                <a:cxn ang="0">
                  <a:pos x="1" y="534"/>
                </a:cxn>
                <a:cxn ang="0">
                  <a:pos x="6" y="597"/>
                </a:cxn>
                <a:cxn ang="0">
                  <a:pos x="44" y="631"/>
                </a:cxn>
                <a:cxn ang="0">
                  <a:pos x="64" y="634"/>
                </a:cxn>
                <a:cxn ang="0">
                  <a:pos x="113" y="633"/>
                </a:cxn>
                <a:cxn ang="0">
                  <a:pos x="181" y="618"/>
                </a:cxn>
                <a:cxn ang="0">
                  <a:pos x="253" y="579"/>
                </a:cxn>
                <a:cxn ang="0">
                  <a:pos x="266" y="586"/>
                </a:cxn>
                <a:cxn ang="0">
                  <a:pos x="298" y="606"/>
                </a:cxn>
                <a:cxn ang="0">
                  <a:pos x="346" y="631"/>
                </a:cxn>
                <a:cxn ang="0">
                  <a:pos x="403" y="659"/>
                </a:cxn>
                <a:cxn ang="0">
                  <a:pos x="462" y="683"/>
                </a:cxn>
                <a:cxn ang="0">
                  <a:pos x="520" y="699"/>
                </a:cxn>
                <a:cxn ang="0">
                  <a:pos x="568" y="702"/>
                </a:cxn>
                <a:cxn ang="0">
                  <a:pos x="603" y="685"/>
                </a:cxn>
                <a:cxn ang="0">
                  <a:pos x="612" y="683"/>
                </a:cxn>
                <a:cxn ang="0">
                  <a:pos x="634" y="678"/>
                </a:cxn>
                <a:cxn ang="0">
                  <a:pos x="665" y="661"/>
                </a:cxn>
                <a:cxn ang="0">
                  <a:pos x="705" y="631"/>
                </a:cxn>
                <a:cxn ang="0">
                  <a:pos x="744" y="580"/>
                </a:cxn>
                <a:cxn ang="0">
                  <a:pos x="782" y="507"/>
                </a:cxn>
                <a:cxn ang="0">
                  <a:pos x="816" y="405"/>
                </a:cxn>
                <a:cxn ang="0">
                  <a:pos x="839" y="270"/>
                </a:cxn>
                <a:cxn ang="0">
                  <a:pos x="843" y="237"/>
                </a:cxn>
                <a:cxn ang="0">
                  <a:pos x="839" y="165"/>
                </a:cxn>
                <a:cxn ang="0">
                  <a:pos x="808" y="93"/>
                </a:cxn>
                <a:cxn ang="0">
                  <a:pos x="726" y="58"/>
                </a:cxn>
                <a:cxn ang="0">
                  <a:pos x="708" y="45"/>
                </a:cxn>
                <a:cxn ang="0">
                  <a:pos x="669" y="18"/>
                </a:cxn>
                <a:cxn ang="0">
                  <a:pos x="629" y="0"/>
                </a:cxn>
                <a:cxn ang="0">
                  <a:pos x="609" y="10"/>
                </a:cxn>
              </a:cxnLst>
              <a:rect l="0" t="0" r="r" b="b"/>
              <a:pathLst>
                <a:path w="843" h="702">
                  <a:moveTo>
                    <a:pt x="609" y="10"/>
                  </a:moveTo>
                  <a:lnTo>
                    <a:pt x="602" y="20"/>
                  </a:lnTo>
                  <a:lnTo>
                    <a:pt x="583" y="47"/>
                  </a:lnTo>
                  <a:lnTo>
                    <a:pt x="556" y="86"/>
                  </a:lnTo>
                  <a:lnTo>
                    <a:pt x="527" y="134"/>
                  </a:lnTo>
                  <a:lnTo>
                    <a:pt x="496" y="186"/>
                  </a:lnTo>
                  <a:lnTo>
                    <a:pt x="469" y="236"/>
                  </a:lnTo>
                  <a:lnTo>
                    <a:pt x="449" y="281"/>
                  </a:lnTo>
                  <a:lnTo>
                    <a:pt x="441" y="316"/>
                  </a:lnTo>
                  <a:lnTo>
                    <a:pt x="339" y="48"/>
                  </a:lnTo>
                  <a:lnTo>
                    <a:pt x="332" y="48"/>
                  </a:lnTo>
                  <a:lnTo>
                    <a:pt x="314" y="49"/>
                  </a:lnTo>
                  <a:lnTo>
                    <a:pt x="288" y="54"/>
                  </a:lnTo>
                  <a:lnTo>
                    <a:pt x="258" y="61"/>
                  </a:lnTo>
                  <a:lnTo>
                    <a:pt x="229" y="71"/>
                  </a:lnTo>
                  <a:lnTo>
                    <a:pt x="203" y="86"/>
                  </a:lnTo>
                  <a:lnTo>
                    <a:pt x="186" y="106"/>
                  </a:lnTo>
                  <a:lnTo>
                    <a:pt x="181" y="133"/>
                  </a:lnTo>
                  <a:lnTo>
                    <a:pt x="178" y="138"/>
                  </a:lnTo>
                  <a:lnTo>
                    <a:pt x="168" y="152"/>
                  </a:lnTo>
                  <a:lnTo>
                    <a:pt x="155" y="175"/>
                  </a:lnTo>
                  <a:lnTo>
                    <a:pt x="138" y="205"/>
                  </a:lnTo>
                  <a:lnTo>
                    <a:pt x="119" y="239"/>
                  </a:lnTo>
                  <a:lnTo>
                    <a:pt x="97" y="278"/>
                  </a:lnTo>
                  <a:lnTo>
                    <a:pt x="76" y="321"/>
                  </a:lnTo>
                  <a:lnTo>
                    <a:pt x="55" y="364"/>
                  </a:lnTo>
                  <a:lnTo>
                    <a:pt x="37" y="409"/>
                  </a:lnTo>
                  <a:lnTo>
                    <a:pt x="21" y="453"/>
                  </a:lnTo>
                  <a:lnTo>
                    <a:pt x="8" y="496"/>
                  </a:lnTo>
                  <a:lnTo>
                    <a:pt x="1" y="534"/>
                  </a:lnTo>
                  <a:lnTo>
                    <a:pt x="0" y="569"/>
                  </a:lnTo>
                  <a:lnTo>
                    <a:pt x="6" y="597"/>
                  </a:lnTo>
                  <a:lnTo>
                    <a:pt x="20" y="618"/>
                  </a:lnTo>
                  <a:lnTo>
                    <a:pt x="44" y="631"/>
                  </a:lnTo>
                  <a:lnTo>
                    <a:pt x="49" y="633"/>
                  </a:lnTo>
                  <a:lnTo>
                    <a:pt x="64" y="634"/>
                  </a:lnTo>
                  <a:lnTo>
                    <a:pt x="85" y="634"/>
                  </a:lnTo>
                  <a:lnTo>
                    <a:pt x="113" y="633"/>
                  </a:lnTo>
                  <a:lnTo>
                    <a:pt x="145" y="628"/>
                  </a:lnTo>
                  <a:lnTo>
                    <a:pt x="181" y="618"/>
                  </a:lnTo>
                  <a:lnTo>
                    <a:pt x="216" y="603"/>
                  </a:lnTo>
                  <a:lnTo>
                    <a:pt x="253" y="579"/>
                  </a:lnTo>
                  <a:lnTo>
                    <a:pt x="256" y="580"/>
                  </a:lnTo>
                  <a:lnTo>
                    <a:pt x="266" y="586"/>
                  </a:lnTo>
                  <a:lnTo>
                    <a:pt x="280" y="594"/>
                  </a:lnTo>
                  <a:lnTo>
                    <a:pt x="298" y="606"/>
                  </a:lnTo>
                  <a:lnTo>
                    <a:pt x="321" y="618"/>
                  </a:lnTo>
                  <a:lnTo>
                    <a:pt x="346" y="631"/>
                  </a:lnTo>
                  <a:lnTo>
                    <a:pt x="373" y="645"/>
                  </a:lnTo>
                  <a:lnTo>
                    <a:pt x="403" y="659"/>
                  </a:lnTo>
                  <a:lnTo>
                    <a:pt x="432" y="672"/>
                  </a:lnTo>
                  <a:lnTo>
                    <a:pt x="462" y="683"/>
                  </a:lnTo>
                  <a:lnTo>
                    <a:pt x="491" y="693"/>
                  </a:lnTo>
                  <a:lnTo>
                    <a:pt x="520" y="699"/>
                  </a:lnTo>
                  <a:lnTo>
                    <a:pt x="545" y="702"/>
                  </a:lnTo>
                  <a:lnTo>
                    <a:pt x="568" y="702"/>
                  </a:lnTo>
                  <a:lnTo>
                    <a:pt x="588" y="696"/>
                  </a:lnTo>
                  <a:lnTo>
                    <a:pt x="603" y="685"/>
                  </a:lnTo>
                  <a:lnTo>
                    <a:pt x="606" y="685"/>
                  </a:lnTo>
                  <a:lnTo>
                    <a:pt x="612" y="683"/>
                  </a:lnTo>
                  <a:lnTo>
                    <a:pt x="621" y="682"/>
                  </a:lnTo>
                  <a:lnTo>
                    <a:pt x="634" y="678"/>
                  </a:lnTo>
                  <a:lnTo>
                    <a:pt x="648" y="671"/>
                  </a:lnTo>
                  <a:lnTo>
                    <a:pt x="665" y="661"/>
                  </a:lnTo>
                  <a:lnTo>
                    <a:pt x="685" y="648"/>
                  </a:lnTo>
                  <a:lnTo>
                    <a:pt x="705" y="631"/>
                  </a:lnTo>
                  <a:lnTo>
                    <a:pt x="725" y="609"/>
                  </a:lnTo>
                  <a:lnTo>
                    <a:pt x="744" y="580"/>
                  </a:lnTo>
                  <a:lnTo>
                    <a:pt x="764" y="548"/>
                  </a:lnTo>
                  <a:lnTo>
                    <a:pt x="782" y="507"/>
                  </a:lnTo>
                  <a:lnTo>
                    <a:pt x="801" y="460"/>
                  </a:lnTo>
                  <a:lnTo>
                    <a:pt x="816" y="405"/>
                  </a:lnTo>
                  <a:lnTo>
                    <a:pt x="829" y="342"/>
                  </a:lnTo>
                  <a:lnTo>
                    <a:pt x="839" y="270"/>
                  </a:lnTo>
                  <a:lnTo>
                    <a:pt x="840" y="261"/>
                  </a:lnTo>
                  <a:lnTo>
                    <a:pt x="843" y="237"/>
                  </a:lnTo>
                  <a:lnTo>
                    <a:pt x="843" y="203"/>
                  </a:lnTo>
                  <a:lnTo>
                    <a:pt x="839" y="165"/>
                  </a:lnTo>
                  <a:lnTo>
                    <a:pt x="828" y="127"/>
                  </a:lnTo>
                  <a:lnTo>
                    <a:pt x="808" y="93"/>
                  </a:lnTo>
                  <a:lnTo>
                    <a:pt x="774" y="68"/>
                  </a:lnTo>
                  <a:lnTo>
                    <a:pt x="726" y="58"/>
                  </a:lnTo>
                  <a:lnTo>
                    <a:pt x="722" y="54"/>
                  </a:lnTo>
                  <a:lnTo>
                    <a:pt x="708" y="45"/>
                  </a:lnTo>
                  <a:lnTo>
                    <a:pt x="691" y="32"/>
                  </a:lnTo>
                  <a:lnTo>
                    <a:pt x="669" y="18"/>
                  </a:lnTo>
                  <a:lnTo>
                    <a:pt x="648" y="7"/>
                  </a:lnTo>
                  <a:lnTo>
                    <a:pt x="629" y="0"/>
                  </a:lnTo>
                  <a:lnTo>
                    <a:pt x="614" y="0"/>
                  </a:lnTo>
                  <a:lnTo>
                    <a:pt x="609" y="10"/>
                  </a:lnTo>
                  <a:close/>
                </a:path>
              </a:pathLst>
            </a:custGeom>
            <a:solidFill>
              <a:srgbClr val="9E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01" name="Freeform 141"/>
            <p:cNvSpPr>
              <a:spLocks/>
            </p:cNvSpPr>
            <p:nvPr/>
          </p:nvSpPr>
          <p:spPr bwMode="auto">
            <a:xfrm>
              <a:off x="1255" y="1789"/>
              <a:ext cx="342" cy="30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6" y="8"/>
                </a:cxn>
                <a:cxn ang="0">
                  <a:pos x="9" y="31"/>
                </a:cxn>
                <a:cxn ang="0">
                  <a:pos x="3" y="65"/>
                </a:cxn>
                <a:cxn ang="0">
                  <a:pos x="0" y="106"/>
                </a:cxn>
                <a:cxn ang="0">
                  <a:pos x="5" y="151"/>
                </a:cxn>
                <a:cxn ang="0">
                  <a:pos x="20" y="198"/>
                </a:cxn>
                <a:cxn ang="0">
                  <a:pos x="50" y="241"/>
                </a:cxn>
                <a:cxn ang="0">
                  <a:pos x="96" y="278"/>
                </a:cxn>
                <a:cxn ang="0">
                  <a:pos x="98" y="280"/>
                </a:cxn>
                <a:cxn ang="0">
                  <a:pos x="102" y="281"/>
                </a:cxn>
                <a:cxn ang="0">
                  <a:pos x="109" y="285"/>
                </a:cxn>
                <a:cxn ang="0">
                  <a:pos x="119" y="289"/>
                </a:cxn>
                <a:cxn ang="0">
                  <a:pos x="130" y="294"/>
                </a:cxn>
                <a:cxn ang="0">
                  <a:pos x="144" y="298"/>
                </a:cxn>
                <a:cxn ang="0">
                  <a:pos x="160" y="302"/>
                </a:cxn>
                <a:cxn ang="0">
                  <a:pos x="177" y="304"/>
                </a:cxn>
                <a:cxn ang="0">
                  <a:pos x="195" y="304"/>
                </a:cxn>
                <a:cxn ang="0">
                  <a:pos x="215" y="302"/>
                </a:cxn>
                <a:cxn ang="0">
                  <a:pos x="235" y="297"/>
                </a:cxn>
                <a:cxn ang="0">
                  <a:pos x="256" y="289"/>
                </a:cxn>
                <a:cxn ang="0">
                  <a:pos x="277" y="277"/>
                </a:cxn>
                <a:cxn ang="0">
                  <a:pos x="300" y="261"/>
                </a:cxn>
                <a:cxn ang="0">
                  <a:pos x="321" y="240"/>
                </a:cxn>
                <a:cxn ang="0">
                  <a:pos x="342" y="215"/>
                </a:cxn>
                <a:cxn ang="0">
                  <a:pos x="339" y="215"/>
                </a:cxn>
                <a:cxn ang="0">
                  <a:pos x="329" y="216"/>
                </a:cxn>
                <a:cxn ang="0">
                  <a:pos x="315" y="217"/>
                </a:cxn>
                <a:cxn ang="0">
                  <a:pos x="297" y="219"/>
                </a:cxn>
                <a:cxn ang="0">
                  <a:pos x="276" y="219"/>
                </a:cxn>
                <a:cxn ang="0">
                  <a:pos x="250" y="216"/>
                </a:cxn>
                <a:cxn ang="0">
                  <a:pos x="224" y="213"/>
                </a:cxn>
                <a:cxn ang="0">
                  <a:pos x="195" y="206"/>
                </a:cxn>
                <a:cxn ang="0">
                  <a:pos x="167" y="198"/>
                </a:cxn>
                <a:cxn ang="0">
                  <a:pos x="139" y="185"/>
                </a:cxn>
                <a:cxn ang="0">
                  <a:pos x="112" y="168"/>
                </a:cxn>
                <a:cxn ang="0">
                  <a:pos x="87" y="145"/>
                </a:cxn>
                <a:cxn ang="0">
                  <a:pos x="64" y="119"/>
                </a:cxn>
                <a:cxn ang="0">
                  <a:pos x="44" y="86"/>
                </a:cxn>
                <a:cxn ang="0">
                  <a:pos x="29" y="47"/>
                </a:cxn>
                <a:cxn ang="0">
                  <a:pos x="19" y="0"/>
                </a:cxn>
              </a:cxnLst>
              <a:rect l="0" t="0" r="r" b="b"/>
              <a:pathLst>
                <a:path w="342" h="304">
                  <a:moveTo>
                    <a:pt x="19" y="0"/>
                  </a:moveTo>
                  <a:lnTo>
                    <a:pt x="16" y="8"/>
                  </a:lnTo>
                  <a:lnTo>
                    <a:pt x="9" y="31"/>
                  </a:lnTo>
                  <a:lnTo>
                    <a:pt x="3" y="65"/>
                  </a:lnTo>
                  <a:lnTo>
                    <a:pt x="0" y="106"/>
                  </a:lnTo>
                  <a:lnTo>
                    <a:pt x="5" y="151"/>
                  </a:lnTo>
                  <a:lnTo>
                    <a:pt x="20" y="198"/>
                  </a:lnTo>
                  <a:lnTo>
                    <a:pt x="50" y="241"/>
                  </a:lnTo>
                  <a:lnTo>
                    <a:pt x="96" y="278"/>
                  </a:lnTo>
                  <a:lnTo>
                    <a:pt x="98" y="280"/>
                  </a:lnTo>
                  <a:lnTo>
                    <a:pt x="102" y="281"/>
                  </a:lnTo>
                  <a:lnTo>
                    <a:pt x="109" y="285"/>
                  </a:lnTo>
                  <a:lnTo>
                    <a:pt x="119" y="289"/>
                  </a:lnTo>
                  <a:lnTo>
                    <a:pt x="130" y="294"/>
                  </a:lnTo>
                  <a:lnTo>
                    <a:pt x="144" y="298"/>
                  </a:lnTo>
                  <a:lnTo>
                    <a:pt x="160" y="302"/>
                  </a:lnTo>
                  <a:lnTo>
                    <a:pt x="177" y="304"/>
                  </a:lnTo>
                  <a:lnTo>
                    <a:pt x="195" y="304"/>
                  </a:lnTo>
                  <a:lnTo>
                    <a:pt x="215" y="302"/>
                  </a:lnTo>
                  <a:lnTo>
                    <a:pt x="235" y="297"/>
                  </a:lnTo>
                  <a:lnTo>
                    <a:pt x="256" y="289"/>
                  </a:lnTo>
                  <a:lnTo>
                    <a:pt x="277" y="277"/>
                  </a:lnTo>
                  <a:lnTo>
                    <a:pt x="300" y="261"/>
                  </a:lnTo>
                  <a:lnTo>
                    <a:pt x="321" y="240"/>
                  </a:lnTo>
                  <a:lnTo>
                    <a:pt x="342" y="215"/>
                  </a:lnTo>
                  <a:lnTo>
                    <a:pt x="339" y="215"/>
                  </a:lnTo>
                  <a:lnTo>
                    <a:pt x="329" y="216"/>
                  </a:lnTo>
                  <a:lnTo>
                    <a:pt x="315" y="217"/>
                  </a:lnTo>
                  <a:lnTo>
                    <a:pt x="297" y="219"/>
                  </a:lnTo>
                  <a:lnTo>
                    <a:pt x="276" y="219"/>
                  </a:lnTo>
                  <a:lnTo>
                    <a:pt x="250" y="216"/>
                  </a:lnTo>
                  <a:lnTo>
                    <a:pt x="224" y="213"/>
                  </a:lnTo>
                  <a:lnTo>
                    <a:pt x="195" y="206"/>
                  </a:lnTo>
                  <a:lnTo>
                    <a:pt x="167" y="198"/>
                  </a:lnTo>
                  <a:lnTo>
                    <a:pt x="139" y="185"/>
                  </a:lnTo>
                  <a:lnTo>
                    <a:pt x="112" y="168"/>
                  </a:lnTo>
                  <a:lnTo>
                    <a:pt x="87" y="145"/>
                  </a:lnTo>
                  <a:lnTo>
                    <a:pt x="64" y="119"/>
                  </a:lnTo>
                  <a:lnTo>
                    <a:pt x="44" y="86"/>
                  </a:lnTo>
                  <a:lnTo>
                    <a:pt x="29" y="4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AC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02" name="Freeform 142"/>
            <p:cNvSpPr>
              <a:spLocks/>
            </p:cNvSpPr>
            <p:nvPr/>
          </p:nvSpPr>
          <p:spPr bwMode="auto">
            <a:xfrm>
              <a:off x="1573" y="1814"/>
              <a:ext cx="294" cy="359"/>
            </a:xfrm>
            <a:custGeom>
              <a:avLst/>
              <a:gdLst/>
              <a:ahLst/>
              <a:cxnLst>
                <a:cxn ang="0">
                  <a:pos x="294" y="0"/>
                </a:cxn>
                <a:cxn ang="0">
                  <a:pos x="293" y="5"/>
                </a:cxn>
                <a:cxn ang="0">
                  <a:pos x="288" y="17"/>
                </a:cxn>
                <a:cxn ang="0">
                  <a:pos x="283" y="36"/>
                </a:cxn>
                <a:cxn ang="0">
                  <a:pos x="274" y="60"/>
                </a:cxn>
                <a:cxn ang="0">
                  <a:pos x="264" y="88"/>
                </a:cxn>
                <a:cxn ang="0">
                  <a:pos x="252" y="119"/>
                </a:cxn>
                <a:cxn ang="0">
                  <a:pos x="237" y="151"/>
                </a:cxn>
                <a:cxn ang="0">
                  <a:pos x="222" y="184"/>
                </a:cxn>
                <a:cxn ang="0">
                  <a:pos x="205" y="216"/>
                </a:cxn>
                <a:cxn ang="0">
                  <a:pos x="187" y="247"/>
                </a:cxn>
                <a:cxn ang="0">
                  <a:pos x="167" y="274"/>
                </a:cxn>
                <a:cxn ang="0">
                  <a:pos x="147" y="297"/>
                </a:cxn>
                <a:cxn ang="0">
                  <a:pos x="126" y="314"/>
                </a:cxn>
                <a:cxn ang="0">
                  <a:pos x="103" y="322"/>
                </a:cxn>
                <a:cxn ang="0">
                  <a:pos x="81" y="325"/>
                </a:cxn>
                <a:cxn ang="0">
                  <a:pos x="58" y="317"/>
                </a:cxn>
                <a:cxn ang="0">
                  <a:pos x="23" y="297"/>
                </a:cxn>
                <a:cxn ang="0">
                  <a:pos x="4" y="288"/>
                </a:cxn>
                <a:cxn ang="0">
                  <a:pos x="0" y="288"/>
                </a:cxn>
                <a:cxn ang="0">
                  <a:pos x="4" y="294"/>
                </a:cxn>
                <a:cxn ang="0">
                  <a:pos x="16" y="303"/>
                </a:cxn>
                <a:cxn ang="0">
                  <a:pos x="28" y="312"/>
                </a:cxn>
                <a:cxn ang="0">
                  <a:pos x="40" y="320"/>
                </a:cxn>
                <a:cxn ang="0">
                  <a:pos x="44" y="322"/>
                </a:cxn>
                <a:cxn ang="0">
                  <a:pos x="45" y="324"/>
                </a:cxn>
                <a:cxn ang="0">
                  <a:pos x="50" y="329"/>
                </a:cxn>
                <a:cxn ang="0">
                  <a:pos x="57" y="336"/>
                </a:cxn>
                <a:cxn ang="0">
                  <a:pos x="67" y="345"/>
                </a:cxn>
                <a:cxn ang="0">
                  <a:pos x="78" y="352"/>
                </a:cxn>
                <a:cxn ang="0">
                  <a:pos x="92" y="358"/>
                </a:cxn>
                <a:cxn ang="0">
                  <a:pos x="108" y="359"/>
                </a:cxn>
                <a:cxn ang="0">
                  <a:pos x="124" y="356"/>
                </a:cxn>
                <a:cxn ang="0">
                  <a:pos x="143" y="346"/>
                </a:cxn>
                <a:cxn ang="0">
                  <a:pos x="163" y="329"/>
                </a:cxn>
                <a:cxn ang="0">
                  <a:pos x="184" y="305"/>
                </a:cxn>
                <a:cxn ang="0">
                  <a:pos x="205" y="269"/>
                </a:cxn>
                <a:cxn ang="0">
                  <a:pos x="226" y="222"/>
                </a:cxn>
                <a:cxn ang="0">
                  <a:pos x="249" y="163"/>
                </a:cxn>
                <a:cxn ang="0">
                  <a:pos x="271" y="89"/>
                </a:cxn>
                <a:cxn ang="0">
                  <a:pos x="294" y="0"/>
                </a:cxn>
              </a:cxnLst>
              <a:rect l="0" t="0" r="r" b="b"/>
              <a:pathLst>
                <a:path w="294" h="359">
                  <a:moveTo>
                    <a:pt x="294" y="0"/>
                  </a:moveTo>
                  <a:lnTo>
                    <a:pt x="293" y="5"/>
                  </a:lnTo>
                  <a:lnTo>
                    <a:pt x="288" y="17"/>
                  </a:lnTo>
                  <a:lnTo>
                    <a:pt x="283" y="36"/>
                  </a:lnTo>
                  <a:lnTo>
                    <a:pt x="274" y="60"/>
                  </a:lnTo>
                  <a:lnTo>
                    <a:pt x="264" y="88"/>
                  </a:lnTo>
                  <a:lnTo>
                    <a:pt x="252" y="119"/>
                  </a:lnTo>
                  <a:lnTo>
                    <a:pt x="237" y="151"/>
                  </a:lnTo>
                  <a:lnTo>
                    <a:pt x="222" y="184"/>
                  </a:lnTo>
                  <a:lnTo>
                    <a:pt x="205" y="216"/>
                  </a:lnTo>
                  <a:lnTo>
                    <a:pt x="187" y="247"/>
                  </a:lnTo>
                  <a:lnTo>
                    <a:pt x="167" y="274"/>
                  </a:lnTo>
                  <a:lnTo>
                    <a:pt x="147" y="297"/>
                  </a:lnTo>
                  <a:lnTo>
                    <a:pt x="126" y="314"/>
                  </a:lnTo>
                  <a:lnTo>
                    <a:pt x="103" y="322"/>
                  </a:lnTo>
                  <a:lnTo>
                    <a:pt x="81" y="325"/>
                  </a:lnTo>
                  <a:lnTo>
                    <a:pt x="58" y="317"/>
                  </a:lnTo>
                  <a:lnTo>
                    <a:pt x="23" y="297"/>
                  </a:lnTo>
                  <a:lnTo>
                    <a:pt x="4" y="288"/>
                  </a:lnTo>
                  <a:lnTo>
                    <a:pt x="0" y="288"/>
                  </a:lnTo>
                  <a:lnTo>
                    <a:pt x="4" y="294"/>
                  </a:lnTo>
                  <a:lnTo>
                    <a:pt x="16" y="303"/>
                  </a:lnTo>
                  <a:lnTo>
                    <a:pt x="28" y="312"/>
                  </a:lnTo>
                  <a:lnTo>
                    <a:pt x="40" y="320"/>
                  </a:lnTo>
                  <a:lnTo>
                    <a:pt x="44" y="322"/>
                  </a:lnTo>
                  <a:lnTo>
                    <a:pt x="45" y="324"/>
                  </a:lnTo>
                  <a:lnTo>
                    <a:pt x="50" y="329"/>
                  </a:lnTo>
                  <a:lnTo>
                    <a:pt x="57" y="336"/>
                  </a:lnTo>
                  <a:lnTo>
                    <a:pt x="67" y="345"/>
                  </a:lnTo>
                  <a:lnTo>
                    <a:pt x="78" y="352"/>
                  </a:lnTo>
                  <a:lnTo>
                    <a:pt x="92" y="358"/>
                  </a:lnTo>
                  <a:lnTo>
                    <a:pt x="108" y="359"/>
                  </a:lnTo>
                  <a:lnTo>
                    <a:pt x="124" y="356"/>
                  </a:lnTo>
                  <a:lnTo>
                    <a:pt x="143" y="346"/>
                  </a:lnTo>
                  <a:lnTo>
                    <a:pt x="163" y="329"/>
                  </a:lnTo>
                  <a:lnTo>
                    <a:pt x="184" y="305"/>
                  </a:lnTo>
                  <a:lnTo>
                    <a:pt x="205" y="269"/>
                  </a:lnTo>
                  <a:lnTo>
                    <a:pt x="226" y="222"/>
                  </a:lnTo>
                  <a:lnTo>
                    <a:pt x="249" y="163"/>
                  </a:lnTo>
                  <a:lnTo>
                    <a:pt x="271" y="89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7AC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03" name="Freeform 143"/>
            <p:cNvSpPr>
              <a:spLocks/>
            </p:cNvSpPr>
            <p:nvPr/>
          </p:nvSpPr>
          <p:spPr bwMode="auto">
            <a:xfrm>
              <a:off x="1107" y="2126"/>
              <a:ext cx="157" cy="115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24" y="6"/>
                </a:cxn>
                <a:cxn ang="0">
                  <a:pos x="114" y="19"/>
                </a:cxn>
                <a:cxn ang="0">
                  <a:pos x="102" y="39"/>
                </a:cxn>
                <a:cxn ang="0">
                  <a:pos x="83" y="61"/>
                </a:cxn>
                <a:cxn ang="0">
                  <a:pos x="64" y="82"/>
                </a:cxn>
                <a:cxn ang="0">
                  <a:pos x="42" y="99"/>
                </a:cxn>
                <a:cxn ang="0">
                  <a:pos x="21" y="112"/>
                </a:cxn>
                <a:cxn ang="0">
                  <a:pos x="0" y="113"/>
                </a:cxn>
                <a:cxn ang="0">
                  <a:pos x="4" y="113"/>
                </a:cxn>
                <a:cxn ang="0">
                  <a:pos x="18" y="115"/>
                </a:cxn>
                <a:cxn ang="0">
                  <a:pos x="38" y="115"/>
                </a:cxn>
                <a:cxn ang="0">
                  <a:pos x="62" y="113"/>
                </a:cxn>
                <a:cxn ang="0">
                  <a:pos x="88" y="111"/>
                </a:cxn>
                <a:cxn ang="0">
                  <a:pos x="113" y="102"/>
                </a:cxn>
                <a:cxn ang="0">
                  <a:pos x="137" y="91"/>
                </a:cxn>
                <a:cxn ang="0">
                  <a:pos x="157" y="74"/>
                </a:cxn>
                <a:cxn ang="0">
                  <a:pos x="127" y="0"/>
                </a:cxn>
              </a:cxnLst>
              <a:rect l="0" t="0" r="r" b="b"/>
              <a:pathLst>
                <a:path w="157" h="115">
                  <a:moveTo>
                    <a:pt x="127" y="0"/>
                  </a:moveTo>
                  <a:lnTo>
                    <a:pt x="124" y="6"/>
                  </a:lnTo>
                  <a:lnTo>
                    <a:pt x="114" y="19"/>
                  </a:lnTo>
                  <a:lnTo>
                    <a:pt x="102" y="39"/>
                  </a:lnTo>
                  <a:lnTo>
                    <a:pt x="83" y="61"/>
                  </a:lnTo>
                  <a:lnTo>
                    <a:pt x="64" y="82"/>
                  </a:lnTo>
                  <a:lnTo>
                    <a:pt x="42" y="99"/>
                  </a:lnTo>
                  <a:lnTo>
                    <a:pt x="21" y="112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18" y="115"/>
                  </a:lnTo>
                  <a:lnTo>
                    <a:pt x="38" y="115"/>
                  </a:lnTo>
                  <a:lnTo>
                    <a:pt x="62" y="113"/>
                  </a:lnTo>
                  <a:lnTo>
                    <a:pt x="88" y="111"/>
                  </a:lnTo>
                  <a:lnTo>
                    <a:pt x="113" y="102"/>
                  </a:lnTo>
                  <a:lnTo>
                    <a:pt x="137" y="91"/>
                  </a:lnTo>
                  <a:lnTo>
                    <a:pt x="157" y="7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7AC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04" name="Freeform 144"/>
            <p:cNvSpPr>
              <a:spLocks/>
            </p:cNvSpPr>
            <p:nvPr/>
          </p:nvSpPr>
          <p:spPr bwMode="auto">
            <a:xfrm>
              <a:off x="1099" y="1860"/>
              <a:ext cx="202" cy="227"/>
            </a:xfrm>
            <a:custGeom>
              <a:avLst/>
              <a:gdLst/>
              <a:ahLst/>
              <a:cxnLst>
                <a:cxn ang="0">
                  <a:pos x="166" y="149"/>
                </a:cxn>
                <a:cxn ang="0">
                  <a:pos x="162" y="146"/>
                </a:cxn>
                <a:cxn ang="0">
                  <a:pos x="154" y="137"/>
                </a:cxn>
                <a:cxn ang="0">
                  <a:pos x="144" y="120"/>
                </a:cxn>
                <a:cxn ang="0">
                  <a:pos x="138" y="94"/>
                </a:cxn>
                <a:cxn ang="0">
                  <a:pos x="108" y="18"/>
                </a:cxn>
                <a:cxn ang="0">
                  <a:pos x="104" y="15"/>
                </a:cxn>
                <a:cxn ang="0">
                  <a:pos x="94" y="11"/>
                </a:cxn>
                <a:cxn ang="0">
                  <a:pos x="82" y="5"/>
                </a:cxn>
                <a:cxn ang="0">
                  <a:pos x="66" y="0"/>
                </a:cxn>
                <a:cxn ang="0">
                  <a:pos x="52" y="0"/>
                </a:cxn>
                <a:cxn ang="0">
                  <a:pos x="39" y="4"/>
                </a:cxn>
                <a:cxn ang="0">
                  <a:pos x="34" y="15"/>
                </a:cxn>
                <a:cxn ang="0">
                  <a:pos x="35" y="38"/>
                </a:cxn>
                <a:cxn ang="0">
                  <a:pos x="0" y="94"/>
                </a:cxn>
                <a:cxn ang="0">
                  <a:pos x="5" y="94"/>
                </a:cxn>
                <a:cxn ang="0">
                  <a:pos x="18" y="97"/>
                </a:cxn>
                <a:cxn ang="0">
                  <a:pos x="31" y="105"/>
                </a:cxn>
                <a:cxn ang="0">
                  <a:pos x="39" y="120"/>
                </a:cxn>
                <a:cxn ang="0">
                  <a:pos x="39" y="122"/>
                </a:cxn>
                <a:cxn ang="0">
                  <a:pos x="42" y="131"/>
                </a:cxn>
                <a:cxn ang="0">
                  <a:pos x="46" y="142"/>
                </a:cxn>
                <a:cxn ang="0">
                  <a:pos x="53" y="156"/>
                </a:cxn>
                <a:cxn ang="0">
                  <a:pos x="63" y="170"/>
                </a:cxn>
                <a:cxn ang="0">
                  <a:pos x="79" y="182"/>
                </a:cxn>
                <a:cxn ang="0">
                  <a:pos x="98" y="190"/>
                </a:cxn>
                <a:cxn ang="0">
                  <a:pos x="122" y="193"/>
                </a:cxn>
                <a:cxn ang="0">
                  <a:pos x="142" y="227"/>
                </a:cxn>
                <a:cxn ang="0">
                  <a:pos x="202" y="168"/>
                </a:cxn>
                <a:cxn ang="0">
                  <a:pos x="166" y="149"/>
                </a:cxn>
              </a:cxnLst>
              <a:rect l="0" t="0" r="r" b="b"/>
              <a:pathLst>
                <a:path w="202" h="227">
                  <a:moveTo>
                    <a:pt x="166" y="149"/>
                  </a:moveTo>
                  <a:lnTo>
                    <a:pt x="162" y="146"/>
                  </a:lnTo>
                  <a:lnTo>
                    <a:pt x="154" y="137"/>
                  </a:lnTo>
                  <a:lnTo>
                    <a:pt x="144" y="120"/>
                  </a:lnTo>
                  <a:lnTo>
                    <a:pt x="138" y="94"/>
                  </a:lnTo>
                  <a:lnTo>
                    <a:pt x="108" y="18"/>
                  </a:lnTo>
                  <a:lnTo>
                    <a:pt x="104" y="15"/>
                  </a:lnTo>
                  <a:lnTo>
                    <a:pt x="94" y="11"/>
                  </a:lnTo>
                  <a:lnTo>
                    <a:pt x="82" y="5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39" y="4"/>
                  </a:lnTo>
                  <a:lnTo>
                    <a:pt x="34" y="15"/>
                  </a:lnTo>
                  <a:lnTo>
                    <a:pt x="35" y="38"/>
                  </a:lnTo>
                  <a:lnTo>
                    <a:pt x="0" y="94"/>
                  </a:lnTo>
                  <a:lnTo>
                    <a:pt x="5" y="94"/>
                  </a:lnTo>
                  <a:lnTo>
                    <a:pt x="18" y="97"/>
                  </a:lnTo>
                  <a:lnTo>
                    <a:pt x="31" y="105"/>
                  </a:lnTo>
                  <a:lnTo>
                    <a:pt x="39" y="120"/>
                  </a:lnTo>
                  <a:lnTo>
                    <a:pt x="39" y="122"/>
                  </a:lnTo>
                  <a:lnTo>
                    <a:pt x="42" y="131"/>
                  </a:lnTo>
                  <a:lnTo>
                    <a:pt x="46" y="142"/>
                  </a:lnTo>
                  <a:lnTo>
                    <a:pt x="53" y="156"/>
                  </a:lnTo>
                  <a:lnTo>
                    <a:pt x="63" y="170"/>
                  </a:lnTo>
                  <a:lnTo>
                    <a:pt x="79" y="182"/>
                  </a:lnTo>
                  <a:lnTo>
                    <a:pt x="98" y="190"/>
                  </a:lnTo>
                  <a:lnTo>
                    <a:pt x="122" y="193"/>
                  </a:lnTo>
                  <a:lnTo>
                    <a:pt x="142" y="227"/>
                  </a:lnTo>
                  <a:lnTo>
                    <a:pt x="202" y="168"/>
                  </a:lnTo>
                  <a:lnTo>
                    <a:pt x="166" y="149"/>
                  </a:lnTo>
                  <a:close/>
                </a:path>
              </a:pathLst>
            </a:custGeom>
            <a:solidFill>
              <a:srgbClr val="FFD1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05" name="Freeform 145"/>
            <p:cNvSpPr>
              <a:spLocks/>
            </p:cNvSpPr>
            <p:nvPr/>
          </p:nvSpPr>
          <p:spPr bwMode="auto">
            <a:xfrm>
              <a:off x="1625" y="1632"/>
              <a:ext cx="266" cy="4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3" y="6"/>
                </a:cxn>
                <a:cxn ang="0">
                  <a:pos x="29" y="11"/>
                </a:cxn>
                <a:cxn ang="0">
                  <a:pos x="47" y="17"/>
                </a:cxn>
                <a:cxn ang="0">
                  <a:pos x="67" y="23"/>
                </a:cxn>
                <a:cxn ang="0">
                  <a:pos x="88" y="27"/>
                </a:cxn>
                <a:cxn ang="0">
                  <a:pos x="109" y="28"/>
                </a:cxn>
                <a:cxn ang="0">
                  <a:pos x="129" y="27"/>
                </a:cxn>
                <a:cxn ang="0">
                  <a:pos x="132" y="26"/>
                </a:cxn>
                <a:cxn ang="0">
                  <a:pos x="142" y="23"/>
                </a:cxn>
                <a:cxn ang="0">
                  <a:pos x="154" y="19"/>
                </a:cxn>
                <a:cxn ang="0">
                  <a:pos x="170" y="17"/>
                </a:cxn>
                <a:cxn ang="0">
                  <a:pos x="188" y="20"/>
                </a:cxn>
                <a:cxn ang="0">
                  <a:pos x="205" y="28"/>
                </a:cxn>
                <a:cxn ang="0">
                  <a:pos x="224" y="45"/>
                </a:cxn>
                <a:cxn ang="0">
                  <a:pos x="238" y="71"/>
                </a:cxn>
                <a:cxn ang="0">
                  <a:pos x="241" y="82"/>
                </a:cxn>
                <a:cxn ang="0">
                  <a:pos x="246" y="112"/>
                </a:cxn>
                <a:cxn ang="0">
                  <a:pos x="253" y="156"/>
                </a:cxn>
                <a:cxn ang="0">
                  <a:pos x="260" y="212"/>
                </a:cxn>
                <a:cxn ang="0">
                  <a:pos x="266" y="276"/>
                </a:cxn>
                <a:cxn ang="0">
                  <a:pos x="266" y="345"/>
                </a:cxn>
                <a:cxn ang="0">
                  <a:pos x="259" y="413"/>
                </a:cxn>
                <a:cxn ang="0">
                  <a:pos x="245" y="478"/>
                </a:cxn>
                <a:cxn ang="0">
                  <a:pos x="246" y="462"/>
                </a:cxn>
                <a:cxn ang="0">
                  <a:pos x="249" y="418"/>
                </a:cxn>
                <a:cxn ang="0">
                  <a:pos x="250" y="356"/>
                </a:cxn>
                <a:cxn ang="0">
                  <a:pos x="250" y="284"/>
                </a:cxn>
                <a:cxn ang="0">
                  <a:pos x="245" y="209"/>
                </a:cxn>
                <a:cxn ang="0">
                  <a:pos x="233" y="140"/>
                </a:cxn>
                <a:cxn ang="0">
                  <a:pos x="212" y="85"/>
                </a:cxn>
                <a:cxn ang="0">
                  <a:pos x="180" y="52"/>
                </a:cxn>
                <a:cxn ang="0">
                  <a:pos x="176" y="51"/>
                </a:cxn>
                <a:cxn ang="0">
                  <a:pos x="166" y="48"/>
                </a:cxn>
                <a:cxn ang="0">
                  <a:pos x="153" y="47"/>
                </a:cxn>
                <a:cxn ang="0">
                  <a:pos x="139" y="50"/>
                </a:cxn>
                <a:cxn ang="0">
                  <a:pos x="136" y="50"/>
                </a:cxn>
                <a:cxn ang="0">
                  <a:pos x="126" y="50"/>
                </a:cxn>
                <a:cxn ang="0">
                  <a:pos x="112" y="50"/>
                </a:cxn>
                <a:cxn ang="0">
                  <a:pos x="94" y="47"/>
                </a:cxn>
                <a:cxn ang="0">
                  <a:pos x="72" y="41"/>
                </a:cxn>
                <a:cxn ang="0">
                  <a:pos x="50" y="33"/>
                </a:cxn>
                <a:cxn ang="0">
                  <a:pos x="24" y="19"/>
                </a:cxn>
                <a:cxn ang="0">
                  <a:pos x="0" y="0"/>
                </a:cxn>
              </a:cxnLst>
              <a:rect l="0" t="0" r="r" b="b"/>
              <a:pathLst>
                <a:path w="266" h="478">
                  <a:moveTo>
                    <a:pt x="0" y="0"/>
                  </a:moveTo>
                  <a:lnTo>
                    <a:pt x="5" y="2"/>
                  </a:lnTo>
                  <a:lnTo>
                    <a:pt x="13" y="6"/>
                  </a:lnTo>
                  <a:lnTo>
                    <a:pt x="29" y="11"/>
                  </a:lnTo>
                  <a:lnTo>
                    <a:pt x="47" y="17"/>
                  </a:lnTo>
                  <a:lnTo>
                    <a:pt x="67" y="23"/>
                  </a:lnTo>
                  <a:lnTo>
                    <a:pt x="88" y="27"/>
                  </a:lnTo>
                  <a:lnTo>
                    <a:pt x="109" y="28"/>
                  </a:lnTo>
                  <a:lnTo>
                    <a:pt x="129" y="27"/>
                  </a:lnTo>
                  <a:lnTo>
                    <a:pt x="132" y="26"/>
                  </a:lnTo>
                  <a:lnTo>
                    <a:pt x="142" y="23"/>
                  </a:lnTo>
                  <a:lnTo>
                    <a:pt x="154" y="19"/>
                  </a:lnTo>
                  <a:lnTo>
                    <a:pt x="170" y="17"/>
                  </a:lnTo>
                  <a:lnTo>
                    <a:pt x="188" y="20"/>
                  </a:lnTo>
                  <a:lnTo>
                    <a:pt x="205" y="28"/>
                  </a:lnTo>
                  <a:lnTo>
                    <a:pt x="224" y="45"/>
                  </a:lnTo>
                  <a:lnTo>
                    <a:pt x="238" y="71"/>
                  </a:lnTo>
                  <a:lnTo>
                    <a:pt x="241" y="82"/>
                  </a:lnTo>
                  <a:lnTo>
                    <a:pt x="246" y="112"/>
                  </a:lnTo>
                  <a:lnTo>
                    <a:pt x="253" y="156"/>
                  </a:lnTo>
                  <a:lnTo>
                    <a:pt x="260" y="212"/>
                  </a:lnTo>
                  <a:lnTo>
                    <a:pt x="266" y="276"/>
                  </a:lnTo>
                  <a:lnTo>
                    <a:pt x="266" y="345"/>
                  </a:lnTo>
                  <a:lnTo>
                    <a:pt x="259" y="413"/>
                  </a:lnTo>
                  <a:lnTo>
                    <a:pt x="245" y="478"/>
                  </a:lnTo>
                  <a:lnTo>
                    <a:pt x="246" y="462"/>
                  </a:lnTo>
                  <a:lnTo>
                    <a:pt x="249" y="418"/>
                  </a:lnTo>
                  <a:lnTo>
                    <a:pt x="250" y="356"/>
                  </a:lnTo>
                  <a:lnTo>
                    <a:pt x="250" y="284"/>
                  </a:lnTo>
                  <a:lnTo>
                    <a:pt x="245" y="209"/>
                  </a:lnTo>
                  <a:lnTo>
                    <a:pt x="233" y="140"/>
                  </a:lnTo>
                  <a:lnTo>
                    <a:pt x="212" y="85"/>
                  </a:lnTo>
                  <a:lnTo>
                    <a:pt x="180" y="52"/>
                  </a:lnTo>
                  <a:lnTo>
                    <a:pt x="176" y="51"/>
                  </a:lnTo>
                  <a:lnTo>
                    <a:pt x="166" y="48"/>
                  </a:lnTo>
                  <a:lnTo>
                    <a:pt x="153" y="47"/>
                  </a:lnTo>
                  <a:lnTo>
                    <a:pt x="139" y="50"/>
                  </a:lnTo>
                  <a:lnTo>
                    <a:pt x="136" y="50"/>
                  </a:lnTo>
                  <a:lnTo>
                    <a:pt x="126" y="50"/>
                  </a:lnTo>
                  <a:lnTo>
                    <a:pt x="112" y="50"/>
                  </a:lnTo>
                  <a:lnTo>
                    <a:pt x="94" y="47"/>
                  </a:lnTo>
                  <a:lnTo>
                    <a:pt x="72" y="41"/>
                  </a:lnTo>
                  <a:lnTo>
                    <a:pt x="50" y="33"/>
                  </a:lnTo>
                  <a:lnTo>
                    <a:pt x="24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06" name="Freeform 146"/>
            <p:cNvSpPr>
              <a:spLocks/>
            </p:cNvSpPr>
            <p:nvPr/>
          </p:nvSpPr>
          <p:spPr bwMode="auto">
            <a:xfrm>
              <a:off x="1399" y="1683"/>
              <a:ext cx="201" cy="249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95" y="8"/>
                </a:cxn>
                <a:cxn ang="0">
                  <a:pos x="183" y="31"/>
                </a:cxn>
                <a:cxn ang="0">
                  <a:pos x="163" y="65"/>
                </a:cxn>
                <a:cxn ang="0">
                  <a:pos x="140" y="105"/>
                </a:cxn>
                <a:cxn ang="0">
                  <a:pos x="119" y="147"/>
                </a:cxn>
                <a:cxn ang="0">
                  <a:pos x="101" y="188"/>
                </a:cxn>
                <a:cxn ang="0">
                  <a:pos x="88" y="223"/>
                </a:cxn>
                <a:cxn ang="0">
                  <a:pos x="84" y="249"/>
                </a:cxn>
                <a:cxn ang="0">
                  <a:pos x="0" y="64"/>
                </a:cxn>
                <a:cxn ang="0">
                  <a:pos x="80" y="201"/>
                </a:cxn>
                <a:cxn ang="0">
                  <a:pos x="82" y="193"/>
                </a:cxn>
                <a:cxn ang="0">
                  <a:pos x="92" y="175"/>
                </a:cxn>
                <a:cxn ang="0">
                  <a:pos x="105" y="147"/>
                </a:cxn>
                <a:cxn ang="0">
                  <a:pos x="122" y="114"/>
                </a:cxn>
                <a:cxn ang="0">
                  <a:pos x="142" y="81"/>
                </a:cxn>
                <a:cxn ang="0">
                  <a:pos x="161" y="48"/>
                </a:cxn>
                <a:cxn ang="0">
                  <a:pos x="183" y="20"/>
                </a:cxn>
                <a:cxn ang="0">
                  <a:pos x="201" y="0"/>
                </a:cxn>
              </a:cxnLst>
              <a:rect l="0" t="0" r="r" b="b"/>
              <a:pathLst>
                <a:path w="201" h="249">
                  <a:moveTo>
                    <a:pt x="201" y="0"/>
                  </a:moveTo>
                  <a:lnTo>
                    <a:pt x="195" y="8"/>
                  </a:lnTo>
                  <a:lnTo>
                    <a:pt x="183" y="31"/>
                  </a:lnTo>
                  <a:lnTo>
                    <a:pt x="163" y="65"/>
                  </a:lnTo>
                  <a:lnTo>
                    <a:pt x="140" y="105"/>
                  </a:lnTo>
                  <a:lnTo>
                    <a:pt x="119" y="147"/>
                  </a:lnTo>
                  <a:lnTo>
                    <a:pt x="101" y="188"/>
                  </a:lnTo>
                  <a:lnTo>
                    <a:pt x="88" y="223"/>
                  </a:lnTo>
                  <a:lnTo>
                    <a:pt x="84" y="249"/>
                  </a:lnTo>
                  <a:lnTo>
                    <a:pt x="0" y="64"/>
                  </a:lnTo>
                  <a:lnTo>
                    <a:pt x="80" y="201"/>
                  </a:lnTo>
                  <a:lnTo>
                    <a:pt x="82" y="193"/>
                  </a:lnTo>
                  <a:lnTo>
                    <a:pt x="92" y="175"/>
                  </a:lnTo>
                  <a:lnTo>
                    <a:pt x="105" y="147"/>
                  </a:lnTo>
                  <a:lnTo>
                    <a:pt x="122" y="114"/>
                  </a:lnTo>
                  <a:lnTo>
                    <a:pt x="142" y="81"/>
                  </a:lnTo>
                  <a:lnTo>
                    <a:pt x="161" y="48"/>
                  </a:lnTo>
                  <a:lnTo>
                    <a:pt x="183" y="2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07" name="Freeform 147"/>
            <p:cNvSpPr>
              <a:spLocks/>
            </p:cNvSpPr>
            <p:nvPr/>
          </p:nvSpPr>
          <p:spPr bwMode="auto">
            <a:xfrm>
              <a:off x="1604" y="1937"/>
              <a:ext cx="270" cy="411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69" y="6"/>
                </a:cxn>
                <a:cxn ang="0">
                  <a:pos x="263" y="20"/>
                </a:cxn>
                <a:cxn ang="0">
                  <a:pos x="254" y="43"/>
                </a:cxn>
                <a:cxn ang="0">
                  <a:pos x="245" y="71"/>
                </a:cxn>
                <a:cxn ang="0">
                  <a:pos x="230" y="105"/>
                </a:cxn>
                <a:cxn ang="0">
                  <a:pos x="215" y="143"/>
                </a:cxn>
                <a:cxn ang="0">
                  <a:pos x="198" y="181"/>
                </a:cxn>
                <a:cxn ang="0">
                  <a:pos x="180" y="221"/>
                </a:cxn>
                <a:cxn ang="0">
                  <a:pos x="158" y="260"/>
                </a:cxn>
                <a:cxn ang="0">
                  <a:pos x="137" y="297"/>
                </a:cxn>
                <a:cxn ang="0">
                  <a:pos x="115" y="329"/>
                </a:cxn>
                <a:cxn ang="0">
                  <a:pos x="92" y="356"/>
                </a:cxn>
                <a:cxn ang="0">
                  <a:pos x="68" y="377"/>
                </a:cxn>
                <a:cxn ang="0">
                  <a:pos x="45" y="389"/>
                </a:cxn>
                <a:cxn ang="0">
                  <a:pos x="23" y="391"/>
                </a:cxn>
                <a:cxn ang="0">
                  <a:pos x="0" y="383"/>
                </a:cxn>
                <a:cxn ang="0">
                  <a:pos x="2" y="384"/>
                </a:cxn>
                <a:cxn ang="0">
                  <a:pos x="6" y="390"/>
                </a:cxn>
                <a:cxn ang="0">
                  <a:pos x="12" y="396"/>
                </a:cxn>
                <a:cxn ang="0">
                  <a:pos x="20" y="403"/>
                </a:cxn>
                <a:cxn ang="0">
                  <a:pos x="31" y="408"/>
                </a:cxn>
                <a:cxn ang="0">
                  <a:pos x="44" y="411"/>
                </a:cxn>
                <a:cxn ang="0">
                  <a:pos x="60" y="410"/>
                </a:cxn>
                <a:cxn ang="0">
                  <a:pos x="77" y="403"/>
                </a:cxn>
                <a:cxn ang="0">
                  <a:pos x="95" y="390"/>
                </a:cxn>
                <a:cxn ang="0">
                  <a:pos x="116" y="370"/>
                </a:cxn>
                <a:cxn ang="0">
                  <a:pos x="139" y="339"/>
                </a:cxn>
                <a:cxn ang="0">
                  <a:pos x="161" y="298"/>
                </a:cxn>
                <a:cxn ang="0">
                  <a:pos x="187" y="246"/>
                </a:cxn>
                <a:cxn ang="0">
                  <a:pos x="214" y="178"/>
                </a:cxn>
                <a:cxn ang="0">
                  <a:pos x="242" y="98"/>
                </a:cxn>
                <a:cxn ang="0">
                  <a:pos x="270" y="0"/>
                </a:cxn>
              </a:cxnLst>
              <a:rect l="0" t="0" r="r" b="b"/>
              <a:pathLst>
                <a:path w="270" h="411">
                  <a:moveTo>
                    <a:pt x="270" y="0"/>
                  </a:moveTo>
                  <a:lnTo>
                    <a:pt x="269" y="6"/>
                  </a:lnTo>
                  <a:lnTo>
                    <a:pt x="263" y="20"/>
                  </a:lnTo>
                  <a:lnTo>
                    <a:pt x="254" y="43"/>
                  </a:lnTo>
                  <a:lnTo>
                    <a:pt x="245" y="71"/>
                  </a:lnTo>
                  <a:lnTo>
                    <a:pt x="230" y="105"/>
                  </a:lnTo>
                  <a:lnTo>
                    <a:pt x="215" y="143"/>
                  </a:lnTo>
                  <a:lnTo>
                    <a:pt x="198" y="181"/>
                  </a:lnTo>
                  <a:lnTo>
                    <a:pt x="180" y="221"/>
                  </a:lnTo>
                  <a:lnTo>
                    <a:pt x="158" y="260"/>
                  </a:lnTo>
                  <a:lnTo>
                    <a:pt x="137" y="297"/>
                  </a:lnTo>
                  <a:lnTo>
                    <a:pt x="115" y="329"/>
                  </a:lnTo>
                  <a:lnTo>
                    <a:pt x="92" y="356"/>
                  </a:lnTo>
                  <a:lnTo>
                    <a:pt x="68" y="377"/>
                  </a:lnTo>
                  <a:lnTo>
                    <a:pt x="45" y="389"/>
                  </a:lnTo>
                  <a:lnTo>
                    <a:pt x="23" y="391"/>
                  </a:lnTo>
                  <a:lnTo>
                    <a:pt x="0" y="383"/>
                  </a:lnTo>
                  <a:lnTo>
                    <a:pt x="2" y="384"/>
                  </a:lnTo>
                  <a:lnTo>
                    <a:pt x="6" y="390"/>
                  </a:lnTo>
                  <a:lnTo>
                    <a:pt x="12" y="396"/>
                  </a:lnTo>
                  <a:lnTo>
                    <a:pt x="20" y="403"/>
                  </a:lnTo>
                  <a:lnTo>
                    <a:pt x="31" y="408"/>
                  </a:lnTo>
                  <a:lnTo>
                    <a:pt x="44" y="411"/>
                  </a:lnTo>
                  <a:lnTo>
                    <a:pt x="60" y="410"/>
                  </a:lnTo>
                  <a:lnTo>
                    <a:pt x="77" y="403"/>
                  </a:lnTo>
                  <a:lnTo>
                    <a:pt x="95" y="390"/>
                  </a:lnTo>
                  <a:lnTo>
                    <a:pt x="116" y="370"/>
                  </a:lnTo>
                  <a:lnTo>
                    <a:pt x="139" y="339"/>
                  </a:lnTo>
                  <a:lnTo>
                    <a:pt x="161" y="298"/>
                  </a:lnTo>
                  <a:lnTo>
                    <a:pt x="187" y="246"/>
                  </a:lnTo>
                  <a:lnTo>
                    <a:pt x="214" y="178"/>
                  </a:lnTo>
                  <a:lnTo>
                    <a:pt x="242" y="98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08" name="Freeform 148"/>
            <p:cNvSpPr>
              <a:spLocks/>
            </p:cNvSpPr>
            <p:nvPr/>
          </p:nvSpPr>
          <p:spPr bwMode="auto">
            <a:xfrm>
              <a:off x="1611" y="1731"/>
              <a:ext cx="177" cy="219"/>
            </a:xfrm>
            <a:custGeom>
              <a:avLst/>
              <a:gdLst/>
              <a:ahLst/>
              <a:cxnLst>
                <a:cxn ang="0">
                  <a:pos x="0" y="219"/>
                </a:cxn>
                <a:cxn ang="0">
                  <a:pos x="2" y="212"/>
                </a:cxn>
                <a:cxn ang="0">
                  <a:pos x="7" y="195"/>
                </a:cxn>
                <a:cxn ang="0">
                  <a:pos x="17" y="168"/>
                </a:cxn>
                <a:cxn ang="0">
                  <a:pos x="34" y="134"/>
                </a:cxn>
                <a:cxn ang="0">
                  <a:pos x="57" y="99"/>
                </a:cxn>
                <a:cxn ang="0">
                  <a:pos x="88" y="62"/>
                </a:cxn>
                <a:cxn ang="0">
                  <a:pos x="127" y="28"/>
                </a:cxn>
                <a:cxn ang="0">
                  <a:pos x="177" y="0"/>
                </a:cxn>
                <a:cxn ang="0">
                  <a:pos x="171" y="0"/>
                </a:cxn>
                <a:cxn ang="0">
                  <a:pos x="154" y="3"/>
                </a:cxn>
                <a:cxn ang="0">
                  <a:pos x="132" y="10"/>
                </a:cxn>
                <a:cxn ang="0">
                  <a:pos x="103" y="25"/>
                </a:cxn>
                <a:cxn ang="0">
                  <a:pos x="74" y="51"/>
                </a:cxn>
                <a:cxn ang="0">
                  <a:pos x="44" y="90"/>
                </a:cxn>
                <a:cxn ang="0">
                  <a:pos x="19" y="145"/>
                </a:cxn>
                <a:cxn ang="0">
                  <a:pos x="0" y="219"/>
                </a:cxn>
              </a:cxnLst>
              <a:rect l="0" t="0" r="r" b="b"/>
              <a:pathLst>
                <a:path w="177" h="219">
                  <a:moveTo>
                    <a:pt x="0" y="219"/>
                  </a:moveTo>
                  <a:lnTo>
                    <a:pt x="2" y="212"/>
                  </a:lnTo>
                  <a:lnTo>
                    <a:pt x="7" y="195"/>
                  </a:lnTo>
                  <a:lnTo>
                    <a:pt x="17" y="168"/>
                  </a:lnTo>
                  <a:lnTo>
                    <a:pt x="34" y="134"/>
                  </a:lnTo>
                  <a:lnTo>
                    <a:pt x="57" y="99"/>
                  </a:lnTo>
                  <a:lnTo>
                    <a:pt x="88" y="62"/>
                  </a:lnTo>
                  <a:lnTo>
                    <a:pt x="127" y="28"/>
                  </a:lnTo>
                  <a:lnTo>
                    <a:pt x="177" y="0"/>
                  </a:lnTo>
                  <a:lnTo>
                    <a:pt x="171" y="0"/>
                  </a:lnTo>
                  <a:lnTo>
                    <a:pt x="154" y="3"/>
                  </a:lnTo>
                  <a:lnTo>
                    <a:pt x="132" y="10"/>
                  </a:lnTo>
                  <a:lnTo>
                    <a:pt x="103" y="25"/>
                  </a:lnTo>
                  <a:lnTo>
                    <a:pt x="74" y="51"/>
                  </a:lnTo>
                  <a:lnTo>
                    <a:pt x="44" y="90"/>
                  </a:lnTo>
                  <a:lnTo>
                    <a:pt x="19" y="145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09" name="Freeform 149"/>
            <p:cNvSpPr>
              <a:spLocks/>
            </p:cNvSpPr>
            <p:nvPr/>
          </p:nvSpPr>
          <p:spPr bwMode="auto">
            <a:xfrm>
              <a:off x="1597" y="1872"/>
              <a:ext cx="113" cy="132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6" y="130"/>
                </a:cxn>
                <a:cxn ang="0">
                  <a:pos x="21" y="125"/>
                </a:cxn>
                <a:cxn ang="0">
                  <a:pos x="43" y="115"/>
                </a:cxn>
                <a:cxn ang="0">
                  <a:pos x="67" y="101"/>
                </a:cxn>
                <a:cxn ang="0">
                  <a:pos x="89" y="82"/>
                </a:cxn>
                <a:cxn ang="0">
                  <a:pos x="105" y="60"/>
                </a:cxn>
                <a:cxn ang="0">
                  <a:pos x="113" y="33"/>
                </a:cxn>
                <a:cxn ang="0">
                  <a:pos x="108" y="0"/>
                </a:cxn>
                <a:cxn ang="0">
                  <a:pos x="108" y="4"/>
                </a:cxn>
                <a:cxn ang="0">
                  <a:pos x="105" y="17"/>
                </a:cxn>
                <a:cxn ang="0">
                  <a:pos x="100" y="34"/>
                </a:cxn>
                <a:cxn ang="0">
                  <a:pos x="92" y="55"/>
                </a:cxn>
                <a:cxn ang="0">
                  <a:pos x="79" y="77"/>
                </a:cxn>
                <a:cxn ang="0">
                  <a:pos x="61" y="99"/>
                </a:cxn>
                <a:cxn ang="0">
                  <a:pos x="34" y="117"/>
                </a:cxn>
                <a:cxn ang="0">
                  <a:pos x="0" y="132"/>
                </a:cxn>
              </a:cxnLst>
              <a:rect l="0" t="0" r="r" b="b"/>
              <a:pathLst>
                <a:path w="113" h="132">
                  <a:moveTo>
                    <a:pt x="0" y="132"/>
                  </a:moveTo>
                  <a:lnTo>
                    <a:pt x="6" y="130"/>
                  </a:lnTo>
                  <a:lnTo>
                    <a:pt x="21" y="125"/>
                  </a:lnTo>
                  <a:lnTo>
                    <a:pt x="43" y="115"/>
                  </a:lnTo>
                  <a:lnTo>
                    <a:pt x="67" y="101"/>
                  </a:lnTo>
                  <a:lnTo>
                    <a:pt x="89" y="82"/>
                  </a:lnTo>
                  <a:lnTo>
                    <a:pt x="105" y="60"/>
                  </a:lnTo>
                  <a:lnTo>
                    <a:pt x="113" y="33"/>
                  </a:lnTo>
                  <a:lnTo>
                    <a:pt x="108" y="0"/>
                  </a:lnTo>
                  <a:lnTo>
                    <a:pt x="108" y="4"/>
                  </a:lnTo>
                  <a:lnTo>
                    <a:pt x="105" y="17"/>
                  </a:lnTo>
                  <a:lnTo>
                    <a:pt x="100" y="34"/>
                  </a:lnTo>
                  <a:lnTo>
                    <a:pt x="92" y="55"/>
                  </a:lnTo>
                  <a:lnTo>
                    <a:pt x="79" y="77"/>
                  </a:lnTo>
                  <a:lnTo>
                    <a:pt x="61" y="99"/>
                  </a:lnTo>
                  <a:lnTo>
                    <a:pt x="34" y="117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10" name="Freeform 150"/>
            <p:cNvSpPr>
              <a:spLocks/>
            </p:cNvSpPr>
            <p:nvPr/>
          </p:nvSpPr>
          <p:spPr bwMode="auto">
            <a:xfrm>
              <a:off x="1298" y="2194"/>
              <a:ext cx="312" cy="132"/>
            </a:xfrm>
            <a:custGeom>
              <a:avLst/>
              <a:gdLst/>
              <a:ahLst/>
              <a:cxnLst>
                <a:cxn ang="0">
                  <a:pos x="312" y="130"/>
                </a:cxn>
                <a:cxn ang="0">
                  <a:pos x="309" y="130"/>
                </a:cxn>
                <a:cxn ang="0">
                  <a:pos x="302" y="127"/>
                </a:cxn>
                <a:cxn ang="0">
                  <a:pos x="291" y="125"/>
                </a:cxn>
                <a:cxn ang="0">
                  <a:pos x="275" y="122"/>
                </a:cxn>
                <a:cxn ang="0">
                  <a:pos x="257" y="116"/>
                </a:cxn>
                <a:cxn ang="0">
                  <a:pos x="236" y="110"/>
                </a:cxn>
                <a:cxn ang="0">
                  <a:pos x="212" y="103"/>
                </a:cxn>
                <a:cxn ang="0">
                  <a:pos x="188" y="96"/>
                </a:cxn>
                <a:cxn ang="0">
                  <a:pos x="161" y="88"/>
                </a:cxn>
                <a:cxn ang="0">
                  <a:pos x="135" y="78"/>
                </a:cxn>
                <a:cxn ang="0">
                  <a:pos x="109" y="67"/>
                </a:cxn>
                <a:cxn ang="0">
                  <a:pos x="83" y="55"/>
                </a:cxn>
                <a:cxn ang="0">
                  <a:pos x="59" y="43"/>
                </a:cxn>
                <a:cxn ang="0">
                  <a:pos x="36" y="30"/>
                </a:cxn>
                <a:cxn ang="0">
                  <a:pos x="17" y="16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7" y="6"/>
                </a:cxn>
                <a:cxn ang="0">
                  <a:pos x="14" y="13"/>
                </a:cxn>
                <a:cxn ang="0">
                  <a:pos x="25" y="23"/>
                </a:cxn>
                <a:cxn ang="0">
                  <a:pos x="39" y="33"/>
                </a:cxn>
                <a:cxn ang="0">
                  <a:pos x="55" y="45"/>
                </a:cxn>
                <a:cxn ang="0">
                  <a:pos x="73" y="58"/>
                </a:cxn>
                <a:cxn ang="0">
                  <a:pos x="94" y="71"/>
                </a:cxn>
                <a:cxn ang="0">
                  <a:pos x="117" y="84"/>
                </a:cxn>
                <a:cxn ang="0">
                  <a:pos x="141" y="95"/>
                </a:cxn>
                <a:cxn ang="0">
                  <a:pos x="166" y="106"/>
                </a:cxn>
                <a:cxn ang="0">
                  <a:pos x="193" y="116"/>
                </a:cxn>
                <a:cxn ang="0">
                  <a:pos x="221" y="123"/>
                </a:cxn>
                <a:cxn ang="0">
                  <a:pos x="251" y="129"/>
                </a:cxn>
                <a:cxn ang="0">
                  <a:pos x="281" y="132"/>
                </a:cxn>
                <a:cxn ang="0">
                  <a:pos x="312" y="130"/>
                </a:cxn>
              </a:cxnLst>
              <a:rect l="0" t="0" r="r" b="b"/>
              <a:pathLst>
                <a:path w="312" h="132">
                  <a:moveTo>
                    <a:pt x="312" y="130"/>
                  </a:moveTo>
                  <a:lnTo>
                    <a:pt x="309" y="130"/>
                  </a:lnTo>
                  <a:lnTo>
                    <a:pt x="302" y="127"/>
                  </a:lnTo>
                  <a:lnTo>
                    <a:pt x="291" y="125"/>
                  </a:lnTo>
                  <a:lnTo>
                    <a:pt x="275" y="122"/>
                  </a:lnTo>
                  <a:lnTo>
                    <a:pt x="257" y="116"/>
                  </a:lnTo>
                  <a:lnTo>
                    <a:pt x="236" y="110"/>
                  </a:lnTo>
                  <a:lnTo>
                    <a:pt x="212" y="103"/>
                  </a:lnTo>
                  <a:lnTo>
                    <a:pt x="188" y="96"/>
                  </a:lnTo>
                  <a:lnTo>
                    <a:pt x="161" y="88"/>
                  </a:lnTo>
                  <a:lnTo>
                    <a:pt x="135" y="78"/>
                  </a:lnTo>
                  <a:lnTo>
                    <a:pt x="109" y="67"/>
                  </a:lnTo>
                  <a:lnTo>
                    <a:pt x="83" y="55"/>
                  </a:lnTo>
                  <a:lnTo>
                    <a:pt x="59" y="43"/>
                  </a:lnTo>
                  <a:lnTo>
                    <a:pt x="36" y="30"/>
                  </a:lnTo>
                  <a:lnTo>
                    <a:pt x="17" y="16"/>
                  </a:lnTo>
                  <a:lnTo>
                    <a:pt x="0" y="0"/>
                  </a:lnTo>
                  <a:lnTo>
                    <a:pt x="1" y="2"/>
                  </a:lnTo>
                  <a:lnTo>
                    <a:pt x="7" y="6"/>
                  </a:lnTo>
                  <a:lnTo>
                    <a:pt x="14" y="13"/>
                  </a:lnTo>
                  <a:lnTo>
                    <a:pt x="25" y="23"/>
                  </a:lnTo>
                  <a:lnTo>
                    <a:pt x="39" y="33"/>
                  </a:lnTo>
                  <a:lnTo>
                    <a:pt x="55" y="45"/>
                  </a:lnTo>
                  <a:lnTo>
                    <a:pt x="73" y="58"/>
                  </a:lnTo>
                  <a:lnTo>
                    <a:pt x="94" y="71"/>
                  </a:lnTo>
                  <a:lnTo>
                    <a:pt x="117" y="84"/>
                  </a:lnTo>
                  <a:lnTo>
                    <a:pt x="141" y="95"/>
                  </a:lnTo>
                  <a:lnTo>
                    <a:pt x="166" y="106"/>
                  </a:lnTo>
                  <a:lnTo>
                    <a:pt x="193" y="116"/>
                  </a:lnTo>
                  <a:lnTo>
                    <a:pt x="221" y="123"/>
                  </a:lnTo>
                  <a:lnTo>
                    <a:pt x="251" y="129"/>
                  </a:lnTo>
                  <a:lnTo>
                    <a:pt x="281" y="132"/>
                  </a:lnTo>
                  <a:lnTo>
                    <a:pt x="312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11" name="Freeform 151"/>
            <p:cNvSpPr>
              <a:spLocks/>
            </p:cNvSpPr>
            <p:nvPr/>
          </p:nvSpPr>
          <p:spPr bwMode="auto">
            <a:xfrm>
              <a:off x="1243" y="2008"/>
              <a:ext cx="80" cy="199"/>
            </a:xfrm>
            <a:custGeom>
              <a:avLst/>
              <a:gdLst/>
              <a:ahLst/>
              <a:cxnLst>
                <a:cxn ang="0">
                  <a:pos x="38" y="199"/>
                </a:cxn>
                <a:cxn ang="0">
                  <a:pos x="34" y="193"/>
                </a:cxn>
                <a:cxn ang="0">
                  <a:pos x="24" y="178"/>
                </a:cxn>
                <a:cxn ang="0">
                  <a:pos x="11" y="155"/>
                </a:cxn>
                <a:cxn ang="0">
                  <a:pos x="2" y="127"/>
                </a:cxn>
                <a:cxn ang="0">
                  <a:pos x="0" y="96"/>
                </a:cxn>
                <a:cxn ang="0">
                  <a:pos x="10" y="62"/>
                </a:cxn>
                <a:cxn ang="0">
                  <a:pos x="35" y="29"/>
                </a:cxn>
                <a:cxn ang="0">
                  <a:pos x="80" y="0"/>
                </a:cxn>
                <a:cxn ang="0">
                  <a:pos x="75" y="5"/>
                </a:cxn>
                <a:cxn ang="0">
                  <a:pos x="62" y="20"/>
                </a:cxn>
                <a:cxn ang="0">
                  <a:pos x="45" y="41"/>
                </a:cxn>
                <a:cxn ang="0">
                  <a:pos x="28" y="69"/>
                </a:cxn>
                <a:cxn ang="0">
                  <a:pos x="15" y="100"/>
                </a:cxn>
                <a:cxn ang="0">
                  <a:pos x="10" y="133"/>
                </a:cxn>
                <a:cxn ang="0">
                  <a:pos x="17" y="166"/>
                </a:cxn>
                <a:cxn ang="0">
                  <a:pos x="38" y="199"/>
                </a:cxn>
              </a:cxnLst>
              <a:rect l="0" t="0" r="r" b="b"/>
              <a:pathLst>
                <a:path w="80" h="199">
                  <a:moveTo>
                    <a:pt x="38" y="199"/>
                  </a:moveTo>
                  <a:lnTo>
                    <a:pt x="34" y="193"/>
                  </a:lnTo>
                  <a:lnTo>
                    <a:pt x="24" y="178"/>
                  </a:lnTo>
                  <a:lnTo>
                    <a:pt x="11" y="155"/>
                  </a:lnTo>
                  <a:lnTo>
                    <a:pt x="2" y="127"/>
                  </a:lnTo>
                  <a:lnTo>
                    <a:pt x="0" y="96"/>
                  </a:lnTo>
                  <a:lnTo>
                    <a:pt x="10" y="62"/>
                  </a:lnTo>
                  <a:lnTo>
                    <a:pt x="35" y="29"/>
                  </a:lnTo>
                  <a:lnTo>
                    <a:pt x="80" y="0"/>
                  </a:lnTo>
                  <a:lnTo>
                    <a:pt x="75" y="5"/>
                  </a:lnTo>
                  <a:lnTo>
                    <a:pt x="62" y="20"/>
                  </a:lnTo>
                  <a:lnTo>
                    <a:pt x="45" y="41"/>
                  </a:lnTo>
                  <a:lnTo>
                    <a:pt x="28" y="69"/>
                  </a:lnTo>
                  <a:lnTo>
                    <a:pt x="15" y="100"/>
                  </a:lnTo>
                  <a:lnTo>
                    <a:pt x="10" y="133"/>
                  </a:lnTo>
                  <a:lnTo>
                    <a:pt x="17" y="166"/>
                  </a:lnTo>
                  <a:lnTo>
                    <a:pt x="38" y="1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12" name="Freeform 152"/>
            <p:cNvSpPr>
              <a:spLocks/>
            </p:cNvSpPr>
            <p:nvPr/>
          </p:nvSpPr>
          <p:spPr bwMode="auto">
            <a:xfrm>
              <a:off x="1298" y="2043"/>
              <a:ext cx="87" cy="123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0" y="117"/>
                </a:cxn>
                <a:cxn ang="0">
                  <a:pos x="0" y="102"/>
                </a:cxn>
                <a:cxn ang="0">
                  <a:pos x="1" y="82"/>
                </a:cxn>
                <a:cxn ang="0">
                  <a:pos x="7" y="58"/>
                </a:cxn>
                <a:cxn ang="0">
                  <a:pos x="17" y="34"/>
                </a:cxn>
                <a:cxn ang="0">
                  <a:pos x="32" y="16"/>
                </a:cxn>
                <a:cxn ang="0">
                  <a:pos x="56" y="3"/>
                </a:cxn>
                <a:cxn ang="0">
                  <a:pos x="87" y="0"/>
                </a:cxn>
                <a:cxn ang="0">
                  <a:pos x="83" y="2"/>
                </a:cxn>
                <a:cxn ang="0">
                  <a:pos x="73" y="7"/>
                </a:cxn>
                <a:cxn ang="0">
                  <a:pos x="58" y="17"/>
                </a:cxn>
                <a:cxn ang="0">
                  <a:pos x="42" y="30"/>
                </a:cxn>
                <a:cxn ang="0">
                  <a:pos x="25" y="48"/>
                </a:cxn>
                <a:cxn ang="0">
                  <a:pos x="11" y="69"/>
                </a:cxn>
                <a:cxn ang="0">
                  <a:pos x="3" y="93"/>
                </a:cxn>
                <a:cxn ang="0">
                  <a:pos x="0" y="123"/>
                </a:cxn>
              </a:cxnLst>
              <a:rect l="0" t="0" r="r" b="b"/>
              <a:pathLst>
                <a:path w="87" h="123">
                  <a:moveTo>
                    <a:pt x="0" y="123"/>
                  </a:moveTo>
                  <a:lnTo>
                    <a:pt x="0" y="117"/>
                  </a:lnTo>
                  <a:lnTo>
                    <a:pt x="0" y="102"/>
                  </a:lnTo>
                  <a:lnTo>
                    <a:pt x="1" y="82"/>
                  </a:lnTo>
                  <a:lnTo>
                    <a:pt x="7" y="58"/>
                  </a:lnTo>
                  <a:lnTo>
                    <a:pt x="17" y="34"/>
                  </a:lnTo>
                  <a:lnTo>
                    <a:pt x="32" y="16"/>
                  </a:lnTo>
                  <a:lnTo>
                    <a:pt x="56" y="3"/>
                  </a:lnTo>
                  <a:lnTo>
                    <a:pt x="87" y="0"/>
                  </a:lnTo>
                  <a:lnTo>
                    <a:pt x="83" y="2"/>
                  </a:lnTo>
                  <a:lnTo>
                    <a:pt x="73" y="7"/>
                  </a:lnTo>
                  <a:lnTo>
                    <a:pt x="58" y="17"/>
                  </a:lnTo>
                  <a:lnTo>
                    <a:pt x="42" y="30"/>
                  </a:lnTo>
                  <a:lnTo>
                    <a:pt x="25" y="48"/>
                  </a:lnTo>
                  <a:lnTo>
                    <a:pt x="11" y="69"/>
                  </a:lnTo>
                  <a:lnTo>
                    <a:pt x="3" y="9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13" name="Freeform 153"/>
            <p:cNvSpPr>
              <a:spLocks/>
            </p:cNvSpPr>
            <p:nvPr/>
          </p:nvSpPr>
          <p:spPr bwMode="auto">
            <a:xfrm>
              <a:off x="1415" y="2028"/>
              <a:ext cx="192" cy="182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" y="14"/>
                </a:cxn>
                <a:cxn ang="0">
                  <a:pos x="13" y="11"/>
                </a:cxn>
                <a:cxn ang="0">
                  <a:pos x="27" y="7"/>
                </a:cxn>
                <a:cxn ang="0">
                  <a:pos x="42" y="5"/>
                </a:cxn>
                <a:cxn ang="0">
                  <a:pos x="59" y="5"/>
                </a:cxn>
                <a:cxn ang="0">
                  <a:pos x="75" y="9"/>
                </a:cxn>
                <a:cxn ang="0">
                  <a:pos x="86" y="18"/>
                </a:cxn>
                <a:cxn ang="0">
                  <a:pos x="93" y="35"/>
                </a:cxn>
                <a:cxn ang="0">
                  <a:pos x="93" y="42"/>
                </a:cxn>
                <a:cxn ang="0">
                  <a:pos x="93" y="59"/>
                </a:cxn>
                <a:cxn ang="0">
                  <a:pos x="95" y="84"/>
                </a:cxn>
                <a:cxn ang="0">
                  <a:pos x="100" y="113"/>
                </a:cxn>
                <a:cxn ang="0">
                  <a:pos x="112" y="139"/>
                </a:cxn>
                <a:cxn ang="0">
                  <a:pos x="129" y="163"/>
                </a:cxn>
                <a:cxn ang="0">
                  <a:pos x="155" y="179"/>
                </a:cxn>
                <a:cxn ang="0">
                  <a:pos x="192" y="182"/>
                </a:cxn>
                <a:cxn ang="0">
                  <a:pos x="188" y="182"/>
                </a:cxn>
                <a:cxn ang="0">
                  <a:pos x="177" y="180"/>
                </a:cxn>
                <a:cxn ang="0">
                  <a:pos x="161" y="175"/>
                </a:cxn>
                <a:cxn ang="0">
                  <a:pos x="144" y="165"/>
                </a:cxn>
                <a:cxn ang="0">
                  <a:pos x="127" y="149"/>
                </a:cxn>
                <a:cxn ang="0">
                  <a:pos x="116" y="125"/>
                </a:cxn>
                <a:cxn ang="0">
                  <a:pos x="110" y="93"/>
                </a:cxn>
                <a:cxn ang="0">
                  <a:pos x="113" y="49"/>
                </a:cxn>
                <a:cxn ang="0">
                  <a:pos x="113" y="46"/>
                </a:cxn>
                <a:cxn ang="0">
                  <a:pos x="114" y="36"/>
                </a:cxn>
                <a:cxn ang="0">
                  <a:pos x="112" y="25"/>
                </a:cxn>
                <a:cxn ang="0">
                  <a:pos x="106" y="14"/>
                </a:cxn>
                <a:cxn ang="0">
                  <a:pos x="95" y="4"/>
                </a:cxn>
                <a:cxn ang="0">
                  <a:pos x="73" y="0"/>
                </a:cxn>
                <a:cxn ang="0">
                  <a:pos x="42" y="2"/>
                </a:cxn>
                <a:cxn ang="0">
                  <a:pos x="0" y="15"/>
                </a:cxn>
              </a:cxnLst>
              <a:rect l="0" t="0" r="r" b="b"/>
              <a:pathLst>
                <a:path w="192" h="182">
                  <a:moveTo>
                    <a:pt x="0" y="15"/>
                  </a:moveTo>
                  <a:lnTo>
                    <a:pt x="4" y="14"/>
                  </a:lnTo>
                  <a:lnTo>
                    <a:pt x="13" y="11"/>
                  </a:lnTo>
                  <a:lnTo>
                    <a:pt x="27" y="7"/>
                  </a:lnTo>
                  <a:lnTo>
                    <a:pt x="42" y="5"/>
                  </a:lnTo>
                  <a:lnTo>
                    <a:pt x="59" y="5"/>
                  </a:lnTo>
                  <a:lnTo>
                    <a:pt x="75" y="9"/>
                  </a:lnTo>
                  <a:lnTo>
                    <a:pt x="86" y="18"/>
                  </a:lnTo>
                  <a:lnTo>
                    <a:pt x="93" y="35"/>
                  </a:lnTo>
                  <a:lnTo>
                    <a:pt x="93" y="42"/>
                  </a:lnTo>
                  <a:lnTo>
                    <a:pt x="93" y="59"/>
                  </a:lnTo>
                  <a:lnTo>
                    <a:pt x="95" y="84"/>
                  </a:lnTo>
                  <a:lnTo>
                    <a:pt x="100" y="113"/>
                  </a:lnTo>
                  <a:lnTo>
                    <a:pt x="112" y="139"/>
                  </a:lnTo>
                  <a:lnTo>
                    <a:pt x="129" y="163"/>
                  </a:lnTo>
                  <a:lnTo>
                    <a:pt x="155" y="179"/>
                  </a:lnTo>
                  <a:lnTo>
                    <a:pt x="192" y="182"/>
                  </a:lnTo>
                  <a:lnTo>
                    <a:pt x="188" y="182"/>
                  </a:lnTo>
                  <a:lnTo>
                    <a:pt x="177" y="180"/>
                  </a:lnTo>
                  <a:lnTo>
                    <a:pt x="161" y="175"/>
                  </a:lnTo>
                  <a:lnTo>
                    <a:pt x="144" y="165"/>
                  </a:lnTo>
                  <a:lnTo>
                    <a:pt x="127" y="149"/>
                  </a:lnTo>
                  <a:lnTo>
                    <a:pt x="116" y="125"/>
                  </a:lnTo>
                  <a:lnTo>
                    <a:pt x="110" y="93"/>
                  </a:lnTo>
                  <a:lnTo>
                    <a:pt x="113" y="49"/>
                  </a:lnTo>
                  <a:lnTo>
                    <a:pt x="113" y="46"/>
                  </a:lnTo>
                  <a:lnTo>
                    <a:pt x="114" y="36"/>
                  </a:lnTo>
                  <a:lnTo>
                    <a:pt x="112" y="25"/>
                  </a:lnTo>
                  <a:lnTo>
                    <a:pt x="106" y="14"/>
                  </a:lnTo>
                  <a:lnTo>
                    <a:pt x="95" y="4"/>
                  </a:lnTo>
                  <a:lnTo>
                    <a:pt x="73" y="0"/>
                  </a:lnTo>
                  <a:lnTo>
                    <a:pt x="42" y="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14" name="Freeform 154"/>
            <p:cNvSpPr>
              <a:spLocks/>
            </p:cNvSpPr>
            <p:nvPr/>
          </p:nvSpPr>
          <p:spPr bwMode="auto">
            <a:xfrm>
              <a:off x="1542" y="2023"/>
              <a:ext cx="99" cy="14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" y="5"/>
                </a:cxn>
                <a:cxn ang="0">
                  <a:pos x="7" y="17"/>
                </a:cxn>
                <a:cxn ang="0">
                  <a:pos x="2" y="36"/>
                </a:cxn>
                <a:cxn ang="0">
                  <a:pos x="0" y="57"/>
                </a:cxn>
                <a:cxn ang="0">
                  <a:pos x="6" y="81"/>
                </a:cxn>
                <a:cxn ang="0">
                  <a:pos x="21" y="106"/>
                </a:cxn>
                <a:cxn ang="0">
                  <a:pos x="51" y="129"/>
                </a:cxn>
                <a:cxn ang="0">
                  <a:pos x="99" y="147"/>
                </a:cxn>
                <a:cxn ang="0">
                  <a:pos x="93" y="146"/>
                </a:cxn>
                <a:cxn ang="0">
                  <a:pos x="81" y="140"/>
                </a:cxn>
                <a:cxn ang="0">
                  <a:pos x="64" y="130"/>
                </a:cxn>
                <a:cxn ang="0">
                  <a:pos x="45" y="116"/>
                </a:cxn>
                <a:cxn ang="0">
                  <a:pos x="27" y="96"/>
                </a:cxn>
                <a:cxn ang="0">
                  <a:pos x="14" y="71"/>
                </a:cxn>
                <a:cxn ang="0">
                  <a:pos x="10" y="38"/>
                </a:cxn>
                <a:cxn ang="0">
                  <a:pos x="16" y="0"/>
                </a:cxn>
              </a:cxnLst>
              <a:rect l="0" t="0" r="r" b="b"/>
              <a:pathLst>
                <a:path w="99" h="147">
                  <a:moveTo>
                    <a:pt x="16" y="0"/>
                  </a:moveTo>
                  <a:lnTo>
                    <a:pt x="13" y="5"/>
                  </a:lnTo>
                  <a:lnTo>
                    <a:pt x="7" y="17"/>
                  </a:lnTo>
                  <a:lnTo>
                    <a:pt x="2" y="36"/>
                  </a:lnTo>
                  <a:lnTo>
                    <a:pt x="0" y="57"/>
                  </a:lnTo>
                  <a:lnTo>
                    <a:pt x="6" y="81"/>
                  </a:lnTo>
                  <a:lnTo>
                    <a:pt x="21" y="106"/>
                  </a:lnTo>
                  <a:lnTo>
                    <a:pt x="51" y="129"/>
                  </a:lnTo>
                  <a:lnTo>
                    <a:pt x="99" y="147"/>
                  </a:lnTo>
                  <a:lnTo>
                    <a:pt x="93" y="146"/>
                  </a:lnTo>
                  <a:lnTo>
                    <a:pt x="81" y="140"/>
                  </a:lnTo>
                  <a:lnTo>
                    <a:pt x="64" y="130"/>
                  </a:lnTo>
                  <a:lnTo>
                    <a:pt x="45" y="116"/>
                  </a:lnTo>
                  <a:lnTo>
                    <a:pt x="27" y="96"/>
                  </a:lnTo>
                  <a:lnTo>
                    <a:pt x="14" y="71"/>
                  </a:lnTo>
                  <a:lnTo>
                    <a:pt x="10" y="3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15" name="Freeform 155"/>
            <p:cNvSpPr>
              <a:spLocks/>
            </p:cNvSpPr>
            <p:nvPr/>
          </p:nvSpPr>
          <p:spPr bwMode="auto">
            <a:xfrm>
              <a:off x="1117" y="1824"/>
              <a:ext cx="184" cy="204"/>
            </a:xfrm>
            <a:custGeom>
              <a:avLst/>
              <a:gdLst/>
              <a:ahLst/>
              <a:cxnLst>
                <a:cxn ang="0">
                  <a:pos x="184" y="204"/>
                </a:cxn>
                <a:cxn ang="0">
                  <a:pos x="179" y="202"/>
                </a:cxn>
                <a:cxn ang="0">
                  <a:pos x="168" y="195"/>
                </a:cxn>
                <a:cxn ang="0">
                  <a:pos x="157" y="181"/>
                </a:cxn>
                <a:cxn ang="0">
                  <a:pos x="148" y="160"/>
                </a:cxn>
                <a:cxn ang="0">
                  <a:pos x="104" y="64"/>
                </a:cxn>
                <a:cxn ang="0">
                  <a:pos x="100" y="60"/>
                </a:cxn>
                <a:cxn ang="0">
                  <a:pos x="88" y="51"/>
                </a:cxn>
                <a:cxn ang="0">
                  <a:pos x="69" y="38"/>
                </a:cxn>
                <a:cxn ang="0">
                  <a:pos x="49" y="27"/>
                </a:cxn>
                <a:cxn ang="0">
                  <a:pos x="31" y="19"/>
                </a:cxn>
                <a:cxn ang="0">
                  <a:pos x="16" y="16"/>
                </a:cxn>
                <a:cxn ang="0">
                  <a:pos x="7" y="21"/>
                </a:cxn>
                <a:cxn ang="0">
                  <a:pos x="7" y="38"/>
                </a:cxn>
                <a:cxn ang="0">
                  <a:pos x="6" y="34"/>
                </a:cxn>
                <a:cxn ang="0">
                  <a:pos x="1" y="26"/>
                </a:cxn>
                <a:cxn ang="0">
                  <a:pos x="0" y="14"/>
                </a:cxn>
                <a:cxn ang="0">
                  <a:pos x="3" y="4"/>
                </a:cxn>
                <a:cxn ang="0">
                  <a:pos x="14" y="0"/>
                </a:cxn>
                <a:cxn ang="0">
                  <a:pos x="35" y="6"/>
                </a:cxn>
                <a:cxn ang="0">
                  <a:pos x="72" y="24"/>
                </a:cxn>
                <a:cxn ang="0">
                  <a:pos x="124" y="58"/>
                </a:cxn>
                <a:cxn ang="0">
                  <a:pos x="126" y="62"/>
                </a:cxn>
                <a:cxn ang="0">
                  <a:pos x="128" y="72"/>
                </a:cxn>
                <a:cxn ang="0">
                  <a:pos x="134" y="88"/>
                </a:cxn>
                <a:cxn ang="0">
                  <a:pos x="141" y="106"/>
                </a:cxn>
                <a:cxn ang="0">
                  <a:pos x="148" y="126"/>
                </a:cxn>
                <a:cxn ang="0">
                  <a:pos x="155" y="144"/>
                </a:cxn>
                <a:cxn ang="0">
                  <a:pos x="162" y="161"/>
                </a:cxn>
                <a:cxn ang="0">
                  <a:pos x="168" y="175"/>
                </a:cxn>
                <a:cxn ang="0">
                  <a:pos x="184" y="204"/>
                </a:cxn>
              </a:cxnLst>
              <a:rect l="0" t="0" r="r" b="b"/>
              <a:pathLst>
                <a:path w="184" h="204">
                  <a:moveTo>
                    <a:pt x="184" y="204"/>
                  </a:moveTo>
                  <a:lnTo>
                    <a:pt x="179" y="202"/>
                  </a:lnTo>
                  <a:lnTo>
                    <a:pt x="168" y="195"/>
                  </a:lnTo>
                  <a:lnTo>
                    <a:pt x="157" y="181"/>
                  </a:lnTo>
                  <a:lnTo>
                    <a:pt x="148" y="160"/>
                  </a:lnTo>
                  <a:lnTo>
                    <a:pt x="104" y="64"/>
                  </a:lnTo>
                  <a:lnTo>
                    <a:pt x="100" y="60"/>
                  </a:lnTo>
                  <a:lnTo>
                    <a:pt x="88" y="51"/>
                  </a:lnTo>
                  <a:lnTo>
                    <a:pt x="69" y="38"/>
                  </a:lnTo>
                  <a:lnTo>
                    <a:pt x="49" y="27"/>
                  </a:lnTo>
                  <a:lnTo>
                    <a:pt x="31" y="19"/>
                  </a:lnTo>
                  <a:lnTo>
                    <a:pt x="16" y="16"/>
                  </a:lnTo>
                  <a:lnTo>
                    <a:pt x="7" y="21"/>
                  </a:lnTo>
                  <a:lnTo>
                    <a:pt x="7" y="38"/>
                  </a:lnTo>
                  <a:lnTo>
                    <a:pt x="6" y="34"/>
                  </a:lnTo>
                  <a:lnTo>
                    <a:pt x="1" y="26"/>
                  </a:lnTo>
                  <a:lnTo>
                    <a:pt x="0" y="14"/>
                  </a:lnTo>
                  <a:lnTo>
                    <a:pt x="3" y="4"/>
                  </a:lnTo>
                  <a:lnTo>
                    <a:pt x="14" y="0"/>
                  </a:lnTo>
                  <a:lnTo>
                    <a:pt x="35" y="6"/>
                  </a:lnTo>
                  <a:lnTo>
                    <a:pt x="72" y="24"/>
                  </a:lnTo>
                  <a:lnTo>
                    <a:pt x="124" y="58"/>
                  </a:lnTo>
                  <a:lnTo>
                    <a:pt x="126" y="62"/>
                  </a:lnTo>
                  <a:lnTo>
                    <a:pt x="128" y="72"/>
                  </a:lnTo>
                  <a:lnTo>
                    <a:pt x="134" y="88"/>
                  </a:lnTo>
                  <a:lnTo>
                    <a:pt x="141" y="106"/>
                  </a:lnTo>
                  <a:lnTo>
                    <a:pt x="148" y="126"/>
                  </a:lnTo>
                  <a:lnTo>
                    <a:pt x="155" y="144"/>
                  </a:lnTo>
                  <a:lnTo>
                    <a:pt x="162" y="161"/>
                  </a:lnTo>
                  <a:lnTo>
                    <a:pt x="168" y="175"/>
                  </a:lnTo>
                  <a:lnTo>
                    <a:pt x="184" y="2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16" name="Freeform 156"/>
            <p:cNvSpPr>
              <a:spLocks/>
            </p:cNvSpPr>
            <p:nvPr/>
          </p:nvSpPr>
          <p:spPr bwMode="auto">
            <a:xfrm>
              <a:off x="1062" y="1892"/>
              <a:ext cx="92" cy="88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86" y="1"/>
                </a:cxn>
                <a:cxn ang="0">
                  <a:pos x="71" y="7"/>
                </a:cxn>
                <a:cxn ang="0">
                  <a:pos x="51" y="16"/>
                </a:cxn>
                <a:cxn ang="0">
                  <a:pos x="30" y="27"/>
                </a:cxn>
                <a:cxn ang="0">
                  <a:pos x="11" y="41"/>
                </a:cxn>
                <a:cxn ang="0">
                  <a:pos x="0" y="55"/>
                </a:cxn>
                <a:cxn ang="0">
                  <a:pos x="0" y="71"/>
                </a:cxn>
                <a:cxn ang="0">
                  <a:pos x="17" y="88"/>
                </a:cxn>
                <a:cxn ang="0">
                  <a:pos x="15" y="86"/>
                </a:cxn>
                <a:cxn ang="0">
                  <a:pos x="13" y="82"/>
                </a:cxn>
                <a:cxn ang="0">
                  <a:pos x="11" y="75"/>
                </a:cxn>
                <a:cxn ang="0">
                  <a:pos x="13" y="65"/>
                </a:cxn>
                <a:cxn ang="0">
                  <a:pos x="18" y="54"/>
                </a:cxn>
                <a:cxn ang="0">
                  <a:pos x="32" y="38"/>
                </a:cxn>
                <a:cxn ang="0">
                  <a:pos x="56" y="20"/>
                </a:cxn>
                <a:cxn ang="0">
                  <a:pos x="92" y="0"/>
                </a:cxn>
              </a:cxnLst>
              <a:rect l="0" t="0" r="r" b="b"/>
              <a:pathLst>
                <a:path w="92" h="88">
                  <a:moveTo>
                    <a:pt x="92" y="0"/>
                  </a:moveTo>
                  <a:lnTo>
                    <a:pt x="86" y="1"/>
                  </a:lnTo>
                  <a:lnTo>
                    <a:pt x="71" y="7"/>
                  </a:lnTo>
                  <a:lnTo>
                    <a:pt x="51" y="16"/>
                  </a:lnTo>
                  <a:lnTo>
                    <a:pt x="30" y="27"/>
                  </a:lnTo>
                  <a:lnTo>
                    <a:pt x="11" y="41"/>
                  </a:lnTo>
                  <a:lnTo>
                    <a:pt x="0" y="55"/>
                  </a:lnTo>
                  <a:lnTo>
                    <a:pt x="0" y="71"/>
                  </a:lnTo>
                  <a:lnTo>
                    <a:pt x="17" y="88"/>
                  </a:lnTo>
                  <a:lnTo>
                    <a:pt x="15" y="86"/>
                  </a:lnTo>
                  <a:lnTo>
                    <a:pt x="13" y="82"/>
                  </a:lnTo>
                  <a:lnTo>
                    <a:pt x="11" y="75"/>
                  </a:lnTo>
                  <a:lnTo>
                    <a:pt x="13" y="65"/>
                  </a:lnTo>
                  <a:lnTo>
                    <a:pt x="18" y="54"/>
                  </a:lnTo>
                  <a:lnTo>
                    <a:pt x="32" y="38"/>
                  </a:lnTo>
                  <a:lnTo>
                    <a:pt x="56" y="2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17" name="Freeform 157"/>
            <p:cNvSpPr>
              <a:spLocks/>
            </p:cNvSpPr>
            <p:nvPr/>
          </p:nvSpPr>
          <p:spPr bwMode="auto">
            <a:xfrm>
              <a:off x="1117" y="1980"/>
              <a:ext cx="104" cy="9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4"/>
                </a:cxn>
                <a:cxn ang="0">
                  <a:pos x="7" y="14"/>
                </a:cxn>
                <a:cxn ang="0">
                  <a:pos x="10" y="28"/>
                </a:cxn>
                <a:cxn ang="0">
                  <a:pos x="16" y="43"/>
                </a:cxn>
                <a:cxn ang="0">
                  <a:pos x="27" y="59"/>
                </a:cxn>
                <a:cxn ang="0">
                  <a:pos x="44" y="73"/>
                </a:cxn>
                <a:cxn ang="0">
                  <a:pos x="69" y="83"/>
                </a:cxn>
                <a:cxn ang="0">
                  <a:pos x="104" y="87"/>
                </a:cxn>
                <a:cxn ang="0">
                  <a:pos x="99" y="89"/>
                </a:cxn>
                <a:cxn ang="0">
                  <a:pos x="83" y="91"/>
                </a:cxn>
                <a:cxn ang="0">
                  <a:pos x="64" y="93"/>
                </a:cxn>
                <a:cxn ang="0">
                  <a:pos x="41" y="91"/>
                </a:cxn>
                <a:cxn ang="0">
                  <a:pos x="21" y="83"/>
                </a:cxn>
                <a:cxn ang="0">
                  <a:pos x="6" y="67"/>
                </a:cxn>
                <a:cxn ang="0">
                  <a:pos x="0" y="41"/>
                </a:cxn>
                <a:cxn ang="0">
                  <a:pos x="7" y="0"/>
                </a:cxn>
              </a:cxnLst>
              <a:rect l="0" t="0" r="r" b="b"/>
              <a:pathLst>
                <a:path w="104" h="93">
                  <a:moveTo>
                    <a:pt x="7" y="0"/>
                  </a:moveTo>
                  <a:lnTo>
                    <a:pt x="7" y="4"/>
                  </a:lnTo>
                  <a:lnTo>
                    <a:pt x="7" y="14"/>
                  </a:lnTo>
                  <a:lnTo>
                    <a:pt x="10" y="28"/>
                  </a:lnTo>
                  <a:lnTo>
                    <a:pt x="16" y="43"/>
                  </a:lnTo>
                  <a:lnTo>
                    <a:pt x="27" y="59"/>
                  </a:lnTo>
                  <a:lnTo>
                    <a:pt x="44" y="73"/>
                  </a:lnTo>
                  <a:lnTo>
                    <a:pt x="69" y="83"/>
                  </a:lnTo>
                  <a:lnTo>
                    <a:pt x="104" y="87"/>
                  </a:lnTo>
                  <a:lnTo>
                    <a:pt x="99" y="89"/>
                  </a:lnTo>
                  <a:lnTo>
                    <a:pt x="83" y="91"/>
                  </a:lnTo>
                  <a:lnTo>
                    <a:pt x="64" y="93"/>
                  </a:lnTo>
                  <a:lnTo>
                    <a:pt x="41" y="91"/>
                  </a:lnTo>
                  <a:lnTo>
                    <a:pt x="21" y="83"/>
                  </a:lnTo>
                  <a:lnTo>
                    <a:pt x="6" y="67"/>
                  </a:lnTo>
                  <a:lnTo>
                    <a:pt x="0" y="4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18" name="Freeform 158"/>
            <p:cNvSpPr>
              <a:spLocks/>
            </p:cNvSpPr>
            <p:nvPr/>
          </p:nvSpPr>
          <p:spPr bwMode="auto">
            <a:xfrm>
              <a:off x="1010" y="2023"/>
              <a:ext cx="241" cy="256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3" y="5"/>
                </a:cxn>
                <a:cxn ang="0">
                  <a:pos x="58" y="16"/>
                </a:cxn>
                <a:cxn ang="0">
                  <a:pos x="50" y="33"/>
                </a:cxn>
                <a:cxn ang="0">
                  <a:pos x="41" y="54"/>
                </a:cxn>
                <a:cxn ang="0">
                  <a:pos x="32" y="79"/>
                </a:cxn>
                <a:cxn ang="0">
                  <a:pos x="25" y="106"/>
                </a:cxn>
                <a:cxn ang="0">
                  <a:pos x="19" y="135"/>
                </a:cxn>
                <a:cxn ang="0">
                  <a:pos x="17" y="161"/>
                </a:cxn>
                <a:cxn ang="0">
                  <a:pos x="18" y="187"/>
                </a:cxn>
                <a:cxn ang="0">
                  <a:pos x="26" y="211"/>
                </a:cxn>
                <a:cxn ang="0">
                  <a:pos x="39" y="229"/>
                </a:cxn>
                <a:cxn ang="0">
                  <a:pos x="60" y="242"/>
                </a:cxn>
                <a:cxn ang="0">
                  <a:pos x="90" y="249"/>
                </a:cxn>
                <a:cxn ang="0">
                  <a:pos x="130" y="247"/>
                </a:cxn>
                <a:cxn ang="0">
                  <a:pos x="179" y="238"/>
                </a:cxn>
                <a:cxn ang="0">
                  <a:pos x="241" y="216"/>
                </a:cxn>
                <a:cxn ang="0">
                  <a:pos x="237" y="218"/>
                </a:cxn>
                <a:cxn ang="0">
                  <a:pos x="224" y="223"/>
                </a:cxn>
                <a:cxn ang="0">
                  <a:pos x="206" y="231"/>
                </a:cxn>
                <a:cxn ang="0">
                  <a:pos x="183" y="238"/>
                </a:cxn>
                <a:cxn ang="0">
                  <a:pos x="156" y="246"/>
                </a:cxn>
                <a:cxn ang="0">
                  <a:pos x="127" y="252"/>
                </a:cxn>
                <a:cxn ang="0">
                  <a:pos x="98" y="256"/>
                </a:cxn>
                <a:cxn ang="0">
                  <a:pos x="70" y="256"/>
                </a:cxn>
                <a:cxn ang="0">
                  <a:pos x="45" y="252"/>
                </a:cxn>
                <a:cxn ang="0">
                  <a:pos x="24" y="242"/>
                </a:cxn>
                <a:cxn ang="0">
                  <a:pos x="8" y="225"/>
                </a:cxn>
                <a:cxn ang="0">
                  <a:pos x="0" y="199"/>
                </a:cxn>
                <a:cxn ang="0">
                  <a:pos x="0" y="166"/>
                </a:cxn>
                <a:cxn ang="0">
                  <a:pos x="10" y="122"/>
                </a:cxn>
                <a:cxn ang="0">
                  <a:pos x="31" y="68"/>
                </a:cxn>
                <a:cxn ang="0">
                  <a:pos x="65" y="0"/>
                </a:cxn>
              </a:cxnLst>
              <a:rect l="0" t="0" r="r" b="b"/>
              <a:pathLst>
                <a:path w="241" h="256">
                  <a:moveTo>
                    <a:pt x="65" y="0"/>
                  </a:moveTo>
                  <a:lnTo>
                    <a:pt x="63" y="5"/>
                  </a:lnTo>
                  <a:lnTo>
                    <a:pt x="58" y="16"/>
                  </a:lnTo>
                  <a:lnTo>
                    <a:pt x="50" y="33"/>
                  </a:lnTo>
                  <a:lnTo>
                    <a:pt x="41" y="54"/>
                  </a:lnTo>
                  <a:lnTo>
                    <a:pt x="32" y="79"/>
                  </a:lnTo>
                  <a:lnTo>
                    <a:pt x="25" y="106"/>
                  </a:lnTo>
                  <a:lnTo>
                    <a:pt x="19" y="135"/>
                  </a:lnTo>
                  <a:lnTo>
                    <a:pt x="17" y="161"/>
                  </a:lnTo>
                  <a:lnTo>
                    <a:pt x="18" y="187"/>
                  </a:lnTo>
                  <a:lnTo>
                    <a:pt x="26" y="211"/>
                  </a:lnTo>
                  <a:lnTo>
                    <a:pt x="39" y="229"/>
                  </a:lnTo>
                  <a:lnTo>
                    <a:pt x="60" y="242"/>
                  </a:lnTo>
                  <a:lnTo>
                    <a:pt x="90" y="249"/>
                  </a:lnTo>
                  <a:lnTo>
                    <a:pt x="130" y="247"/>
                  </a:lnTo>
                  <a:lnTo>
                    <a:pt x="179" y="238"/>
                  </a:lnTo>
                  <a:lnTo>
                    <a:pt x="241" y="216"/>
                  </a:lnTo>
                  <a:lnTo>
                    <a:pt x="237" y="218"/>
                  </a:lnTo>
                  <a:lnTo>
                    <a:pt x="224" y="223"/>
                  </a:lnTo>
                  <a:lnTo>
                    <a:pt x="206" y="231"/>
                  </a:lnTo>
                  <a:lnTo>
                    <a:pt x="183" y="238"/>
                  </a:lnTo>
                  <a:lnTo>
                    <a:pt x="156" y="246"/>
                  </a:lnTo>
                  <a:lnTo>
                    <a:pt x="127" y="252"/>
                  </a:lnTo>
                  <a:lnTo>
                    <a:pt x="98" y="256"/>
                  </a:lnTo>
                  <a:lnTo>
                    <a:pt x="70" y="256"/>
                  </a:lnTo>
                  <a:lnTo>
                    <a:pt x="45" y="252"/>
                  </a:lnTo>
                  <a:lnTo>
                    <a:pt x="24" y="242"/>
                  </a:lnTo>
                  <a:lnTo>
                    <a:pt x="8" y="225"/>
                  </a:lnTo>
                  <a:lnTo>
                    <a:pt x="0" y="199"/>
                  </a:lnTo>
                  <a:lnTo>
                    <a:pt x="0" y="166"/>
                  </a:lnTo>
                  <a:lnTo>
                    <a:pt x="10" y="122"/>
                  </a:lnTo>
                  <a:lnTo>
                    <a:pt x="31" y="6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19" name="Freeform 159"/>
            <p:cNvSpPr>
              <a:spLocks/>
            </p:cNvSpPr>
            <p:nvPr/>
          </p:nvSpPr>
          <p:spPr bwMode="auto">
            <a:xfrm>
              <a:off x="1055" y="2047"/>
              <a:ext cx="79" cy="9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0" y="89"/>
                </a:cxn>
                <a:cxn ang="0">
                  <a:pos x="0" y="78"/>
                </a:cxn>
                <a:cxn ang="0">
                  <a:pos x="1" y="63"/>
                </a:cxn>
                <a:cxn ang="0">
                  <a:pos x="5" y="46"/>
                </a:cxn>
                <a:cxn ang="0">
                  <a:pos x="15" y="29"/>
                </a:cxn>
                <a:cxn ang="0">
                  <a:pos x="29" y="13"/>
                </a:cxn>
                <a:cxn ang="0">
                  <a:pos x="51" y="3"/>
                </a:cxn>
                <a:cxn ang="0">
                  <a:pos x="79" y="0"/>
                </a:cxn>
                <a:cxn ang="0">
                  <a:pos x="76" y="2"/>
                </a:cxn>
                <a:cxn ang="0">
                  <a:pos x="68" y="6"/>
                </a:cxn>
                <a:cxn ang="0">
                  <a:pos x="55" y="13"/>
                </a:cxn>
                <a:cxn ang="0">
                  <a:pos x="42" y="23"/>
                </a:cxn>
                <a:cxn ang="0">
                  <a:pos x="27" y="36"/>
                </a:cxn>
                <a:cxn ang="0">
                  <a:pos x="14" y="53"/>
                </a:cxn>
                <a:cxn ang="0">
                  <a:pos x="5" y="71"/>
                </a:cxn>
                <a:cxn ang="0">
                  <a:pos x="0" y="94"/>
                </a:cxn>
              </a:cxnLst>
              <a:rect l="0" t="0" r="r" b="b"/>
              <a:pathLst>
                <a:path w="79" h="94">
                  <a:moveTo>
                    <a:pt x="0" y="94"/>
                  </a:moveTo>
                  <a:lnTo>
                    <a:pt x="0" y="89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6"/>
                  </a:lnTo>
                  <a:lnTo>
                    <a:pt x="15" y="29"/>
                  </a:lnTo>
                  <a:lnTo>
                    <a:pt x="29" y="13"/>
                  </a:lnTo>
                  <a:lnTo>
                    <a:pt x="51" y="3"/>
                  </a:lnTo>
                  <a:lnTo>
                    <a:pt x="79" y="0"/>
                  </a:lnTo>
                  <a:lnTo>
                    <a:pt x="76" y="2"/>
                  </a:lnTo>
                  <a:lnTo>
                    <a:pt x="68" y="6"/>
                  </a:lnTo>
                  <a:lnTo>
                    <a:pt x="55" y="13"/>
                  </a:lnTo>
                  <a:lnTo>
                    <a:pt x="42" y="23"/>
                  </a:lnTo>
                  <a:lnTo>
                    <a:pt x="27" y="36"/>
                  </a:lnTo>
                  <a:lnTo>
                    <a:pt x="14" y="53"/>
                  </a:lnTo>
                  <a:lnTo>
                    <a:pt x="5" y="71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20" name="Freeform 160"/>
            <p:cNvSpPr>
              <a:spLocks/>
            </p:cNvSpPr>
            <p:nvPr/>
          </p:nvSpPr>
          <p:spPr bwMode="auto">
            <a:xfrm>
              <a:off x="1155" y="1658"/>
              <a:ext cx="187" cy="146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2" y="145"/>
                </a:cxn>
                <a:cxn ang="0">
                  <a:pos x="7" y="139"/>
                </a:cxn>
                <a:cxn ang="0">
                  <a:pos x="13" y="132"/>
                </a:cxn>
                <a:cxn ang="0">
                  <a:pos x="21" y="121"/>
                </a:cxn>
                <a:cxn ang="0">
                  <a:pos x="28" y="110"/>
                </a:cxn>
                <a:cxn ang="0">
                  <a:pos x="34" y="97"/>
                </a:cxn>
                <a:cxn ang="0">
                  <a:pos x="37" y="82"/>
                </a:cxn>
                <a:cxn ang="0">
                  <a:pos x="35" y="67"/>
                </a:cxn>
                <a:cxn ang="0">
                  <a:pos x="34" y="65"/>
                </a:cxn>
                <a:cxn ang="0">
                  <a:pos x="34" y="59"/>
                </a:cxn>
                <a:cxn ang="0">
                  <a:pos x="35" y="50"/>
                </a:cxn>
                <a:cxn ang="0">
                  <a:pos x="44" y="41"/>
                </a:cxn>
                <a:cxn ang="0">
                  <a:pos x="59" y="29"/>
                </a:cxn>
                <a:cxn ang="0">
                  <a:pos x="86" y="18"/>
                </a:cxn>
                <a:cxn ang="0">
                  <a:pos x="129" y="8"/>
                </a:cxn>
                <a:cxn ang="0">
                  <a:pos x="187" y="0"/>
                </a:cxn>
                <a:cxn ang="0">
                  <a:pos x="179" y="1"/>
                </a:cxn>
                <a:cxn ang="0">
                  <a:pos x="163" y="5"/>
                </a:cxn>
                <a:cxn ang="0">
                  <a:pos x="139" y="11"/>
                </a:cxn>
                <a:cxn ang="0">
                  <a:pos x="110" y="21"/>
                </a:cxn>
                <a:cxn ang="0">
                  <a:pos x="85" y="32"/>
                </a:cxn>
                <a:cxn ang="0">
                  <a:pos x="62" y="46"/>
                </a:cxn>
                <a:cxn ang="0">
                  <a:pos x="50" y="63"/>
                </a:cxn>
                <a:cxn ang="0">
                  <a:pos x="50" y="83"/>
                </a:cxn>
                <a:cxn ang="0">
                  <a:pos x="50" y="84"/>
                </a:cxn>
                <a:cxn ang="0">
                  <a:pos x="48" y="90"/>
                </a:cxn>
                <a:cxn ang="0">
                  <a:pos x="47" y="98"/>
                </a:cxn>
                <a:cxn ang="0">
                  <a:pos x="44" y="107"/>
                </a:cxn>
                <a:cxn ang="0">
                  <a:pos x="37" y="118"/>
                </a:cxn>
                <a:cxn ang="0">
                  <a:pos x="28" y="128"/>
                </a:cxn>
                <a:cxn ang="0">
                  <a:pos x="17" y="138"/>
                </a:cxn>
                <a:cxn ang="0">
                  <a:pos x="0" y="146"/>
                </a:cxn>
              </a:cxnLst>
              <a:rect l="0" t="0" r="r" b="b"/>
              <a:pathLst>
                <a:path w="187" h="146">
                  <a:moveTo>
                    <a:pt x="0" y="146"/>
                  </a:moveTo>
                  <a:lnTo>
                    <a:pt x="2" y="145"/>
                  </a:lnTo>
                  <a:lnTo>
                    <a:pt x="7" y="139"/>
                  </a:lnTo>
                  <a:lnTo>
                    <a:pt x="13" y="132"/>
                  </a:lnTo>
                  <a:lnTo>
                    <a:pt x="21" y="121"/>
                  </a:lnTo>
                  <a:lnTo>
                    <a:pt x="28" y="110"/>
                  </a:lnTo>
                  <a:lnTo>
                    <a:pt x="34" y="97"/>
                  </a:lnTo>
                  <a:lnTo>
                    <a:pt x="37" y="82"/>
                  </a:lnTo>
                  <a:lnTo>
                    <a:pt x="35" y="67"/>
                  </a:lnTo>
                  <a:lnTo>
                    <a:pt x="34" y="65"/>
                  </a:lnTo>
                  <a:lnTo>
                    <a:pt x="34" y="59"/>
                  </a:lnTo>
                  <a:lnTo>
                    <a:pt x="35" y="50"/>
                  </a:lnTo>
                  <a:lnTo>
                    <a:pt x="44" y="41"/>
                  </a:lnTo>
                  <a:lnTo>
                    <a:pt x="59" y="29"/>
                  </a:lnTo>
                  <a:lnTo>
                    <a:pt x="86" y="18"/>
                  </a:lnTo>
                  <a:lnTo>
                    <a:pt x="129" y="8"/>
                  </a:lnTo>
                  <a:lnTo>
                    <a:pt x="187" y="0"/>
                  </a:lnTo>
                  <a:lnTo>
                    <a:pt x="179" y="1"/>
                  </a:lnTo>
                  <a:lnTo>
                    <a:pt x="163" y="5"/>
                  </a:lnTo>
                  <a:lnTo>
                    <a:pt x="139" y="11"/>
                  </a:lnTo>
                  <a:lnTo>
                    <a:pt x="110" y="21"/>
                  </a:lnTo>
                  <a:lnTo>
                    <a:pt x="85" y="32"/>
                  </a:lnTo>
                  <a:lnTo>
                    <a:pt x="62" y="46"/>
                  </a:lnTo>
                  <a:lnTo>
                    <a:pt x="50" y="63"/>
                  </a:lnTo>
                  <a:lnTo>
                    <a:pt x="50" y="83"/>
                  </a:lnTo>
                  <a:lnTo>
                    <a:pt x="50" y="84"/>
                  </a:lnTo>
                  <a:lnTo>
                    <a:pt x="48" y="90"/>
                  </a:lnTo>
                  <a:lnTo>
                    <a:pt x="47" y="98"/>
                  </a:lnTo>
                  <a:lnTo>
                    <a:pt x="44" y="107"/>
                  </a:lnTo>
                  <a:lnTo>
                    <a:pt x="37" y="118"/>
                  </a:lnTo>
                  <a:lnTo>
                    <a:pt x="28" y="128"/>
                  </a:lnTo>
                  <a:lnTo>
                    <a:pt x="17" y="138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21" name="Freeform 161"/>
            <p:cNvSpPr>
              <a:spLocks/>
            </p:cNvSpPr>
            <p:nvPr/>
          </p:nvSpPr>
          <p:spPr bwMode="auto">
            <a:xfrm>
              <a:off x="1196" y="1591"/>
              <a:ext cx="146" cy="144"/>
            </a:xfrm>
            <a:custGeom>
              <a:avLst/>
              <a:gdLst/>
              <a:ahLst/>
              <a:cxnLst>
                <a:cxn ang="0">
                  <a:pos x="64" y="17"/>
                </a:cxn>
                <a:cxn ang="0">
                  <a:pos x="64" y="21"/>
                </a:cxn>
                <a:cxn ang="0">
                  <a:pos x="64" y="33"/>
                </a:cxn>
                <a:cxn ang="0">
                  <a:pos x="61" y="50"/>
                </a:cxn>
                <a:cxn ang="0">
                  <a:pos x="58" y="69"/>
                </a:cxn>
                <a:cxn ang="0">
                  <a:pos x="49" y="91"/>
                </a:cxn>
                <a:cxn ang="0">
                  <a:pos x="38" y="112"/>
                </a:cxn>
                <a:cxn ang="0">
                  <a:pos x="23" y="130"/>
                </a:cxn>
                <a:cxn ang="0">
                  <a:pos x="0" y="144"/>
                </a:cxn>
                <a:cxn ang="0">
                  <a:pos x="6" y="141"/>
                </a:cxn>
                <a:cxn ang="0">
                  <a:pos x="21" y="134"/>
                </a:cxn>
                <a:cxn ang="0">
                  <a:pos x="42" y="123"/>
                </a:cxn>
                <a:cxn ang="0">
                  <a:pos x="69" y="109"/>
                </a:cxn>
                <a:cxn ang="0">
                  <a:pos x="95" y="92"/>
                </a:cxn>
                <a:cxn ang="0">
                  <a:pos x="119" y="72"/>
                </a:cxn>
                <a:cxn ang="0">
                  <a:pos x="136" y="51"/>
                </a:cxn>
                <a:cxn ang="0">
                  <a:pos x="146" y="28"/>
                </a:cxn>
                <a:cxn ang="0">
                  <a:pos x="143" y="26"/>
                </a:cxn>
                <a:cxn ang="0">
                  <a:pos x="133" y="20"/>
                </a:cxn>
                <a:cxn ang="0">
                  <a:pos x="120" y="13"/>
                </a:cxn>
                <a:cxn ang="0">
                  <a:pos x="105" y="6"/>
                </a:cxn>
                <a:cxn ang="0">
                  <a:pos x="89" y="0"/>
                </a:cxn>
                <a:cxn ang="0">
                  <a:pos x="76" y="0"/>
                </a:cxn>
                <a:cxn ang="0">
                  <a:pos x="66" y="4"/>
                </a:cxn>
                <a:cxn ang="0">
                  <a:pos x="64" y="17"/>
                </a:cxn>
              </a:cxnLst>
              <a:rect l="0" t="0" r="r" b="b"/>
              <a:pathLst>
                <a:path w="146" h="144">
                  <a:moveTo>
                    <a:pt x="64" y="17"/>
                  </a:moveTo>
                  <a:lnTo>
                    <a:pt x="64" y="21"/>
                  </a:lnTo>
                  <a:lnTo>
                    <a:pt x="64" y="33"/>
                  </a:lnTo>
                  <a:lnTo>
                    <a:pt x="61" y="50"/>
                  </a:lnTo>
                  <a:lnTo>
                    <a:pt x="58" y="69"/>
                  </a:lnTo>
                  <a:lnTo>
                    <a:pt x="49" y="91"/>
                  </a:lnTo>
                  <a:lnTo>
                    <a:pt x="38" y="112"/>
                  </a:lnTo>
                  <a:lnTo>
                    <a:pt x="23" y="130"/>
                  </a:lnTo>
                  <a:lnTo>
                    <a:pt x="0" y="144"/>
                  </a:lnTo>
                  <a:lnTo>
                    <a:pt x="6" y="141"/>
                  </a:lnTo>
                  <a:lnTo>
                    <a:pt x="21" y="134"/>
                  </a:lnTo>
                  <a:lnTo>
                    <a:pt x="42" y="123"/>
                  </a:lnTo>
                  <a:lnTo>
                    <a:pt x="69" y="109"/>
                  </a:lnTo>
                  <a:lnTo>
                    <a:pt x="95" y="92"/>
                  </a:lnTo>
                  <a:lnTo>
                    <a:pt x="119" y="72"/>
                  </a:lnTo>
                  <a:lnTo>
                    <a:pt x="136" y="51"/>
                  </a:lnTo>
                  <a:lnTo>
                    <a:pt x="146" y="28"/>
                  </a:lnTo>
                  <a:lnTo>
                    <a:pt x="143" y="26"/>
                  </a:lnTo>
                  <a:lnTo>
                    <a:pt x="133" y="20"/>
                  </a:lnTo>
                  <a:lnTo>
                    <a:pt x="120" y="13"/>
                  </a:lnTo>
                  <a:lnTo>
                    <a:pt x="105" y="6"/>
                  </a:lnTo>
                  <a:lnTo>
                    <a:pt x="89" y="0"/>
                  </a:lnTo>
                  <a:lnTo>
                    <a:pt x="76" y="0"/>
                  </a:lnTo>
                  <a:lnTo>
                    <a:pt x="66" y="4"/>
                  </a:lnTo>
                  <a:lnTo>
                    <a:pt x="64" y="17"/>
                  </a:lnTo>
                  <a:close/>
                </a:path>
              </a:pathLst>
            </a:custGeom>
            <a:solidFill>
              <a:srgbClr val="E272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22" name="Freeform 162"/>
            <p:cNvSpPr>
              <a:spLocks/>
            </p:cNvSpPr>
            <p:nvPr/>
          </p:nvSpPr>
          <p:spPr bwMode="auto">
            <a:xfrm>
              <a:off x="1217" y="1230"/>
              <a:ext cx="370" cy="471"/>
            </a:xfrm>
            <a:custGeom>
              <a:avLst/>
              <a:gdLst/>
              <a:ahLst/>
              <a:cxnLst>
                <a:cxn ang="0">
                  <a:pos x="369" y="196"/>
                </a:cxn>
                <a:cxn ang="0">
                  <a:pos x="369" y="148"/>
                </a:cxn>
                <a:cxn ang="0">
                  <a:pos x="356" y="80"/>
                </a:cxn>
                <a:cxn ang="0">
                  <a:pos x="312" y="21"/>
                </a:cxn>
                <a:cxn ang="0">
                  <a:pos x="271" y="5"/>
                </a:cxn>
                <a:cxn ang="0">
                  <a:pos x="256" y="3"/>
                </a:cxn>
                <a:cxn ang="0">
                  <a:pos x="228" y="0"/>
                </a:cxn>
                <a:cxn ang="0">
                  <a:pos x="192" y="0"/>
                </a:cxn>
                <a:cxn ang="0">
                  <a:pos x="150" y="5"/>
                </a:cxn>
                <a:cxn ang="0">
                  <a:pos x="108" y="19"/>
                </a:cxn>
                <a:cxn ang="0">
                  <a:pos x="67" y="42"/>
                </a:cxn>
                <a:cxn ang="0">
                  <a:pos x="31" y="79"/>
                </a:cxn>
                <a:cxn ang="0">
                  <a:pos x="16" y="108"/>
                </a:cxn>
                <a:cxn ang="0">
                  <a:pos x="6" y="145"/>
                </a:cxn>
                <a:cxn ang="0">
                  <a:pos x="0" y="200"/>
                </a:cxn>
                <a:cxn ang="0">
                  <a:pos x="16" y="252"/>
                </a:cxn>
                <a:cxn ang="0">
                  <a:pos x="36" y="276"/>
                </a:cxn>
                <a:cxn ang="0">
                  <a:pos x="41" y="313"/>
                </a:cxn>
                <a:cxn ang="0">
                  <a:pos x="60" y="365"/>
                </a:cxn>
                <a:cxn ang="0">
                  <a:pos x="101" y="413"/>
                </a:cxn>
                <a:cxn ang="0">
                  <a:pos x="132" y="429"/>
                </a:cxn>
                <a:cxn ang="0">
                  <a:pos x="136" y="439"/>
                </a:cxn>
                <a:cxn ang="0">
                  <a:pos x="144" y="454"/>
                </a:cxn>
                <a:cxn ang="0">
                  <a:pos x="153" y="464"/>
                </a:cxn>
                <a:cxn ang="0">
                  <a:pos x="173" y="471"/>
                </a:cxn>
                <a:cxn ang="0">
                  <a:pos x="204" y="467"/>
                </a:cxn>
                <a:cxn ang="0">
                  <a:pos x="229" y="453"/>
                </a:cxn>
                <a:cxn ang="0">
                  <a:pos x="256" y="432"/>
                </a:cxn>
                <a:cxn ang="0">
                  <a:pos x="293" y="388"/>
                </a:cxn>
                <a:cxn ang="0">
                  <a:pos x="322" y="326"/>
                </a:cxn>
                <a:cxn ang="0">
                  <a:pos x="331" y="286"/>
                </a:cxn>
                <a:cxn ang="0">
                  <a:pos x="345" y="286"/>
                </a:cxn>
                <a:cxn ang="0">
                  <a:pos x="362" y="272"/>
                </a:cxn>
                <a:cxn ang="0">
                  <a:pos x="370" y="236"/>
                </a:cxn>
              </a:cxnLst>
              <a:rect l="0" t="0" r="r" b="b"/>
              <a:pathLst>
                <a:path w="370" h="471">
                  <a:moveTo>
                    <a:pt x="367" y="203"/>
                  </a:moveTo>
                  <a:lnTo>
                    <a:pt x="369" y="196"/>
                  </a:lnTo>
                  <a:lnTo>
                    <a:pt x="370" y="176"/>
                  </a:lnTo>
                  <a:lnTo>
                    <a:pt x="369" y="148"/>
                  </a:lnTo>
                  <a:lnTo>
                    <a:pt x="366" y="114"/>
                  </a:lnTo>
                  <a:lnTo>
                    <a:pt x="356" y="80"/>
                  </a:lnTo>
                  <a:lnTo>
                    <a:pt x="339" y="48"/>
                  </a:lnTo>
                  <a:lnTo>
                    <a:pt x="312" y="21"/>
                  </a:lnTo>
                  <a:lnTo>
                    <a:pt x="273" y="5"/>
                  </a:lnTo>
                  <a:lnTo>
                    <a:pt x="271" y="5"/>
                  </a:lnTo>
                  <a:lnTo>
                    <a:pt x="264" y="4"/>
                  </a:lnTo>
                  <a:lnTo>
                    <a:pt x="256" y="3"/>
                  </a:lnTo>
                  <a:lnTo>
                    <a:pt x="243" y="1"/>
                  </a:lnTo>
                  <a:lnTo>
                    <a:pt x="228" y="0"/>
                  </a:lnTo>
                  <a:lnTo>
                    <a:pt x="211" y="0"/>
                  </a:lnTo>
                  <a:lnTo>
                    <a:pt x="192" y="0"/>
                  </a:lnTo>
                  <a:lnTo>
                    <a:pt x="171" y="3"/>
                  </a:lnTo>
                  <a:lnTo>
                    <a:pt x="150" y="5"/>
                  </a:lnTo>
                  <a:lnTo>
                    <a:pt x="129" y="11"/>
                  </a:lnTo>
                  <a:lnTo>
                    <a:pt x="108" y="19"/>
                  </a:lnTo>
                  <a:lnTo>
                    <a:pt x="86" y="29"/>
                  </a:lnTo>
                  <a:lnTo>
                    <a:pt x="67" y="42"/>
                  </a:lnTo>
                  <a:lnTo>
                    <a:pt x="48" y="59"/>
                  </a:lnTo>
                  <a:lnTo>
                    <a:pt x="31" y="79"/>
                  </a:lnTo>
                  <a:lnTo>
                    <a:pt x="17" y="103"/>
                  </a:lnTo>
                  <a:lnTo>
                    <a:pt x="16" y="108"/>
                  </a:lnTo>
                  <a:lnTo>
                    <a:pt x="10" y="124"/>
                  </a:lnTo>
                  <a:lnTo>
                    <a:pt x="6" y="145"/>
                  </a:lnTo>
                  <a:lnTo>
                    <a:pt x="2" y="172"/>
                  </a:lnTo>
                  <a:lnTo>
                    <a:pt x="0" y="200"/>
                  </a:lnTo>
                  <a:lnTo>
                    <a:pt x="4" y="227"/>
                  </a:lnTo>
                  <a:lnTo>
                    <a:pt x="16" y="252"/>
                  </a:lnTo>
                  <a:lnTo>
                    <a:pt x="36" y="271"/>
                  </a:lnTo>
                  <a:lnTo>
                    <a:pt x="36" y="276"/>
                  </a:lnTo>
                  <a:lnTo>
                    <a:pt x="37" y="292"/>
                  </a:lnTo>
                  <a:lnTo>
                    <a:pt x="41" y="313"/>
                  </a:lnTo>
                  <a:lnTo>
                    <a:pt x="48" y="339"/>
                  </a:lnTo>
                  <a:lnTo>
                    <a:pt x="60" y="365"/>
                  </a:lnTo>
                  <a:lnTo>
                    <a:pt x="77" y="392"/>
                  </a:lnTo>
                  <a:lnTo>
                    <a:pt x="101" y="413"/>
                  </a:lnTo>
                  <a:lnTo>
                    <a:pt x="132" y="429"/>
                  </a:lnTo>
                  <a:lnTo>
                    <a:pt x="132" y="429"/>
                  </a:lnTo>
                  <a:lnTo>
                    <a:pt x="133" y="432"/>
                  </a:lnTo>
                  <a:lnTo>
                    <a:pt x="136" y="439"/>
                  </a:lnTo>
                  <a:lnTo>
                    <a:pt x="143" y="453"/>
                  </a:lnTo>
                  <a:lnTo>
                    <a:pt x="144" y="454"/>
                  </a:lnTo>
                  <a:lnTo>
                    <a:pt x="147" y="459"/>
                  </a:lnTo>
                  <a:lnTo>
                    <a:pt x="153" y="464"/>
                  </a:lnTo>
                  <a:lnTo>
                    <a:pt x="161" y="469"/>
                  </a:lnTo>
                  <a:lnTo>
                    <a:pt x="173" y="471"/>
                  </a:lnTo>
                  <a:lnTo>
                    <a:pt x="187" y="471"/>
                  </a:lnTo>
                  <a:lnTo>
                    <a:pt x="204" y="467"/>
                  </a:lnTo>
                  <a:lnTo>
                    <a:pt x="225" y="456"/>
                  </a:lnTo>
                  <a:lnTo>
                    <a:pt x="229" y="453"/>
                  </a:lnTo>
                  <a:lnTo>
                    <a:pt x="240" y="445"/>
                  </a:lnTo>
                  <a:lnTo>
                    <a:pt x="256" y="432"/>
                  </a:lnTo>
                  <a:lnTo>
                    <a:pt x="274" y="412"/>
                  </a:lnTo>
                  <a:lnTo>
                    <a:pt x="293" y="388"/>
                  </a:lnTo>
                  <a:lnTo>
                    <a:pt x="310" y="360"/>
                  </a:lnTo>
                  <a:lnTo>
                    <a:pt x="322" y="326"/>
                  </a:lnTo>
                  <a:lnTo>
                    <a:pt x="328" y="286"/>
                  </a:lnTo>
                  <a:lnTo>
                    <a:pt x="331" y="286"/>
                  </a:lnTo>
                  <a:lnTo>
                    <a:pt x="336" y="288"/>
                  </a:lnTo>
                  <a:lnTo>
                    <a:pt x="345" y="286"/>
                  </a:lnTo>
                  <a:lnTo>
                    <a:pt x="353" y="282"/>
                  </a:lnTo>
                  <a:lnTo>
                    <a:pt x="362" y="272"/>
                  </a:lnTo>
                  <a:lnTo>
                    <a:pt x="367" y="258"/>
                  </a:lnTo>
                  <a:lnTo>
                    <a:pt x="370" y="236"/>
                  </a:lnTo>
                  <a:lnTo>
                    <a:pt x="367" y="203"/>
                  </a:lnTo>
                  <a:close/>
                </a:path>
              </a:pathLst>
            </a:custGeom>
            <a:solidFill>
              <a:srgbClr val="FFD1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23" name="Freeform 163"/>
            <p:cNvSpPr>
              <a:spLocks/>
            </p:cNvSpPr>
            <p:nvPr/>
          </p:nvSpPr>
          <p:spPr bwMode="auto">
            <a:xfrm>
              <a:off x="1183" y="1189"/>
              <a:ext cx="488" cy="628"/>
            </a:xfrm>
            <a:custGeom>
              <a:avLst/>
              <a:gdLst/>
              <a:ahLst/>
              <a:cxnLst>
                <a:cxn ang="0">
                  <a:pos x="147" y="38"/>
                </a:cxn>
                <a:cxn ang="0">
                  <a:pos x="91" y="66"/>
                </a:cxn>
                <a:cxn ang="0">
                  <a:pos x="26" y="123"/>
                </a:cxn>
                <a:cxn ang="0">
                  <a:pos x="0" y="209"/>
                </a:cxn>
                <a:cxn ang="0">
                  <a:pos x="24" y="262"/>
                </a:cxn>
                <a:cxn ang="0">
                  <a:pos x="64" y="245"/>
                </a:cxn>
                <a:cxn ang="0">
                  <a:pos x="118" y="209"/>
                </a:cxn>
                <a:cxn ang="0">
                  <a:pos x="161" y="149"/>
                </a:cxn>
                <a:cxn ang="0">
                  <a:pos x="175" y="114"/>
                </a:cxn>
                <a:cxn ang="0">
                  <a:pos x="198" y="141"/>
                </a:cxn>
                <a:cxn ang="0">
                  <a:pos x="239" y="181"/>
                </a:cxn>
                <a:cxn ang="0">
                  <a:pos x="298" y="217"/>
                </a:cxn>
                <a:cxn ang="0">
                  <a:pos x="339" y="243"/>
                </a:cxn>
                <a:cxn ang="0">
                  <a:pos x="368" y="322"/>
                </a:cxn>
                <a:cxn ang="0">
                  <a:pos x="382" y="443"/>
                </a:cxn>
                <a:cxn ang="0">
                  <a:pos x="339" y="573"/>
                </a:cxn>
                <a:cxn ang="0">
                  <a:pos x="286" y="625"/>
                </a:cxn>
                <a:cxn ang="0">
                  <a:pos x="311" y="608"/>
                </a:cxn>
                <a:cxn ang="0">
                  <a:pos x="355" y="575"/>
                </a:cxn>
                <a:cxn ang="0">
                  <a:pos x="403" y="524"/>
                </a:cxn>
                <a:cxn ang="0">
                  <a:pos x="449" y="457"/>
                </a:cxn>
                <a:cxn ang="0">
                  <a:pos x="481" y="378"/>
                </a:cxn>
                <a:cxn ang="0">
                  <a:pos x="488" y="284"/>
                </a:cxn>
                <a:cxn ang="0">
                  <a:pos x="461" y="178"/>
                </a:cxn>
                <a:cxn ang="0">
                  <a:pos x="430" y="117"/>
                </a:cxn>
                <a:cxn ang="0">
                  <a:pos x="416" y="101"/>
                </a:cxn>
                <a:cxn ang="0">
                  <a:pos x="392" y="77"/>
                </a:cxn>
                <a:cxn ang="0">
                  <a:pos x="359" y="48"/>
                </a:cxn>
                <a:cxn ang="0">
                  <a:pos x="320" y="21"/>
                </a:cxn>
                <a:cxn ang="0">
                  <a:pos x="274" y="4"/>
                </a:cxn>
                <a:cxn ang="0">
                  <a:pos x="228" y="0"/>
                </a:cxn>
                <a:cxn ang="0">
                  <a:pos x="180" y="17"/>
                </a:cxn>
              </a:cxnLst>
              <a:rect l="0" t="0" r="r" b="b"/>
              <a:pathLst>
                <a:path w="488" h="628">
                  <a:moveTo>
                    <a:pt x="157" y="35"/>
                  </a:moveTo>
                  <a:lnTo>
                    <a:pt x="147" y="38"/>
                  </a:lnTo>
                  <a:lnTo>
                    <a:pt x="123" y="49"/>
                  </a:lnTo>
                  <a:lnTo>
                    <a:pt x="91" y="66"/>
                  </a:lnTo>
                  <a:lnTo>
                    <a:pt x="57" y="90"/>
                  </a:lnTo>
                  <a:lnTo>
                    <a:pt x="26" y="123"/>
                  </a:lnTo>
                  <a:lnTo>
                    <a:pt x="5" y="162"/>
                  </a:lnTo>
                  <a:lnTo>
                    <a:pt x="0" y="209"/>
                  </a:lnTo>
                  <a:lnTo>
                    <a:pt x="19" y="264"/>
                  </a:lnTo>
                  <a:lnTo>
                    <a:pt x="24" y="262"/>
                  </a:lnTo>
                  <a:lnTo>
                    <a:pt x="41" y="255"/>
                  </a:lnTo>
                  <a:lnTo>
                    <a:pt x="64" y="245"/>
                  </a:lnTo>
                  <a:lnTo>
                    <a:pt x="91" y="230"/>
                  </a:lnTo>
                  <a:lnTo>
                    <a:pt x="118" y="209"/>
                  </a:lnTo>
                  <a:lnTo>
                    <a:pt x="143" y="182"/>
                  </a:lnTo>
                  <a:lnTo>
                    <a:pt x="161" y="149"/>
                  </a:lnTo>
                  <a:lnTo>
                    <a:pt x="173" y="110"/>
                  </a:lnTo>
                  <a:lnTo>
                    <a:pt x="175" y="114"/>
                  </a:lnTo>
                  <a:lnTo>
                    <a:pt x="184" y="124"/>
                  </a:lnTo>
                  <a:lnTo>
                    <a:pt x="198" y="141"/>
                  </a:lnTo>
                  <a:lnTo>
                    <a:pt x="216" y="159"/>
                  </a:lnTo>
                  <a:lnTo>
                    <a:pt x="239" y="181"/>
                  </a:lnTo>
                  <a:lnTo>
                    <a:pt x="267" y="200"/>
                  </a:lnTo>
                  <a:lnTo>
                    <a:pt x="298" y="217"/>
                  </a:lnTo>
                  <a:lnTo>
                    <a:pt x="334" y="231"/>
                  </a:lnTo>
                  <a:lnTo>
                    <a:pt x="339" y="243"/>
                  </a:lnTo>
                  <a:lnTo>
                    <a:pt x="352" y="275"/>
                  </a:lnTo>
                  <a:lnTo>
                    <a:pt x="368" y="322"/>
                  </a:lnTo>
                  <a:lnTo>
                    <a:pt x="380" y="380"/>
                  </a:lnTo>
                  <a:lnTo>
                    <a:pt x="382" y="443"/>
                  </a:lnTo>
                  <a:lnTo>
                    <a:pt x="370" y="510"/>
                  </a:lnTo>
                  <a:lnTo>
                    <a:pt x="339" y="573"/>
                  </a:lnTo>
                  <a:lnTo>
                    <a:pt x="281" y="628"/>
                  </a:lnTo>
                  <a:lnTo>
                    <a:pt x="286" y="625"/>
                  </a:lnTo>
                  <a:lnTo>
                    <a:pt x="296" y="620"/>
                  </a:lnTo>
                  <a:lnTo>
                    <a:pt x="311" y="608"/>
                  </a:lnTo>
                  <a:lnTo>
                    <a:pt x="331" y="593"/>
                  </a:lnTo>
                  <a:lnTo>
                    <a:pt x="355" y="575"/>
                  </a:lnTo>
                  <a:lnTo>
                    <a:pt x="379" y="551"/>
                  </a:lnTo>
                  <a:lnTo>
                    <a:pt x="403" y="524"/>
                  </a:lnTo>
                  <a:lnTo>
                    <a:pt x="427" y="493"/>
                  </a:lnTo>
                  <a:lnTo>
                    <a:pt x="449" y="457"/>
                  </a:lnTo>
                  <a:lnTo>
                    <a:pt x="466" y="419"/>
                  </a:lnTo>
                  <a:lnTo>
                    <a:pt x="481" y="378"/>
                  </a:lnTo>
                  <a:lnTo>
                    <a:pt x="488" y="333"/>
                  </a:lnTo>
                  <a:lnTo>
                    <a:pt x="488" y="284"/>
                  </a:lnTo>
                  <a:lnTo>
                    <a:pt x="479" y="233"/>
                  </a:lnTo>
                  <a:lnTo>
                    <a:pt x="461" y="178"/>
                  </a:lnTo>
                  <a:lnTo>
                    <a:pt x="431" y="120"/>
                  </a:lnTo>
                  <a:lnTo>
                    <a:pt x="430" y="117"/>
                  </a:lnTo>
                  <a:lnTo>
                    <a:pt x="424" y="111"/>
                  </a:lnTo>
                  <a:lnTo>
                    <a:pt x="416" y="101"/>
                  </a:lnTo>
                  <a:lnTo>
                    <a:pt x="406" y="90"/>
                  </a:lnTo>
                  <a:lnTo>
                    <a:pt x="392" y="77"/>
                  </a:lnTo>
                  <a:lnTo>
                    <a:pt x="376" y="62"/>
                  </a:lnTo>
                  <a:lnTo>
                    <a:pt x="359" y="48"/>
                  </a:lnTo>
                  <a:lnTo>
                    <a:pt x="339" y="34"/>
                  </a:lnTo>
                  <a:lnTo>
                    <a:pt x="320" y="21"/>
                  </a:lnTo>
                  <a:lnTo>
                    <a:pt x="297" y="11"/>
                  </a:lnTo>
                  <a:lnTo>
                    <a:pt x="274" y="4"/>
                  </a:lnTo>
                  <a:lnTo>
                    <a:pt x="252" y="0"/>
                  </a:lnTo>
                  <a:lnTo>
                    <a:pt x="228" y="0"/>
                  </a:lnTo>
                  <a:lnTo>
                    <a:pt x="204" y="5"/>
                  </a:lnTo>
                  <a:lnTo>
                    <a:pt x="180" y="17"/>
                  </a:lnTo>
                  <a:lnTo>
                    <a:pt x="157" y="35"/>
                  </a:lnTo>
                  <a:close/>
                </a:path>
              </a:pathLst>
            </a:custGeom>
            <a:solidFill>
              <a:srgbClr val="E272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24" name="Freeform 164"/>
            <p:cNvSpPr>
              <a:spLocks/>
            </p:cNvSpPr>
            <p:nvPr/>
          </p:nvSpPr>
          <p:spPr bwMode="auto">
            <a:xfrm>
              <a:off x="1214" y="1413"/>
              <a:ext cx="34" cy="9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3"/>
                </a:cxn>
                <a:cxn ang="0">
                  <a:pos x="5" y="12"/>
                </a:cxn>
                <a:cxn ang="0">
                  <a:pos x="2" y="24"/>
                </a:cxn>
                <a:cxn ang="0">
                  <a:pos x="0" y="40"/>
                </a:cxn>
                <a:cxn ang="0">
                  <a:pos x="2" y="55"/>
                </a:cxn>
                <a:cxn ang="0">
                  <a:pos x="7" y="71"/>
                </a:cxn>
                <a:cxn ang="0">
                  <a:pos x="17" y="84"/>
                </a:cxn>
                <a:cxn ang="0">
                  <a:pos x="34" y="93"/>
                </a:cxn>
                <a:cxn ang="0">
                  <a:pos x="33" y="92"/>
                </a:cxn>
                <a:cxn ang="0">
                  <a:pos x="29" y="89"/>
                </a:cxn>
                <a:cxn ang="0">
                  <a:pos x="22" y="82"/>
                </a:cxn>
                <a:cxn ang="0">
                  <a:pos x="16" y="74"/>
                </a:cxn>
                <a:cxn ang="0">
                  <a:pos x="9" y="61"/>
                </a:cxn>
                <a:cxn ang="0">
                  <a:pos x="6" y="44"/>
                </a:cxn>
                <a:cxn ang="0">
                  <a:pos x="5" y="24"/>
                </a:cxn>
                <a:cxn ang="0">
                  <a:pos x="9" y="0"/>
                </a:cxn>
              </a:cxnLst>
              <a:rect l="0" t="0" r="r" b="b"/>
              <a:pathLst>
                <a:path w="34" h="93">
                  <a:moveTo>
                    <a:pt x="9" y="0"/>
                  </a:moveTo>
                  <a:lnTo>
                    <a:pt x="7" y="3"/>
                  </a:lnTo>
                  <a:lnTo>
                    <a:pt x="5" y="12"/>
                  </a:lnTo>
                  <a:lnTo>
                    <a:pt x="2" y="24"/>
                  </a:lnTo>
                  <a:lnTo>
                    <a:pt x="0" y="40"/>
                  </a:lnTo>
                  <a:lnTo>
                    <a:pt x="2" y="55"/>
                  </a:lnTo>
                  <a:lnTo>
                    <a:pt x="7" y="71"/>
                  </a:lnTo>
                  <a:lnTo>
                    <a:pt x="17" y="84"/>
                  </a:lnTo>
                  <a:lnTo>
                    <a:pt x="34" y="93"/>
                  </a:lnTo>
                  <a:lnTo>
                    <a:pt x="33" y="92"/>
                  </a:lnTo>
                  <a:lnTo>
                    <a:pt x="29" y="89"/>
                  </a:lnTo>
                  <a:lnTo>
                    <a:pt x="22" y="82"/>
                  </a:lnTo>
                  <a:lnTo>
                    <a:pt x="16" y="74"/>
                  </a:lnTo>
                  <a:lnTo>
                    <a:pt x="9" y="61"/>
                  </a:lnTo>
                  <a:lnTo>
                    <a:pt x="6" y="44"/>
                  </a:lnTo>
                  <a:lnTo>
                    <a:pt x="5" y="2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25" name="Freeform 165"/>
            <p:cNvSpPr>
              <a:spLocks/>
            </p:cNvSpPr>
            <p:nvPr/>
          </p:nvSpPr>
          <p:spPr bwMode="auto">
            <a:xfrm>
              <a:off x="1436" y="1533"/>
              <a:ext cx="99" cy="15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9" y="5"/>
                </a:cxn>
                <a:cxn ang="0">
                  <a:pos x="99" y="17"/>
                </a:cxn>
                <a:cxn ang="0">
                  <a:pos x="99" y="36"/>
                </a:cxn>
                <a:cxn ang="0">
                  <a:pos x="95" y="58"/>
                </a:cxn>
                <a:cxn ang="0">
                  <a:pos x="85" y="84"/>
                </a:cxn>
                <a:cxn ang="0">
                  <a:pos x="67" y="110"/>
                </a:cxn>
                <a:cxn ang="0">
                  <a:pos x="40" y="134"/>
                </a:cxn>
                <a:cxn ang="0">
                  <a:pos x="0" y="157"/>
                </a:cxn>
                <a:cxn ang="0">
                  <a:pos x="4" y="156"/>
                </a:cxn>
                <a:cxn ang="0">
                  <a:pos x="14" y="149"/>
                </a:cxn>
                <a:cxn ang="0">
                  <a:pos x="27" y="137"/>
                </a:cxn>
                <a:cxn ang="0">
                  <a:pos x="44" y="122"/>
                </a:cxn>
                <a:cxn ang="0">
                  <a:pos x="61" y="101"/>
                </a:cxn>
                <a:cxn ang="0">
                  <a:pos x="76" y="74"/>
                </a:cxn>
                <a:cxn ang="0">
                  <a:pos x="89" y="40"/>
                </a:cxn>
                <a:cxn ang="0">
                  <a:pos x="98" y="0"/>
                </a:cxn>
              </a:cxnLst>
              <a:rect l="0" t="0" r="r" b="b"/>
              <a:pathLst>
                <a:path w="99" h="157">
                  <a:moveTo>
                    <a:pt x="98" y="0"/>
                  </a:moveTo>
                  <a:lnTo>
                    <a:pt x="99" y="5"/>
                  </a:lnTo>
                  <a:lnTo>
                    <a:pt x="99" y="17"/>
                  </a:lnTo>
                  <a:lnTo>
                    <a:pt x="99" y="36"/>
                  </a:lnTo>
                  <a:lnTo>
                    <a:pt x="95" y="58"/>
                  </a:lnTo>
                  <a:lnTo>
                    <a:pt x="85" y="84"/>
                  </a:lnTo>
                  <a:lnTo>
                    <a:pt x="67" y="110"/>
                  </a:lnTo>
                  <a:lnTo>
                    <a:pt x="40" y="134"/>
                  </a:lnTo>
                  <a:lnTo>
                    <a:pt x="0" y="157"/>
                  </a:lnTo>
                  <a:lnTo>
                    <a:pt x="4" y="156"/>
                  </a:lnTo>
                  <a:lnTo>
                    <a:pt x="14" y="149"/>
                  </a:lnTo>
                  <a:lnTo>
                    <a:pt x="27" y="137"/>
                  </a:lnTo>
                  <a:lnTo>
                    <a:pt x="44" y="122"/>
                  </a:lnTo>
                  <a:lnTo>
                    <a:pt x="61" y="101"/>
                  </a:lnTo>
                  <a:lnTo>
                    <a:pt x="76" y="74"/>
                  </a:lnTo>
                  <a:lnTo>
                    <a:pt x="89" y="4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26" name="Freeform 166"/>
            <p:cNvSpPr>
              <a:spLocks/>
            </p:cNvSpPr>
            <p:nvPr/>
          </p:nvSpPr>
          <p:spPr bwMode="auto">
            <a:xfrm>
              <a:off x="1181" y="1194"/>
              <a:ext cx="196" cy="259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3" y="0"/>
                </a:cxn>
                <a:cxn ang="0">
                  <a:pos x="185" y="2"/>
                </a:cxn>
                <a:cxn ang="0">
                  <a:pos x="172" y="6"/>
                </a:cxn>
                <a:cxn ang="0">
                  <a:pos x="155" y="10"/>
                </a:cxn>
                <a:cxn ang="0">
                  <a:pos x="135" y="16"/>
                </a:cxn>
                <a:cxn ang="0">
                  <a:pos x="114" y="24"/>
                </a:cxn>
                <a:cxn ang="0">
                  <a:pos x="93" y="34"/>
                </a:cxn>
                <a:cxn ang="0">
                  <a:pos x="72" y="47"/>
                </a:cxn>
                <a:cxn ang="0">
                  <a:pos x="50" y="63"/>
                </a:cxn>
                <a:cxn ang="0">
                  <a:pos x="32" y="81"/>
                </a:cxn>
                <a:cxn ang="0">
                  <a:pos x="18" y="101"/>
                </a:cxn>
                <a:cxn ang="0">
                  <a:pos x="7" y="126"/>
                </a:cxn>
                <a:cxn ang="0">
                  <a:pos x="0" y="153"/>
                </a:cxn>
                <a:cxn ang="0">
                  <a:pos x="0" y="184"/>
                </a:cxn>
                <a:cxn ang="0">
                  <a:pos x="7" y="219"/>
                </a:cxn>
                <a:cxn ang="0">
                  <a:pos x="21" y="259"/>
                </a:cxn>
                <a:cxn ang="0">
                  <a:pos x="19" y="257"/>
                </a:cxn>
                <a:cxn ang="0">
                  <a:pos x="18" y="250"/>
                </a:cxn>
                <a:cxn ang="0">
                  <a:pos x="14" y="240"/>
                </a:cxn>
                <a:cxn ang="0">
                  <a:pos x="11" y="229"/>
                </a:cxn>
                <a:cxn ang="0">
                  <a:pos x="8" y="214"/>
                </a:cxn>
                <a:cxn ang="0">
                  <a:pos x="7" y="197"/>
                </a:cxn>
                <a:cxn ang="0">
                  <a:pos x="7" y="177"/>
                </a:cxn>
                <a:cxn ang="0">
                  <a:pos x="9" y="157"/>
                </a:cxn>
                <a:cxn ang="0">
                  <a:pos x="15" y="136"/>
                </a:cxn>
                <a:cxn ang="0">
                  <a:pos x="25" y="113"/>
                </a:cxn>
                <a:cxn ang="0">
                  <a:pos x="38" y="92"/>
                </a:cxn>
                <a:cxn ang="0">
                  <a:pos x="57" y="71"/>
                </a:cxn>
                <a:cxn ang="0">
                  <a:pos x="81" y="51"/>
                </a:cxn>
                <a:cxn ang="0">
                  <a:pos x="113" y="33"/>
                </a:cxn>
                <a:cxn ang="0">
                  <a:pos x="151" y="15"/>
                </a:cxn>
                <a:cxn ang="0">
                  <a:pos x="196" y="0"/>
                </a:cxn>
              </a:cxnLst>
              <a:rect l="0" t="0" r="r" b="b"/>
              <a:pathLst>
                <a:path w="196" h="259">
                  <a:moveTo>
                    <a:pt x="196" y="0"/>
                  </a:moveTo>
                  <a:lnTo>
                    <a:pt x="193" y="0"/>
                  </a:lnTo>
                  <a:lnTo>
                    <a:pt x="185" y="2"/>
                  </a:lnTo>
                  <a:lnTo>
                    <a:pt x="172" y="6"/>
                  </a:lnTo>
                  <a:lnTo>
                    <a:pt x="155" y="10"/>
                  </a:lnTo>
                  <a:lnTo>
                    <a:pt x="135" y="16"/>
                  </a:lnTo>
                  <a:lnTo>
                    <a:pt x="114" y="24"/>
                  </a:lnTo>
                  <a:lnTo>
                    <a:pt x="93" y="34"/>
                  </a:lnTo>
                  <a:lnTo>
                    <a:pt x="72" y="47"/>
                  </a:lnTo>
                  <a:lnTo>
                    <a:pt x="50" y="63"/>
                  </a:lnTo>
                  <a:lnTo>
                    <a:pt x="32" y="81"/>
                  </a:lnTo>
                  <a:lnTo>
                    <a:pt x="18" y="101"/>
                  </a:lnTo>
                  <a:lnTo>
                    <a:pt x="7" y="126"/>
                  </a:lnTo>
                  <a:lnTo>
                    <a:pt x="0" y="153"/>
                  </a:lnTo>
                  <a:lnTo>
                    <a:pt x="0" y="184"/>
                  </a:lnTo>
                  <a:lnTo>
                    <a:pt x="7" y="219"/>
                  </a:lnTo>
                  <a:lnTo>
                    <a:pt x="21" y="259"/>
                  </a:lnTo>
                  <a:lnTo>
                    <a:pt x="19" y="257"/>
                  </a:lnTo>
                  <a:lnTo>
                    <a:pt x="18" y="250"/>
                  </a:lnTo>
                  <a:lnTo>
                    <a:pt x="14" y="240"/>
                  </a:lnTo>
                  <a:lnTo>
                    <a:pt x="11" y="229"/>
                  </a:lnTo>
                  <a:lnTo>
                    <a:pt x="8" y="214"/>
                  </a:lnTo>
                  <a:lnTo>
                    <a:pt x="7" y="197"/>
                  </a:lnTo>
                  <a:lnTo>
                    <a:pt x="7" y="177"/>
                  </a:lnTo>
                  <a:lnTo>
                    <a:pt x="9" y="157"/>
                  </a:lnTo>
                  <a:lnTo>
                    <a:pt x="15" y="136"/>
                  </a:lnTo>
                  <a:lnTo>
                    <a:pt x="25" y="113"/>
                  </a:lnTo>
                  <a:lnTo>
                    <a:pt x="38" y="92"/>
                  </a:lnTo>
                  <a:lnTo>
                    <a:pt x="57" y="71"/>
                  </a:lnTo>
                  <a:lnTo>
                    <a:pt x="81" y="51"/>
                  </a:lnTo>
                  <a:lnTo>
                    <a:pt x="113" y="33"/>
                  </a:lnTo>
                  <a:lnTo>
                    <a:pt x="151" y="15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27" name="Freeform 167"/>
            <p:cNvSpPr>
              <a:spLocks/>
            </p:cNvSpPr>
            <p:nvPr/>
          </p:nvSpPr>
          <p:spPr bwMode="auto">
            <a:xfrm>
              <a:off x="1449" y="1176"/>
              <a:ext cx="233" cy="3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3" y="4"/>
                </a:cxn>
                <a:cxn ang="0">
                  <a:pos x="27" y="10"/>
                </a:cxn>
                <a:cxn ang="0">
                  <a:pos x="45" y="18"/>
                </a:cxn>
                <a:cxn ang="0">
                  <a:pos x="68" y="30"/>
                </a:cxn>
                <a:cxn ang="0">
                  <a:pos x="90" y="44"/>
                </a:cxn>
                <a:cxn ang="0">
                  <a:pos x="116" y="61"/>
                </a:cxn>
                <a:cxn ang="0">
                  <a:pos x="140" y="82"/>
                </a:cxn>
                <a:cxn ang="0">
                  <a:pos x="164" y="106"/>
                </a:cxn>
                <a:cxn ang="0">
                  <a:pos x="185" y="133"/>
                </a:cxn>
                <a:cxn ang="0">
                  <a:pos x="205" y="164"/>
                </a:cxn>
                <a:cxn ang="0">
                  <a:pos x="219" y="199"/>
                </a:cxn>
                <a:cxn ang="0">
                  <a:pos x="229" y="239"/>
                </a:cxn>
                <a:cxn ang="0">
                  <a:pos x="233" y="281"/>
                </a:cxn>
                <a:cxn ang="0">
                  <a:pos x="230" y="329"/>
                </a:cxn>
                <a:cxn ang="0">
                  <a:pos x="219" y="381"/>
                </a:cxn>
                <a:cxn ang="0">
                  <a:pos x="219" y="379"/>
                </a:cxn>
                <a:cxn ang="0">
                  <a:pos x="220" y="369"/>
                </a:cxn>
                <a:cxn ang="0">
                  <a:pos x="222" y="355"/>
                </a:cxn>
                <a:cxn ang="0">
                  <a:pos x="223" y="335"/>
                </a:cxn>
                <a:cxn ang="0">
                  <a:pos x="223" y="311"/>
                </a:cxn>
                <a:cxn ang="0">
                  <a:pos x="222" y="285"/>
                </a:cxn>
                <a:cxn ang="0">
                  <a:pos x="219" y="256"/>
                </a:cxn>
                <a:cxn ang="0">
                  <a:pos x="213" y="225"/>
                </a:cxn>
                <a:cxn ang="0">
                  <a:pos x="203" y="194"/>
                </a:cxn>
                <a:cxn ang="0">
                  <a:pos x="191" y="161"/>
                </a:cxn>
                <a:cxn ang="0">
                  <a:pos x="172" y="129"/>
                </a:cxn>
                <a:cxn ang="0">
                  <a:pos x="150" y="99"/>
                </a:cxn>
                <a:cxn ang="0">
                  <a:pos x="123" y="69"/>
                </a:cxn>
                <a:cxn ang="0">
                  <a:pos x="89" y="42"/>
                </a:cxn>
                <a:cxn ang="0">
                  <a:pos x="48" y="20"/>
                </a:cxn>
                <a:cxn ang="0">
                  <a:pos x="0" y="0"/>
                </a:cxn>
              </a:cxnLst>
              <a:rect l="0" t="0" r="r" b="b"/>
              <a:pathLst>
                <a:path w="233" h="381">
                  <a:moveTo>
                    <a:pt x="0" y="0"/>
                  </a:moveTo>
                  <a:lnTo>
                    <a:pt x="3" y="1"/>
                  </a:lnTo>
                  <a:lnTo>
                    <a:pt x="13" y="4"/>
                  </a:lnTo>
                  <a:lnTo>
                    <a:pt x="27" y="10"/>
                  </a:lnTo>
                  <a:lnTo>
                    <a:pt x="45" y="18"/>
                  </a:lnTo>
                  <a:lnTo>
                    <a:pt x="68" y="30"/>
                  </a:lnTo>
                  <a:lnTo>
                    <a:pt x="90" y="44"/>
                  </a:lnTo>
                  <a:lnTo>
                    <a:pt x="116" y="61"/>
                  </a:lnTo>
                  <a:lnTo>
                    <a:pt x="140" y="82"/>
                  </a:lnTo>
                  <a:lnTo>
                    <a:pt x="164" y="106"/>
                  </a:lnTo>
                  <a:lnTo>
                    <a:pt x="185" y="133"/>
                  </a:lnTo>
                  <a:lnTo>
                    <a:pt x="205" y="164"/>
                  </a:lnTo>
                  <a:lnTo>
                    <a:pt x="219" y="199"/>
                  </a:lnTo>
                  <a:lnTo>
                    <a:pt x="229" y="239"/>
                  </a:lnTo>
                  <a:lnTo>
                    <a:pt x="233" y="281"/>
                  </a:lnTo>
                  <a:lnTo>
                    <a:pt x="230" y="329"/>
                  </a:lnTo>
                  <a:lnTo>
                    <a:pt x="219" y="381"/>
                  </a:lnTo>
                  <a:lnTo>
                    <a:pt x="219" y="379"/>
                  </a:lnTo>
                  <a:lnTo>
                    <a:pt x="220" y="369"/>
                  </a:lnTo>
                  <a:lnTo>
                    <a:pt x="222" y="355"/>
                  </a:lnTo>
                  <a:lnTo>
                    <a:pt x="223" y="335"/>
                  </a:lnTo>
                  <a:lnTo>
                    <a:pt x="223" y="311"/>
                  </a:lnTo>
                  <a:lnTo>
                    <a:pt x="222" y="285"/>
                  </a:lnTo>
                  <a:lnTo>
                    <a:pt x="219" y="256"/>
                  </a:lnTo>
                  <a:lnTo>
                    <a:pt x="213" y="225"/>
                  </a:lnTo>
                  <a:lnTo>
                    <a:pt x="203" y="194"/>
                  </a:lnTo>
                  <a:lnTo>
                    <a:pt x="191" y="161"/>
                  </a:lnTo>
                  <a:lnTo>
                    <a:pt x="172" y="129"/>
                  </a:lnTo>
                  <a:lnTo>
                    <a:pt x="150" y="99"/>
                  </a:lnTo>
                  <a:lnTo>
                    <a:pt x="123" y="69"/>
                  </a:lnTo>
                  <a:lnTo>
                    <a:pt x="89" y="42"/>
                  </a:lnTo>
                  <a:lnTo>
                    <a:pt x="48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28" name="Freeform 168"/>
            <p:cNvSpPr>
              <a:spLocks/>
            </p:cNvSpPr>
            <p:nvPr/>
          </p:nvSpPr>
          <p:spPr bwMode="auto">
            <a:xfrm>
              <a:off x="1371" y="1478"/>
              <a:ext cx="88" cy="17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3" y="6"/>
                </a:cxn>
                <a:cxn ang="0">
                  <a:pos x="13" y="10"/>
                </a:cxn>
                <a:cxn ang="0">
                  <a:pos x="10" y="14"/>
                </a:cxn>
                <a:cxn ang="0">
                  <a:pos x="0" y="17"/>
                </a:cxn>
                <a:cxn ang="0">
                  <a:pos x="3" y="17"/>
                </a:cxn>
                <a:cxn ang="0">
                  <a:pos x="11" y="16"/>
                </a:cxn>
                <a:cxn ang="0">
                  <a:pos x="23" y="16"/>
                </a:cxn>
                <a:cxn ang="0">
                  <a:pos x="37" y="13"/>
                </a:cxn>
                <a:cxn ang="0">
                  <a:pos x="51" y="12"/>
                </a:cxn>
                <a:cxn ang="0">
                  <a:pos x="65" y="9"/>
                </a:cxn>
                <a:cxn ang="0">
                  <a:pos x="78" y="4"/>
                </a:cxn>
                <a:cxn ang="0">
                  <a:pos x="88" y="0"/>
                </a:cxn>
                <a:cxn ang="0">
                  <a:pos x="13" y="3"/>
                </a:cxn>
              </a:cxnLst>
              <a:rect l="0" t="0" r="r" b="b"/>
              <a:pathLst>
                <a:path w="88" h="17">
                  <a:moveTo>
                    <a:pt x="13" y="3"/>
                  </a:moveTo>
                  <a:lnTo>
                    <a:pt x="13" y="6"/>
                  </a:lnTo>
                  <a:lnTo>
                    <a:pt x="13" y="10"/>
                  </a:lnTo>
                  <a:lnTo>
                    <a:pt x="10" y="14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11" y="16"/>
                  </a:lnTo>
                  <a:lnTo>
                    <a:pt x="23" y="16"/>
                  </a:lnTo>
                  <a:lnTo>
                    <a:pt x="37" y="13"/>
                  </a:lnTo>
                  <a:lnTo>
                    <a:pt x="51" y="12"/>
                  </a:lnTo>
                  <a:lnTo>
                    <a:pt x="65" y="9"/>
                  </a:lnTo>
                  <a:lnTo>
                    <a:pt x="78" y="4"/>
                  </a:lnTo>
                  <a:lnTo>
                    <a:pt x="88" y="0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29" name="Freeform 169"/>
            <p:cNvSpPr>
              <a:spLocks/>
            </p:cNvSpPr>
            <p:nvPr/>
          </p:nvSpPr>
          <p:spPr bwMode="auto">
            <a:xfrm>
              <a:off x="1394" y="1485"/>
              <a:ext cx="29" cy="24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0" y="23"/>
                </a:cxn>
                <a:cxn ang="0">
                  <a:pos x="24" y="20"/>
                </a:cxn>
                <a:cxn ang="0">
                  <a:pos x="28" y="17"/>
                </a:cxn>
                <a:cxn ang="0">
                  <a:pos x="29" y="12"/>
                </a:cxn>
                <a:cxn ang="0">
                  <a:pos x="28" y="7"/>
                </a:cxn>
                <a:cxn ang="0">
                  <a:pos x="25" y="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0"/>
                </a:cxn>
                <a:cxn ang="0">
                  <a:pos x="8" y="23"/>
                </a:cxn>
                <a:cxn ang="0">
                  <a:pos x="14" y="24"/>
                </a:cxn>
              </a:cxnLst>
              <a:rect l="0" t="0" r="r" b="b"/>
              <a:pathLst>
                <a:path w="29" h="24">
                  <a:moveTo>
                    <a:pt x="14" y="24"/>
                  </a:moveTo>
                  <a:lnTo>
                    <a:pt x="20" y="23"/>
                  </a:lnTo>
                  <a:lnTo>
                    <a:pt x="24" y="20"/>
                  </a:lnTo>
                  <a:lnTo>
                    <a:pt x="28" y="17"/>
                  </a:lnTo>
                  <a:lnTo>
                    <a:pt x="29" y="12"/>
                  </a:lnTo>
                  <a:lnTo>
                    <a:pt x="28" y="7"/>
                  </a:lnTo>
                  <a:lnTo>
                    <a:pt x="25" y="3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0"/>
                  </a:lnTo>
                  <a:lnTo>
                    <a:pt x="8" y="23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30" name="Freeform 170"/>
            <p:cNvSpPr>
              <a:spLocks/>
            </p:cNvSpPr>
            <p:nvPr/>
          </p:nvSpPr>
          <p:spPr bwMode="auto">
            <a:xfrm>
              <a:off x="1236" y="1504"/>
              <a:ext cx="67" cy="1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2"/>
                </a:cxn>
                <a:cxn ang="0">
                  <a:pos x="12" y="7"/>
                </a:cxn>
                <a:cxn ang="0">
                  <a:pos x="9" y="11"/>
                </a:cxn>
                <a:cxn ang="0">
                  <a:pos x="0" y="14"/>
                </a:cxn>
                <a:cxn ang="0">
                  <a:pos x="1" y="14"/>
                </a:cxn>
                <a:cxn ang="0">
                  <a:pos x="8" y="14"/>
                </a:cxn>
                <a:cxn ang="0">
                  <a:pos x="15" y="14"/>
                </a:cxn>
                <a:cxn ang="0">
                  <a:pos x="26" y="12"/>
                </a:cxn>
                <a:cxn ang="0">
                  <a:pos x="38" y="11"/>
                </a:cxn>
                <a:cxn ang="0">
                  <a:pos x="49" y="10"/>
                </a:cxn>
                <a:cxn ang="0">
                  <a:pos x="59" y="7"/>
                </a:cxn>
                <a:cxn ang="0">
                  <a:pos x="67" y="2"/>
                </a:cxn>
                <a:cxn ang="0">
                  <a:pos x="12" y="0"/>
                </a:cxn>
              </a:cxnLst>
              <a:rect l="0" t="0" r="r" b="b"/>
              <a:pathLst>
                <a:path w="67" h="14">
                  <a:moveTo>
                    <a:pt x="12" y="0"/>
                  </a:moveTo>
                  <a:lnTo>
                    <a:pt x="12" y="2"/>
                  </a:lnTo>
                  <a:lnTo>
                    <a:pt x="12" y="7"/>
                  </a:lnTo>
                  <a:lnTo>
                    <a:pt x="9" y="11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8" y="14"/>
                  </a:lnTo>
                  <a:lnTo>
                    <a:pt x="15" y="14"/>
                  </a:lnTo>
                  <a:lnTo>
                    <a:pt x="26" y="12"/>
                  </a:lnTo>
                  <a:lnTo>
                    <a:pt x="38" y="11"/>
                  </a:lnTo>
                  <a:lnTo>
                    <a:pt x="49" y="10"/>
                  </a:lnTo>
                  <a:lnTo>
                    <a:pt x="59" y="7"/>
                  </a:lnTo>
                  <a:lnTo>
                    <a:pt x="6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31" name="Freeform 171"/>
            <p:cNvSpPr>
              <a:spLocks/>
            </p:cNvSpPr>
            <p:nvPr/>
          </p:nvSpPr>
          <p:spPr bwMode="auto">
            <a:xfrm>
              <a:off x="1257" y="1508"/>
              <a:ext cx="29" cy="24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21" y="23"/>
                </a:cxn>
                <a:cxn ang="0">
                  <a:pos x="25" y="21"/>
                </a:cxn>
                <a:cxn ang="0">
                  <a:pos x="28" y="17"/>
                </a:cxn>
                <a:cxn ang="0">
                  <a:pos x="29" y="13"/>
                </a:cxn>
                <a:cxn ang="0">
                  <a:pos x="28" y="7"/>
                </a:cxn>
                <a:cxn ang="0">
                  <a:pos x="25" y="4"/>
                </a:cxn>
                <a:cxn ang="0">
                  <a:pos x="21" y="1"/>
                </a:cxn>
                <a:cxn ang="0">
                  <a:pos x="15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1" y="7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10" y="23"/>
                </a:cxn>
                <a:cxn ang="0">
                  <a:pos x="15" y="24"/>
                </a:cxn>
              </a:cxnLst>
              <a:rect l="0" t="0" r="r" b="b"/>
              <a:pathLst>
                <a:path w="29" h="24">
                  <a:moveTo>
                    <a:pt x="15" y="24"/>
                  </a:moveTo>
                  <a:lnTo>
                    <a:pt x="21" y="23"/>
                  </a:lnTo>
                  <a:lnTo>
                    <a:pt x="25" y="21"/>
                  </a:lnTo>
                  <a:lnTo>
                    <a:pt x="28" y="17"/>
                  </a:lnTo>
                  <a:lnTo>
                    <a:pt x="29" y="13"/>
                  </a:lnTo>
                  <a:lnTo>
                    <a:pt x="28" y="7"/>
                  </a:lnTo>
                  <a:lnTo>
                    <a:pt x="25" y="4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10" y="23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32" name="Freeform 172"/>
            <p:cNvSpPr>
              <a:spLocks/>
            </p:cNvSpPr>
            <p:nvPr/>
          </p:nvSpPr>
          <p:spPr bwMode="auto">
            <a:xfrm>
              <a:off x="1305" y="1498"/>
              <a:ext cx="20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0" y="8"/>
                </a:cxn>
                <a:cxn ang="0">
                  <a:pos x="14" y="18"/>
                </a:cxn>
                <a:cxn ang="0">
                  <a:pos x="14" y="33"/>
                </a:cxn>
                <a:cxn ang="0">
                  <a:pos x="17" y="30"/>
                </a:cxn>
                <a:cxn ang="0">
                  <a:pos x="20" y="23"/>
                </a:cxn>
                <a:cxn ang="0">
                  <a:pos x="15" y="11"/>
                </a:cxn>
                <a:cxn ang="0">
                  <a:pos x="0" y="0"/>
                </a:cxn>
              </a:cxnLst>
              <a:rect l="0" t="0" r="r" b="b"/>
              <a:pathLst>
                <a:path w="20" h="33">
                  <a:moveTo>
                    <a:pt x="0" y="0"/>
                  </a:moveTo>
                  <a:lnTo>
                    <a:pt x="3" y="1"/>
                  </a:lnTo>
                  <a:lnTo>
                    <a:pt x="10" y="8"/>
                  </a:lnTo>
                  <a:lnTo>
                    <a:pt x="14" y="18"/>
                  </a:lnTo>
                  <a:lnTo>
                    <a:pt x="14" y="33"/>
                  </a:lnTo>
                  <a:lnTo>
                    <a:pt x="17" y="30"/>
                  </a:lnTo>
                  <a:lnTo>
                    <a:pt x="20" y="23"/>
                  </a:lnTo>
                  <a:lnTo>
                    <a:pt x="1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33" name="Freeform 173"/>
            <p:cNvSpPr>
              <a:spLocks/>
            </p:cNvSpPr>
            <p:nvPr/>
          </p:nvSpPr>
          <p:spPr bwMode="auto">
            <a:xfrm>
              <a:off x="1350" y="1577"/>
              <a:ext cx="23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" y="7"/>
                </a:cxn>
                <a:cxn ang="0">
                  <a:pos x="7" y="4"/>
                </a:cxn>
                <a:cxn ang="0">
                  <a:pos x="16" y="4"/>
                </a:cxn>
                <a:cxn ang="0">
                  <a:pos x="23" y="7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0" y="0"/>
                </a:cxn>
                <a:cxn ang="0">
                  <a:pos x="0" y="9"/>
                </a:cxn>
              </a:cxnLst>
              <a:rect l="0" t="0" r="r" b="b"/>
              <a:pathLst>
                <a:path w="23" h="9">
                  <a:moveTo>
                    <a:pt x="0" y="9"/>
                  </a:moveTo>
                  <a:lnTo>
                    <a:pt x="3" y="7"/>
                  </a:lnTo>
                  <a:lnTo>
                    <a:pt x="7" y="4"/>
                  </a:lnTo>
                  <a:lnTo>
                    <a:pt x="16" y="4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34" name="Freeform 174"/>
            <p:cNvSpPr>
              <a:spLocks/>
            </p:cNvSpPr>
            <p:nvPr/>
          </p:nvSpPr>
          <p:spPr bwMode="auto">
            <a:xfrm>
              <a:off x="1351" y="1646"/>
              <a:ext cx="44" cy="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9"/>
                </a:cxn>
                <a:cxn ang="0">
                  <a:pos x="5" y="10"/>
                </a:cxn>
                <a:cxn ang="0">
                  <a:pos x="9" y="12"/>
                </a:cxn>
                <a:cxn ang="0">
                  <a:pos x="15" y="13"/>
                </a:cxn>
                <a:cxn ang="0">
                  <a:pos x="20" y="13"/>
                </a:cxn>
                <a:cxn ang="0">
                  <a:pos x="27" y="12"/>
                </a:cxn>
                <a:cxn ang="0">
                  <a:pos x="36" y="7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0" y="2"/>
                </a:cxn>
                <a:cxn ang="0">
                  <a:pos x="34" y="5"/>
                </a:cxn>
                <a:cxn ang="0">
                  <a:pos x="27" y="6"/>
                </a:cxn>
                <a:cxn ang="0">
                  <a:pos x="20" y="9"/>
                </a:cxn>
                <a:cxn ang="0">
                  <a:pos x="13" y="9"/>
                </a:cxn>
                <a:cxn ang="0">
                  <a:pos x="6" y="9"/>
                </a:cxn>
                <a:cxn ang="0">
                  <a:pos x="0" y="7"/>
                </a:cxn>
              </a:cxnLst>
              <a:rect l="0" t="0" r="r" b="b"/>
              <a:pathLst>
                <a:path w="44" h="13">
                  <a:moveTo>
                    <a:pt x="0" y="7"/>
                  </a:moveTo>
                  <a:lnTo>
                    <a:pt x="2" y="9"/>
                  </a:lnTo>
                  <a:lnTo>
                    <a:pt x="5" y="10"/>
                  </a:lnTo>
                  <a:lnTo>
                    <a:pt x="9" y="12"/>
                  </a:lnTo>
                  <a:lnTo>
                    <a:pt x="15" y="13"/>
                  </a:lnTo>
                  <a:lnTo>
                    <a:pt x="20" y="13"/>
                  </a:lnTo>
                  <a:lnTo>
                    <a:pt x="27" y="12"/>
                  </a:lnTo>
                  <a:lnTo>
                    <a:pt x="36" y="7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0" y="2"/>
                  </a:lnTo>
                  <a:lnTo>
                    <a:pt x="34" y="5"/>
                  </a:lnTo>
                  <a:lnTo>
                    <a:pt x="27" y="6"/>
                  </a:lnTo>
                  <a:lnTo>
                    <a:pt x="20" y="9"/>
                  </a:lnTo>
                  <a:lnTo>
                    <a:pt x="13" y="9"/>
                  </a:lnTo>
                  <a:lnTo>
                    <a:pt x="6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35" name="Freeform 175"/>
            <p:cNvSpPr>
              <a:spLocks/>
            </p:cNvSpPr>
            <p:nvPr/>
          </p:nvSpPr>
          <p:spPr bwMode="auto">
            <a:xfrm>
              <a:off x="1373" y="1689"/>
              <a:ext cx="67" cy="1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0"/>
                </a:cxn>
                <a:cxn ang="0">
                  <a:pos x="4" y="12"/>
                </a:cxn>
                <a:cxn ang="0">
                  <a:pos x="11" y="15"/>
                </a:cxn>
                <a:cxn ang="0">
                  <a:pos x="18" y="18"/>
                </a:cxn>
                <a:cxn ang="0">
                  <a:pos x="28" y="18"/>
                </a:cxn>
                <a:cxn ang="0">
                  <a:pos x="39" y="17"/>
                </a:cxn>
                <a:cxn ang="0">
                  <a:pos x="53" y="11"/>
                </a:cxn>
                <a:cxn ang="0">
                  <a:pos x="67" y="0"/>
                </a:cxn>
                <a:cxn ang="0">
                  <a:pos x="66" y="1"/>
                </a:cxn>
                <a:cxn ang="0">
                  <a:pos x="60" y="4"/>
                </a:cxn>
                <a:cxn ang="0">
                  <a:pos x="52" y="7"/>
                </a:cxn>
                <a:cxn ang="0">
                  <a:pos x="42" y="11"/>
                </a:cxn>
                <a:cxn ang="0">
                  <a:pos x="32" y="14"/>
                </a:cxn>
                <a:cxn ang="0">
                  <a:pos x="21" y="15"/>
                </a:cxn>
                <a:cxn ang="0">
                  <a:pos x="9" y="12"/>
                </a:cxn>
                <a:cxn ang="0">
                  <a:pos x="0" y="8"/>
                </a:cxn>
              </a:cxnLst>
              <a:rect l="0" t="0" r="r" b="b"/>
              <a:pathLst>
                <a:path w="67" h="18">
                  <a:moveTo>
                    <a:pt x="0" y="8"/>
                  </a:moveTo>
                  <a:lnTo>
                    <a:pt x="1" y="10"/>
                  </a:lnTo>
                  <a:lnTo>
                    <a:pt x="4" y="12"/>
                  </a:lnTo>
                  <a:lnTo>
                    <a:pt x="11" y="15"/>
                  </a:lnTo>
                  <a:lnTo>
                    <a:pt x="18" y="18"/>
                  </a:lnTo>
                  <a:lnTo>
                    <a:pt x="28" y="18"/>
                  </a:lnTo>
                  <a:lnTo>
                    <a:pt x="39" y="17"/>
                  </a:lnTo>
                  <a:lnTo>
                    <a:pt x="53" y="11"/>
                  </a:lnTo>
                  <a:lnTo>
                    <a:pt x="67" y="0"/>
                  </a:lnTo>
                  <a:lnTo>
                    <a:pt x="66" y="1"/>
                  </a:lnTo>
                  <a:lnTo>
                    <a:pt x="60" y="4"/>
                  </a:lnTo>
                  <a:lnTo>
                    <a:pt x="52" y="7"/>
                  </a:lnTo>
                  <a:lnTo>
                    <a:pt x="42" y="11"/>
                  </a:lnTo>
                  <a:lnTo>
                    <a:pt x="32" y="14"/>
                  </a:lnTo>
                  <a:lnTo>
                    <a:pt x="21" y="15"/>
                  </a:lnTo>
                  <a:lnTo>
                    <a:pt x="9" y="1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36" name="Freeform 176"/>
            <p:cNvSpPr>
              <a:spLocks/>
            </p:cNvSpPr>
            <p:nvPr/>
          </p:nvSpPr>
          <p:spPr bwMode="auto">
            <a:xfrm>
              <a:off x="1255" y="1540"/>
              <a:ext cx="99" cy="13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7"/>
                </a:cxn>
                <a:cxn ang="0">
                  <a:pos x="2" y="24"/>
                </a:cxn>
                <a:cxn ang="0">
                  <a:pos x="10" y="46"/>
                </a:cxn>
                <a:cxn ang="0">
                  <a:pos x="31" y="70"/>
                </a:cxn>
                <a:cxn ang="0">
                  <a:pos x="34" y="71"/>
                </a:cxn>
                <a:cxn ang="0">
                  <a:pos x="41" y="77"/>
                </a:cxn>
                <a:cxn ang="0">
                  <a:pos x="51" y="84"/>
                </a:cxn>
                <a:cxn ang="0">
                  <a:pos x="64" y="94"/>
                </a:cxn>
                <a:cxn ang="0">
                  <a:pos x="75" y="105"/>
                </a:cxn>
                <a:cxn ang="0">
                  <a:pos x="87" y="116"/>
                </a:cxn>
                <a:cxn ang="0">
                  <a:pos x="95" y="127"/>
                </a:cxn>
                <a:cxn ang="0">
                  <a:pos x="99" y="139"/>
                </a:cxn>
                <a:cxn ang="0">
                  <a:pos x="98" y="137"/>
                </a:cxn>
                <a:cxn ang="0">
                  <a:pos x="94" y="133"/>
                </a:cxn>
                <a:cxn ang="0">
                  <a:pos x="87" y="126"/>
                </a:cxn>
                <a:cxn ang="0">
                  <a:pos x="78" y="119"/>
                </a:cxn>
                <a:cxn ang="0">
                  <a:pos x="70" y="111"/>
                </a:cxn>
                <a:cxn ang="0">
                  <a:pos x="60" y="103"/>
                </a:cxn>
                <a:cxn ang="0">
                  <a:pos x="51" y="98"/>
                </a:cxn>
                <a:cxn ang="0">
                  <a:pos x="43" y="94"/>
                </a:cxn>
                <a:cxn ang="0">
                  <a:pos x="41" y="92"/>
                </a:cxn>
                <a:cxn ang="0">
                  <a:pos x="36" y="87"/>
                </a:cxn>
                <a:cxn ang="0">
                  <a:pos x="27" y="78"/>
                </a:cxn>
                <a:cxn ang="0">
                  <a:pos x="19" y="68"/>
                </a:cxn>
                <a:cxn ang="0">
                  <a:pos x="12" y="54"/>
                </a:cxn>
                <a:cxn ang="0">
                  <a:pos x="5" y="39"/>
                </a:cxn>
                <a:cxn ang="0">
                  <a:pos x="2" y="20"/>
                </a:cxn>
                <a:cxn ang="0">
                  <a:pos x="2" y="0"/>
                </a:cxn>
              </a:cxnLst>
              <a:rect l="0" t="0" r="r" b="b"/>
              <a:pathLst>
                <a:path w="99" h="139">
                  <a:moveTo>
                    <a:pt x="2" y="0"/>
                  </a:moveTo>
                  <a:lnTo>
                    <a:pt x="0" y="7"/>
                  </a:lnTo>
                  <a:lnTo>
                    <a:pt x="2" y="24"/>
                  </a:lnTo>
                  <a:lnTo>
                    <a:pt x="10" y="46"/>
                  </a:lnTo>
                  <a:lnTo>
                    <a:pt x="31" y="70"/>
                  </a:lnTo>
                  <a:lnTo>
                    <a:pt x="34" y="71"/>
                  </a:lnTo>
                  <a:lnTo>
                    <a:pt x="41" y="77"/>
                  </a:lnTo>
                  <a:lnTo>
                    <a:pt x="51" y="84"/>
                  </a:lnTo>
                  <a:lnTo>
                    <a:pt x="64" y="94"/>
                  </a:lnTo>
                  <a:lnTo>
                    <a:pt x="75" y="105"/>
                  </a:lnTo>
                  <a:lnTo>
                    <a:pt x="87" y="116"/>
                  </a:lnTo>
                  <a:lnTo>
                    <a:pt x="95" y="127"/>
                  </a:lnTo>
                  <a:lnTo>
                    <a:pt x="99" y="139"/>
                  </a:lnTo>
                  <a:lnTo>
                    <a:pt x="98" y="137"/>
                  </a:lnTo>
                  <a:lnTo>
                    <a:pt x="94" y="133"/>
                  </a:lnTo>
                  <a:lnTo>
                    <a:pt x="87" y="126"/>
                  </a:lnTo>
                  <a:lnTo>
                    <a:pt x="78" y="119"/>
                  </a:lnTo>
                  <a:lnTo>
                    <a:pt x="70" y="111"/>
                  </a:lnTo>
                  <a:lnTo>
                    <a:pt x="60" y="103"/>
                  </a:lnTo>
                  <a:lnTo>
                    <a:pt x="51" y="98"/>
                  </a:lnTo>
                  <a:lnTo>
                    <a:pt x="43" y="94"/>
                  </a:lnTo>
                  <a:lnTo>
                    <a:pt x="41" y="92"/>
                  </a:lnTo>
                  <a:lnTo>
                    <a:pt x="36" y="87"/>
                  </a:lnTo>
                  <a:lnTo>
                    <a:pt x="27" y="78"/>
                  </a:lnTo>
                  <a:lnTo>
                    <a:pt x="19" y="68"/>
                  </a:lnTo>
                  <a:lnTo>
                    <a:pt x="12" y="54"/>
                  </a:lnTo>
                  <a:lnTo>
                    <a:pt x="5" y="39"/>
                  </a:lnTo>
                  <a:lnTo>
                    <a:pt x="2" y="2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37" name="Freeform 177"/>
            <p:cNvSpPr>
              <a:spLocks/>
            </p:cNvSpPr>
            <p:nvPr/>
          </p:nvSpPr>
          <p:spPr bwMode="auto">
            <a:xfrm>
              <a:off x="1330" y="1612"/>
              <a:ext cx="89" cy="1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13" y="5"/>
                </a:cxn>
                <a:cxn ang="0">
                  <a:pos x="21" y="3"/>
                </a:cxn>
                <a:cxn ang="0">
                  <a:pos x="30" y="2"/>
                </a:cxn>
                <a:cxn ang="0">
                  <a:pos x="40" y="0"/>
                </a:cxn>
                <a:cxn ang="0">
                  <a:pos x="50" y="0"/>
                </a:cxn>
                <a:cxn ang="0">
                  <a:pos x="58" y="2"/>
                </a:cxn>
                <a:cxn ang="0">
                  <a:pos x="61" y="3"/>
                </a:cxn>
                <a:cxn ang="0">
                  <a:pos x="69" y="5"/>
                </a:cxn>
                <a:cxn ang="0">
                  <a:pos x="81" y="5"/>
                </a:cxn>
                <a:cxn ang="0">
                  <a:pos x="89" y="2"/>
                </a:cxn>
                <a:cxn ang="0">
                  <a:pos x="88" y="2"/>
                </a:cxn>
                <a:cxn ang="0">
                  <a:pos x="85" y="3"/>
                </a:cxn>
                <a:cxn ang="0">
                  <a:pos x="79" y="5"/>
                </a:cxn>
                <a:cxn ang="0">
                  <a:pos x="74" y="7"/>
                </a:cxn>
                <a:cxn ang="0">
                  <a:pos x="67" y="9"/>
                </a:cxn>
                <a:cxn ang="0">
                  <a:pos x="58" y="10"/>
                </a:cxn>
                <a:cxn ang="0">
                  <a:pos x="48" y="12"/>
                </a:cxn>
                <a:cxn ang="0">
                  <a:pos x="40" y="12"/>
                </a:cxn>
                <a:cxn ang="0">
                  <a:pos x="38" y="13"/>
                </a:cxn>
                <a:cxn ang="0">
                  <a:pos x="33" y="15"/>
                </a:cxn>
                <a:cxn ang="0">
                  <a:pos x="26" y="16"/>
                </a:cxn>
                <a:cxn ang="0">
                  <a:pos x="20" y="13"/>
                </a:cxn>
                <a:cxn ang="0">
                  <a:pos x="17" y="15"/>
                </a:cxn>
                <a:cxn ang="0">
                  <a:pos x="10" y="16"/>
                </a:cxn>
                <a:cxn ang="0">
                  <a:pos x="3" y="15"/>
                </a:cxn>
                <a:cxn ang="0">
                  <a:pos x="0" y="9"/>
                </a:cxn>
              </a:cxnLst>
              <a:rect l="0" t="0" r="r" b="b"/>
              <a:pathLst>
                <a:path w="89" h="16">
                  <a:moveTo>
                    <a:pt x="0" y="9"/>
                  </a:moveTo>
                  <a:lnTo>
                    <a:pt x="2" y="9"/>
                  </a:lnTo>
                  <a:lnTo>
                    <a:pt x="6" y="7"/>
                  </a:lnTo>
                  <a:lnTo>
                    <a:pt x="13" y="5"/>
                  </a:lnTo>
                  <a:lnTo>
                    <a:pt x="21" y="3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8" y="2"/>
                  </a:lnTo>
                  <a:lnTo>
                    <a:pt x="61" y="3"/>
                  </a:lnTo>
                  <a:lnTo>
                    <a:pt x="69" y="5"/>
                  </a:lnTo>
                  <a:lnTo>
                    <a:pt x="81" y="5"/>
                  </a:lnTo>
                  <a:lnTo>
                    <a:pt x="89" y="2"/>
                  </a:lnTo>
                  <a:lnTo>
                    <a:pt x="88" y="2"/>
                  </a:lnTo>
                  <a:lnTo>
                    <a:pt x="85" y="3"/>
                  </a:lnTo>
                  <a:lnTo>
                    <a:pt x="79" y="5"/>
                  </a:lnTo>
                  <a:lnTo>
                    <a:pt x="74" y="7"/>
                  </a:lnTo>
                  <a:lnTo>
                    <a:pt x="67" y="9"/>
                  </a:lnTo>
                  <a:lnTo>
                    <a:pt x="58" y="10"/>
                  </a:lnTo>
                  <a:lnTo>
                    <a:pt x="48" y="12"/>
                  </a:lnTo>
                  <a:lnTo>
                    <a:pt x="40" y="12"/>
                  </a:lnTo>
                  <a:lnTo>
                    <a:pt x="38" y="13"/>
                  </a:lnTo>
                  <a:lnTo>
                    <a:pt x="33" y="15"/>
                  </a:lnTo>
                  <a:lnTo>
                    <a:pt x="26" y="16"/>
                  </a:lnTo>
                  <a:lnTo>
                    <a:pt x="20" y="13"/>
                  </a:lnTo>
                  <a:lnTo>
                    <a:pt x="17" y="15"/>
                  </a:lnTo>
                  <a:lnTo>
                    <a:pt x="10" y="16"/>
                  </a:lnTo>
                  <a:lnTo>
                    <a:pt x="3" y="1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38" name="Freeform 178"/>
            <p:cNvSpPr>
              <a:spLocks/>
            </p:cNvSpPr>
            <p:nvPr/>
          </p:nvSpPr>
          <p:spPr bwMode="auto">
            <a:xfrm>
              <a:off x="1171" y="1299"/>
              <a:ext cx="185" cy="224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21"/>
                </a:cxn>
                <a:cxn ang="0">
                  <a:pos x="180" y="44"/>
                </a:cxn>
                <a:cxn ang="0">
                  <a:pos x="172" y="71"/>
                </a:cxn>
                <a:cxn ang="0">
                  <a:pos x="158" y="97"/>
                </a:cxn>
                <a:cxn ang="0">
                  <a:pos x="132" y="121"/>
                </a:cxn>
                <a:cxn ang="0">
                  <a:pos x="97" y="141"/>
                </a:cxn>
                <a:cxn ang="0">
                  <a:pos x="49" y="152"/>
                </a:cxn>
                <a:cxn ang="0">
                  <a:pos x="46" y="154"/>
                </a:cxn>
                <a:cxn ang="0">
                  <a:pos x="39" y="159"/>
                </a:cxn>
                <a:cxn ang="0">
                  <a:pos x="29" y="167"/>
                </a:cxn>
                <a:cxn ang="0">
                  <a:pos x="19" y="175"/>
                </a:cxn>
                <a:cxn ang="0">
                  <a:pos x="11" y="186"/>
                </a:cxn>
                <a:cxn ang="0">
                  <a:pos x="7" y="199"/>
                </a:cxn>
                <a:cxn ang="0">
                  <a:pos x="8" y="212"/>
                </a:cxn>
                <a:cxn ang="0">
                  <a:pos x="17" y="224"/>
                </a:cxn>
                <a:cxn ang="0">
                  <a:pos x="14" y="222"/>
                </a:cxn>
                <a:cxn ang="0">
                  <a:pos x="8" y="212"/>
                </a:cxn>
                <a:cxn ang="0">
                  <a:pos x="2" y="199"/>
                </a:cxn>
                <a:cxn ang="0">
                  <a:pos x="0" y="183"/>
                </a:cxn>
                <a:cxn ang="0">
                  <a:pos x="1" y="168"/>
                </a:cxn>
                <a:cxn ang="0">
                  <a:pos x="12" y="152"/>
                </a:cxn>
                <a:cxn ang="0">
                  <a:pos x="34" y="140"/>
                </a:cxn>
                <a:cxn ang="0">
                  <a:pos x="69" y="131"/>
                </a:cxn>
                <a:cxn ang="0">
                  <a:pos x="74" y="130"/>
                </a:cxn>
                <a:cxn ang="0">
                  <a:pos x="89" y="126"/>
                </a:cxn>
                <a:cxn ang="0">
                  <a:pos x="110" y="117"/>
                </a:cxn>
                <a:cxn ang="0">
                  <a:pos x="132" y="106"/>
                </a:cxn>
                <a:cxn ang="0">
                  <a:pos x="154" y="87"/>
                </a:cxn>
                <a:cxn ang="0">
                  <a:pos x="172" y="65"/>
                </a:cxn>
                <a:cxn ang="0">
                  <a:pos x="183" y="37"/>
                </a:cxn>
                <a:cxn ang="0">
                  <a:pos x="185" y="0"/>
                </a:cxn>
              </a:cxnLst>
              <a:rect l="0" t="0" r="r" b="b"/>
              <a:pathLst>
                <a:path w="185" h="224">
                  <a:moveTo>
                    <a:pt x="185" y="0"/>
                  </a:moveTo>
                  <a:lnTo>
                    <a:pt x="185" y="6"/>
                  </a:lnTo>
                  <a:lnTo>
                    <a:pt x="185" y="21"/>
                  </a:lnTo>
                  <a:lnTo>
                    <a:pt x="180" y="44"/>
                  </a:lnTo>
                  <a:lnTo>
                    <a:pt x="172" y="71"/>
                  </a:lnTo>
                  <a:lnTo>
                    <a:pt x="158" y="97"/>
                  </a:lnTo>
                  <a:lnTo>
                    <a:pt x="132" y="121"/>
                  </a:lnTo>
                  <a:lnTo>
                    <a:pt x="97" y="141"/>
                  </a:lnTo>
                  <a:lnTo>
                    <a:pt x="49" y="152"/>
                  </a:lnTo>
                  <a:lnTo>
                    <a:pt x="46" y="154"/>
                  </a:lnTo>
                  <a:lnTo>
                    <a:pt x="39" y="159"/>
                  </a:lnTo>
                  <a:lnTo>
                    <a:pt x="29" y="167"/>
                  </a:lnTo>
                  <a:lnTo>
                    <a:pt x="19" y="175"/>
                  </a:lnTo>
                  <a:lnTo>
                    <a:pt x="11" y="186"/>
                  </a:lnTo>
                  <a:lnTo>
                    <a:pt x="7" y="199"/>
                  </a:lnTo>
                  <a:lnTo>
                    <a:pt x="8" y="212"/>
                  </a:lnTo>
                  <a:lnTo>
                    <a:pt x="17" y="224"/>
                  </a:lnTo>
                  <a:lnTo>
                    <a:pt x="14" y="222"/>
                  </a:lnTo>
                  <a:lnTo>
                    <a:pt x="8" y="212"/>
                  </a:lnTo>
                  <a:lnTo>
                    <a:pt x="2" y="199"/>
                  </a:lnTo>
                  <a:lnTo>
                    <a:pt x="0" y="183"/>
                  </a:lnTo>
                  <a:lnTo>
                    <a:pt x="1" y="168"/>
                  </a:lnTo>
                  <a:lnTo>
                    <a:pt x="12" y="152"/>
                  </a:lnTo>
                  <a:lnTo>
                    <a:pt x="34" y="140"/>
                  </a:lnTo>
                  <a:lnTo>
                    <a:pt x="69" y="131"/>
                  </a:lnTo>
                  <a:lnTo>
                    <a:pt x="74" y="130"/>
                  </a:lnTo>
                  <a:lnTo>
                    <a:pt x="89" y="126"/>
                  </a:lnTo>
                  <a:lnTo>
                    <a:pt x="110" y="117"/>
                  </a:lnTo>
                  <a:lnTo>
                    <a:pt x="132" y="106"/>
                  </a:lnTo>
                  <a:lnTo>
                    <a:pt x="154" y="87"/>
                  </a:lnTo>
                  <a:lnTo>
                    <a:pt x="172" y="65"/>
                  </a:lnTo>
                  <a:lnTo>
                    <a:pt x="183" y="37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39" name="Freeform 179"/>
            <p:cNvSpPr>
              <a:spLocks/>
            </p:cNvSpPr>
            <p:nvPr/>
          </p:nvSpPr>
          <p:spPr bwMode="auto">
            <a:xfrm>
              <a:off x="1375" y="1305"/>
              <a:ext cx="142" cy="1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5" y="18"/>
                </a:cxn>
                <a:cxn ang="0">
                  <a:pos x="13" y="36"/>
                </a:cxn>
                <a:cxn ang="0">
                  <a:pos x="24" y="57"/>
                </a:cxn>
                <a:cxn ang="0">
                  <a:pos x="43" y="80"/>
                </a:cxn>
                <a:cxn ang="0">
                  <a:pos x="68" y="103"/>
                </a:cxn>
                <a:cxn ang="0">
                  <a:pos x="101" y="120"/>
                </a:cxn>
                <a:cxn ang="0">
                  <a:pos x="142" y="131"/>
                </a:cxn>
                <a:cxn ang="0">
                  <a:pos x="136" y="131"/>
                </a:cxn>
                <a:cxn ang="0">
                  <a:pos x="122" y="131"/>
                </a:cxn>
                <a:cxn ang="0">
                  <a:pos x="102" y="128"/>
                </a:cxn>
                <a:cxn ang="0">
                  <a:pos x="80" y="121"/>
                </a:cxn>
                <a:cxn ang="0">
                  <a:pos x="54" y="107"/>
                </a:cxn>
                <a:cxn ang="0">
                  <a:pos x="32" y="83"/>
                </a:cxn>
                <a:cxn ang="0">
                  <a:pos x="13" y="48"/>
                </a:cxn>
                <a:cxn ang="0">
                  <a:pos x="0" y="0"/>
                </a:cxn>
              </a:cxnLst>
              <a:rect l="0" t="0" r="r" b="b"/>
              <a:pathLst>
                <a:path w="142" h="131">
                  <a:moveTo>
                    <a:pt x="0" y="0"/>
                  </a:moveTo>
                  <a:lnTo>
                    <a:pt x="2" y="4"/>
                  </a:lnTo>
                  <a:lnTo>
                    <a:pt x="5" y="18"/>
                  </a:lnTo>
                  <a:lnTo>
                    <a:pt x="13" y="36"/>
                  </a:lnTo>
                  <a:lnTo>
                    <a:pt x="24" y="57"/>
                  </a:lnTo>
                  <a:lnTo>
                    <a:pt x="43" y="80"/>
                  </a:lnTo>
                  <a:lnTo>
                    <a:pt x="68" y="103"/>
                  </a:lnTo>
                  <a:lnTo>
                    <a:pt x="101" y="120"/>
                  </a:lnTo>
                  <a:lnTo>
                    <a:pt x="142" y="131"/>
                  </a:lnTo>
                  <a:lnTo>
                    <a:pt x="136" y="131"/>
                  </a:lnTo>
                  <a:lnTo>
                    <a:pt x="122" y="131"/>
                  </a:lnTo>
                  <a:lnTo>
                    <a:pt x="102" y="128"/>
                  </a:lnTo>
                  <a:lnTo>
                    <a:pt x="80" y="121"/>
                  </a:lnTo>
                  <a:lnTo>
                    <a:pt x="54" y="107"/>
                  </a:lnTo>
                  <a:lnTo>
                    <a:pt x="32" y="83"/>
                  </a:lnTo>
                  <a:lnTo>
                    <a:pt x="13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40" name="Freeform 180"/>
            <p:cNvSpPr>
              <a:spLocks/>
            </p:cNvSpPr>
            <p:nvPr/>
          </p:nvSpPr>
          <p:spPr bwMode="auto">
            <a:xfrm>
              <a:off x="1395" y="1463"/>
              <a:ext cx="173" cy="394"/>
            </a:xfrm>
            <a:custGeom>
              <a:avLst/>
              <a:gdLst/>
              <a:ahLst/>
              <a:cxnLst>
                <a:cxn ang="0">
                  <a:pos x="130" y="0"/>
                </a:cxn>
                <a:cxn ang="0">
                  <a:pos x="132" y="3"/>
                </a:cxn>
                <a:cxn ang="0">
                  <a:pos x="134" y="12"/>
                </a:cxn>
                <a:cxn ang="0">
                  <a:pos x="139" y="27"/>
                </a:cxn>
                <a:cxn ang="0">
                  <a:pos x="143" y="45"/>
                </a:cxn>
                <a:cxn ang="0">
                  <a:pos x="147" y="68"/>
                </a:cxn>
                <a:cxn ang="0">
                  <a:pos x="151" y="93"/>
                </a:cxn>
                <a:cxn ang="0">
                  <a:pos x="153" y="123"/>
                </a:cxn>
                <a:cxn ang="0">
                  <a:pos x="153" y="152"/>
                </a:cxn>
                <a:cxn ang="0">
                  <a:pos x="150" y="185"/>
                </a:cxn>
                <a:cxn ang="0">
                  <a:pos x="144" y="217"/>
                </a:cxn>
                <a:cxn ang="0">
                  <a:pos x="134" y="251"/>
                </a:cxn>
                <a:cxn ang="0">
                  <a:pos x="119" y="282"/>
                </a:cxn>
                <a:cxn ang="0">
                  <a:pos x="99" y="313"/>
                </a:cxn>
                <a:cxn ang="0">
                  <a:pos x="74" y="343"/>
                </a:cxn>
                <a:cxn ang="0">
                  <a:pos x="40" y="370"/>
                </a:cxn>
                <a:cxn ang="0">
                  <a:pos x="0" y="394"/>
                </a:cxn>
                <a:cxn ang="0">
                  <a:pos x="3" y="392"/>
                </a:cxn>
                <a:cxn ang="0">
                  <a:pos x="12" y="388"/>
                </a:cxn>
                <a:cxn ang="0">
                  <a:pos x="24" y="380"/>
                </a:cxn>
                <a:cxn ang="0">
                  <a:pos x="41" y="370"/>
                </a:cxn>
                <a:cxn ang="0">
                  <a:pos x="60" y="356"/>
                </a:cxn>
                <a:cxn ang="0">
                  <a:pos x="81" y="340"/>
                </a:cxn>
                <a:cxn ang="0">
                  <a:pos x="100" y="320"/>
                </a:cxn>
                <a:cxn ang="0">
                  <a:pos x="120" y="296"/>
                </a:cxn>
                <a:cxn ang="0">
                  <a:pos x="139" y="271"/>
                </a:cxn>
                <a:cxn ang="0">
                  <a:pos x="154" y="241"/>
                </a:cxn>
                <a:cxn ang="0">
                  <a:pos x="165" y="209"/>
                </a:cxn>
                <a:cxn ang="0">
                  <a:pos x="173" y="173"/>
                </a:cxn>
                <a:cxn ang="0">
                  <a:pos x="173" y="135"/>
                </a:cxn>
                <a:cxn ang="0">
                  <a:pos x="167" y="93"/>
                </a:cxn>
                <a:cxn ang="0">
                  <a:pos x="153" y="48"/>
                </a:cxn>
                <a:cxn ang="0">
                  <a:pos x="130" y="0"/>
                </a:cxn>
              </a:cxnLst>
              <a:rect l="0" t="0" r="r" b="b"/>
              <a:pathLst>
                <a:path w="173" h="394">
                  <a:moveTo>
                    <a:pt x="130" y="0"/>
                  </a:moveTo>
                  <a:lnTo>
                    <a:pt x="132" y="3"/>
                  </a:lnTo>
                  <a:lnTo>
                    <a:pt x="134" y="12"/>
                  </a:lnTo>
                  <a:lnTo>
                    <a:pt x="139" y="27"/>
                  </a:lnTo>
                  <a:lnTo>
                    <a:pt x="143" y="45"/>
                  </a:lnTo>
                  <a:lnTo>
                    <a:pt x="147" y="68"/>
                  </a:lnTo>
                  <a:lnTo>
                    <a:pt x="151" y="93"/>
                  </a:lnTo>
                  <a:lnTo>
                    <a:pt x="153" y="123"/>
                  </a:lnTo>
                  <a:lnTo>
                    <a:pt x="153" y="152"/>
                  </a:lnTo>
                  <a:lnTo>
                    <a:pt x="150" y="185"/>
                  </a:lnTo>
                  <a:lnTo>
                    <a:pt x="144" y="217"/>
                  </a:lnTo>
                  <a:lnTo>
                    <a:pt x="134" y="251"/>
                  </a:lnTo>
                  <a:lnTo>
                    <a:pt x="119" y="282"/>
                  </a:lnTo>
                  <a:lnTo>
                    <a:pt x="99" y="313"/>
                  </a:lnTo>
                  <a:lnTo>
                    <a:pt x="74" y="343"/>
                  </a:lnTo>
                  <a:lnTo>
                    <a:pt x="40" y="370"/>
                  </a:lnTo>
                  <a:lnTo>
                    <a:pt x="0" y="394"/>
                  </a:lnTo>
                  <a:lnTo>
                    <a:pt x="3" y="392"/>
                  </a:lnTo>
                  <a:lnTo>
                    <a:pt x="12" y="388"/>
                  </a:lnTo>
                  <a:lnTo>
                    <a:pt x="24" y="380"/>
                  </a:lnTo>
                  <a:lnTo>
                    <a:pt x="41" y="370"/>
                  </a:lnTo>
                  <a:lnTo>
                    <a:pt x="60" y="356"/>
                  </a:lnTo>
                  <a:lnTo>
                    <a:pt x="81" y="340"/>
                  </a:lnTo>
                  <a:lnTo>
                    <a:pt x="100" y="320"/>
                  </a:lnTo>
                  <a:lnTo>
                    <a:pt x="120" y="296"/>
                  </a:lnTo>
                  <a:lnTo>
                    <a:pt x="139" y="271"/>
                  </a:lnTo>
                  <a:lnTo>
                    <a:pt x="154" y="241"/>
                  </a:lnTo>
                  <a:lnTo>
                    <a:pt x="165" y="209"/>
                  </a:lnTo>
                  <a:lnTo>
                    <a:pt x="173" y="173"/>
                  </a:lnTo>
                  <a:lnTo>
                    <a:pt x="173" y="135"/>
                  </a:lnTo>
                  <a:lnTo>
                    <a:pt x="167" y="93"/>
                  </a:lnTo>
                  <a:lnTo>
                    <a:pt x="153" y="48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41" name="Freeform 181"/>
            <p:cNvSpPr>
              <a:spLocks/>
            </p:cNvSpPr>
            <p:nvPr/>
          </p:nvSpPr>
          <p:spPr bwMode="auto">
            <a:xfrm>
              <a:off x="1398" y="1231"/>
              <a:ext cx="178" cy="161"/>
            </a:xfrm>
            <a:custGeom>
              <a:avLst/>
              <a:gdLst/>
              <a:ahLst/>
              <a:cxnLst>
                <a:cxn ang="0">
                  <a:pos x="160" y="45"/>
                </a:cxn>
                <a:cxn ang="0">
                  <a:pos x="150" y="37"/>
                </a:cxn>
                <a:cxn ang="0">
                  <a:pos x="140" y="28"/>
                </a:cxn>
                <a:cxn ang="0">
                  <a:pos x="129" y="20"/>
                </a:cxn>
                <a:cxn ang="0">
                  <a:pos x="119" y="11"/>
                </a:cxn>
                <a:cxn ang="0">
                  <a:pos x="109" y="6"/>
                </a:cxn>
                <a:cxn ang="0">
                  <a:pos x="103" y="3"/>
                </a:cxn>
                <a:cxn ang="0">
                  <a:pos x="99" y="0"/>
                </a:cxn>
                <a:cxn ang="0">
                  <a:pos x="95" y="0"/>
                </a:cxn>
                <a:cxn ang="0">
                  <a:pos x="89" y="0"/>
                </a:cxn>
                <a:cxn ang="0">
                  <a:pos x="73" y="3"/>
                </a:cxn>
                <a:cxn ang="0">
                  <a:pos x="62" y="13"/>
                </a:cxn>
                <a:cxn ang="0">
                  <a:pos x="54" y="26"/>
                </a:cxn>
                <a:cxn ang="0">
                  <a:pos x="51" y="42"/>
                </a:cxn>
                <a:cxn ang="0">
                  <a:pos x="51" y="47"/>
                </a:cxn>
                <a:cxn ang="0">
                  <a:pos x="44" y="45"/>
                </a:cxn>
                <a:cxn ang="0">
                  <a:pos x="37" y="45"/>
                </a:cxn>
                <a:cxn ang="0">
                  <a:pos x="30" y="47"/>
                </a:cxn>
                <a:cxn ang="0">
                  <a:pos x="24" y="48"/>
                </a:cxn>
                <a:cxn ang="0">
                  <a:pos x="18" y="52"/>
                </a:cxn>
                <a:cxn ang="0">
                  <a:pos x="13" y="57"/>
                </a:cxn>
                <a:cxn ang="0">
                  <a:pos x="9" y="62"/>
                </a:cxn>
                <a:cxn ang="0">
                  <a:pos x="4" y="69"/>
                </a:cxn>
                <a:cxn ang="0">
                  <a:pos x="0" y="85"/>
                </a:cxn>
                <a:cxn ang="0">
                  <a:pos x="3" y="100"/>
                </a:cxn>
                <a:cxn ang="0">
                  <a:pos x="10" y="115"/>
                </a:cxn>
                <a:cxn ang="0">
                  <a:pos x="23" y="124"/>
                </a:cxn>
                <a:cxn ang="0">
                  <a:pos x="28" y="127"/>
                </a:cxn>
                <a:cxn ang="0">
                  <a:pos x="35" y="131"/>
                </a:cxn>
                <a:cxn ang="0">
                  <a:pos x="41" y="136"/>
                </a:cxn>
                <a:cxn ang="0">
                  <a:pos x="47" y="141"/>
                </a:cxn>
                <a:cxn ang="0">
                  <a:pos x="52" y="146"/>
                </a:cxn>
                <a:cxn ang="0">
                  <a:pos x="58" y="150"/>
                </a:cxn>
                <a:cxn ang="0">
                  <a:pos x="65" y="154"/>
                </a:cxn>
                <a:cxn ang="0">
                  <a:pos x="72" y="157"/>
                </a:cxn>
                <a:cxn ang="0">
                  <a:pos x="64" y="155"/>
                </a:cxn>
                <a:cxn ang="0">
                  <a:pos x="71" y="158"/>
                </a:cxn>
                <a:cxn ang="0">
                  <a:pos x="79" y="161"/>
                </a:cxn>
                <a:cxn ang="0">
                  <a:pos x="86" y="161"/>
                </a:cxn>
                <a:cxn ang="0">
                  <a:pos x="95" y="158"/>
                </a:cxn>
                <a:cxn ang="0">
                  <a:pos x="100" y="155"/>
                </a:cxn>
                <a:cxn ang="0">
                  <a:pos x="109" y="151"/>
                </a:cxn>
                <a:cxn ang="0">
                  <a:pos x="116" y="144"/>
                </a:cxn>
                <a:cxn ang="0">
                  <a:pos x="121" y="136"/>
                </a:cxn>
                <a:cxn ang="0">
                  <a:pos x="124" y="126"/>
                </a:cxn>
                <a:cxn ang="0">
                  <a:pos x="126" y="120"/>
                </a:cxn>
                <a:cxn ang="0">
                  <a:pos x="133" y="122"/>
                </a:cxn>
                <a:cxn ang="0">
                  <a:pos x="138" y="123"/>
                </a:cxn>
                <a:cxn ang="0">
                  <a:pos x="146" y="123"/>
                </a:cxn>
                <a:cxn ang="0">
                  <a:pos x="151" y="122"/>
                </a:cxn>
                <a:cxn ang="0">
                  <a:pos x="158" y="119"/>
                </a:cxn>
                <a:cxn ang="0">
                  <a:pos x="164" y="115"/>
                </a:cxn>
                <a:cxn ang="0">
                  <a:pos x="168" y="109"/>
                </a:cxn>
                <a:cxn ang="0">
                  <a:pos x="172" y="103"/>
                </a:cxn>
                <a:cxn ang="0">
                  <a:pos x="178" y="88"/>
                </a:cxn>
                <a:cxn ang="0">
                  <a:pos x="177" y="72"/>
                </a:cxn>
                <a:cxn ang="0">
                  <a:pos x="171" y="57"/>
                </a:cxn>
                <a:cxn ang="0">
                  <a:pos x="160" y="45"/>
                </a:cxn>
              </a:cxnLst>
              <a:rect l="0" t="0" r="r" b="b"/>
              <a:pathLst>
                <a:path w="178" h="161">
                  <a:moveTo>
                    <a:pt x="160" y="45"/>
                  </a:moveTo>
                  <a:lnTo>
                    <a:pt x="150" y="37"/>
                  </a:lnTo>
                  <a:lnTo>
                    <a:pt x="140" y="28"/>
                  </a:lnTo>
                  <a:lnTo>
                    <a:pt x="129" y="20"/>
                  </a:lnTo>
                  <a:lnTo>
                    <a:pt x="119" y="11"/>
                  </a:lnTo>
                  <a:lnTo>
                    <a:pt x="109" y="6"/>
                  </a:lnTo>
                  <a:lnTo>
                    <a:pt x="103" y="3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73" y="3"/>
                  </a:lnTo>
                  <a:lnTo>
                    <a:pt x="62" y="13"/>
                  </a:lnTo>
                  <a:lnTo>
                    <a:pt x="54" y="26"/>
                  </a:lnTo>
                  <a:lnTo>
                    <a:pt x="51" y="42"/>
                  </a:lnTo>
                  <a:lnTo>
                    <a:pt x="51" y="47"/>
                  </a:lnTo>
                  <a:lnTo>
                    <a:pt x="44" y="45"/>
                  </a:lnTo>
                  <a:lnTo>
                    <a:pt x="37" y="45"/>
                  </a:lnTo>
                  <a:lnTo>
                    <a:pt x="30" y="47"/>
                  </a:lnTo>
                  <a:lnTo>
                    <a:pt x="24" y="48"/>
                  </a:lnTo>
                  <a:lnTo>
                    <a:pt x="18" y="52"/>
                  </a:lnTo>
                  <a:lnTo>
                    <a:pt x="13" y="57"/>
                  </a:lnTo>
                  <a:lnTo>
                    <a:pt x="9" y="62"/>
                  </a:lnTo>
                  <a:lnTo>
                    <a:pt x="4" y="69"/>
                  </a:lnTo>
                  <a:lnTo>
                    <a:pt x="0" y="85"/>
                  </a:lnTo>
                  <a:lnTo>
                    <a:pt x="3" y="100"/>
                  </a:lnTo>
                  <a:lnTo>
                    <a:pt x="10" y="115"/>
                  </a:lnTo>
                  <a:lnTo>
                    <a:pt x="23" y="124"/>
                  </a:lnTo>
                  <a:lnTo>
                    <a:pt x="28" y="127"/>
                  </a:lnTo>
                  <a:lnTo>
                    <a:pt x="35" y="131"/>
                  </a:lnTo>
                  <a:lnTo>
                    <a:pt x="41" y="136"/>
                  </a:lnTo>
                  <a:lnTo>
                    <a:pt x="47" y="141"/>
                  </a:lnTo>
                  <a:lnTo>
                    <a:pt x="52" y="146"/>
                  </a:lnTo>
                  <a:lnTo>
                    <a:pt x="58" y="150"/>
                  </a:lnTo>
                  <a:lnTo>
                    <a:pt x="65" y="154"/>
                  </a:lnTo>
                  <a:lnTo>
                    <a:pt x="72" y="157"/>
                  </a:lnTo>
                  <a:lnTo>
                    <a:pt x="64" y="155"/>
                  </a:lnTo>
                  <a:lnTo>
                    <a:pt x="71" y="158"/>
                  </a:lnTo>
                  <a:lnTo>
                    <a:pt x="79" y="161"/>
                  </a:lnTo>
                  <a:lnTo>
                    <a:pt x="86" y="161"/>
                  </a:lnTo>
                  <a:lnTo>
                    <a:pt x="95" y="158"/>
                  </a:lnTo>
                  <a:lnTo>
                    <a:pt x="100" y="155"/>
                  </a:lnTo>
                  <a:lnTo>
                    <a:pt x="109" y="151"/>
                  </a:lnTo>
                  <a:lnTo>
                    <a:pt x="116" y="144"/>
                  </a:lnTo>
                  <a:lnTo>
                    <a:pt x="121" y="136"/>
                  </a:lnTo>
                  <a:lnTo>
                    <a:pt x="124" y="126"/>
                  </a:lnTo>
                  <a:lnTo>
                    <a:pt x="126" y="120"/>
                  </a:lnTo>
                  <a:lnTo>
                    <a:pt x="133" y="122"/>
                  </a:lnTo>
                  <a:lnTo>
                    <a:pt x="138" y="123"/>
                  </a:lnTo>
                  <a:lnTo>
                    <a:pt x="146" y="123"/>
                  </a:lnTo>
                  <a:lnTo>
                    <a:pt x="151" y="122"/>
                  </a:lnTo>
                  <a:lnTo>
                    <a:pt x="158" y="119"/>
                  </a:lnTo>
                  <a:lnTo>
                    <a:pt x="164" y="115"/>
                  </a:lnTo>
                  <a:lnTo>
                    <a:pt x="168" y="109"/>
                  </a:lnTo>
                  <a:lnTo>
                    <a:pt x="172" y="103"/>
                  </a:lnTo>
                  <a:lnTo>
                    <a:pt x="178" y="88"/>
                  </a:lnTo>
                  <a:lnTo>
                    <a:pt x="177" y="72"/>
                  </a:lnTo>
                  <a:lnTo>
                    <a:pt x="171" y="57"/>
                  </a:lnTo>
                  <a:lnTo>
                    <a:pt x="160" y="45"/>
                  </a:lnTo>
                  <a:close/>
                </a:path>
              </a:pathLst>
            </a:custGeom>
            <a:solidFill>
              <a:srgbClr val="FFB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42" name="Freeform 182"/>
            <p:cNvSpPr>
              <a:spLocks/>
            </p:cNvSpPr>
            <p:nvPr/>
          </p:nvSpPr>
          <p:spPr bwMode="auto">
            <a:xfrm>
              <a:off x="1422" y="1560"/>
              <a:ext cx="10" cy="1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9" y="10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0" h="10">
                  <a:moveTo>
                    <a:pt x="0" y="6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272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43" name="Freeform 183"/>
            <p:cNvSpPr>
              <a:spLocks/>
            </p:cNvSpPr>
            <p:nvPr/>
          </p:nvSpPr>
          <p:spPr bwMode="auto">
            <a:xfrm>
              <a:off x="1391" y="1540"/>
              <a:ext cx="10" cy="1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6"/>
                </a:cxn>
                <a:cxn ang="0">
                  <a:pos x="1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">
                  <a:moveTo>
                    <a:pt x="0" y="5"/>
                  </a:moveTo>
                  <a:lnTo>
                    <a:pt x="0" y="6"/>
                  </a:lnTo>
                  <a:lnTo>
                    <a:pt x="1" y="9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272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44" name="Freeform 184"/>
            <p:cNvSpPr>
              <a:spLocks/>
            </p:cNvSpPr>
            <p:nvPr/>
          </p:nvSpPr>
          <p:spPr bwMode="auto">
            <a:xfrm>
              <a:off x="1443" y="1518"/>
              <a:ext cx="10" cy="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lnTo>
                    <a:pt x="0" y="5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272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45" name="Freeform 185"/>
            <p:cNvSpPr>
              <a:spLocks/>
            </p:cNvSpPr>
            <p:nvPr/>
          </p:nvSpPr>
          <p:spPr bwMode="auto">
            <a:xfrm>
              <a:off x="1301" y="1552"/>
              <a:ext cx="9" cy="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2" y="11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7" y="10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8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">
                  <a:moveTo>
                    <a:pt x="0" y="5"/>
                  </a:moveTo>
                  <a:lnTo>
                    <a:pt x="0" y="7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0"/>
                  </a:lnTo>
                  <a:lnTo>
                    <a:pt x="8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8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272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46" name="Freeform 186"/>
            <p:cNvSpPr>
              <a:spLocks/>
            </p:cNvSpPr>
            <p:nvPr/>
          </p:nvSpPr>
          <p:spPr bwMode="auto">
            <a:xfrm>
              <a:off x="1272" y="1562"/>
              <a:ext cx="10" cy="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2" y="8"/>
                </a:cxn>
                <a:cxn ang="0">
                  <a:pos x="3" y="9"/>
                </a:cxn>
                <a:cxn ang="0">
                  <a:pos x="5" y="9"/>
                </a:cxn>
                <a:cxn ang="0">
                  <a:pos x="6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9">
                  <a:moveTo>
                    <a:pt x="0" y="5"/>
                  </a:moveTo>
                  <a:lnTo>
                    <a:pt x="0" y="7"/>
                  </a:lnTo>
                  <a:lnTo>
                    <a:pt x="2" y="8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272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47" name="Freeform 187"/>
            <p:cNvSpPr>
              <a:spLocks/>
            </p:cNvSpPr>
            <p:nvPr/>
          </p:nvSpPr>
          <p:spPr bwMode="auto">
            <a:xfrm>
              <a:off x="1296" y="1588"/>
              <a:ext cx="10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7"/>
                </a:cxn>
                <a:cxn ang="0">
                  <a:pos x="2" y="10"/>
                </a:cxn>
                <a:cxn ang="0">
                  <a:pos x="5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9" y="10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272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48" name="Freeform 188"/>
            <p:cNvSpPr>
              <a:spLocks/>
            </p:cNvSpPr>
            <p:nvPr/>
          </p:nvSpPr>
          <p:spPr bwMode="auto">
            <a:xfrm>
              <a:off x="1370" y="1423"/>
              <a:ext cx="103" cy="2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4" y="27"/>
                </a:cxn>
                <a:cxn ang="0">
                  <a:pos x="14" y="23"/>
                </a:cxn>
                <a:cxn ang="0">
                  <a:pos x="28" y="19"/>
                </a:cxn>
                <a:cxn ang="0">
                  <a:pos x="45" y="13"/>
                </a:cxn>
                <a:cxn ang="0">
                  <a:pos x="63" y="10"/>
                </a:cxn>
                <a:cxn ang="0">
                  <a:pos x="80" y="10"/>
                </a:cxn>
                <a:cxn ang="0">
                  <a:pos x="93" y="14"/>
                </a:cxn>
                <a:cxn ang="0">
                  <a:pos x="103" y="24"/>
                </a:cxn>
                <a:cxn ang="0">
                  <a:pos x="101" y="21"/>
                </a:cxn>
                <a:cxn ang="0">
                  <a:pos x="96" y="16"/>
                </a:cxn>
                <a:cxn ang="0">
                  <a:pos x="87" y="10"/>
                </a:cxn>
                <a:cxn ang="0">
                  <a:pos x="76" y="3"/>
                </a:cxn>
                <a:cxn ang="0">
                  <a:pos x="62" y="0"/>
                </a:cxn>
                <a:cxn ang="0">
                  <a:pos x="44" y="2"/>
                </a:cxn>
                <a:cxn ang="0">
                  <a:pos x="24" y="11"/>
                </a:cxn>
                <a:cxn ang="0">
                  <a:pos x="0" y="28"/>
                </a:cxn>
              </a:cxnLst>
              <a:rect l="0" t="0" r="r" b="b"/>
              <a:pathLst>
                <a:path w="103" h="28">
                  <a:moveTo>
                    <a:pt x="0" y="28"/>
                  </a:moveTo>
                  <a:lnTo>
                    <a:pt x="4" y="27"/>
                  </a:lnTo>
                  <a:lnTo>
                    <a:pt x="14" y="23"/>
                  </a:lnTo>
                  <a:lnTo>
                    <a:pt x="28" y="19"/>
                  </a:lnTo>
                  <a:lnTo>
                    <a:pt x="45" y="13"/>
                  </a:lnTo>
                  <a:lnTo>
                    <a:pt x="63" y="10"/>
                  </a:lnTo>
                  <a:lnTo>
                    <a:pt x="80" y="10"/>
                  </a:lnTo>
                  <a:lnTo>
                    <a:pt x="93" y="14"/>
                  </a:lnTo>
                  <a:lnTo>
                    <a:pt x="103" y="24"/>
                  </a:lnTo>
                  <a:lnTo>
                    <a:pt x="101" y="21"/>
                  </a:lnTo>
                  <a:lnTo>
                    <a:pt x="96" y="16"/>
                  </a:lnTo>
                  <a:lnTo>
                    <a:pt x="87" y="10"/>
                  </a:lnTo>
                  <a:lnTo>
                    <a:pt x="76" y="3"/>
                  </a:lnTo>
                  <a:lnTo>
                    <a:pt x="62" y="0"/>
                  </a:lnTo>
                  <a:lnTo>
                    <a:pt x="44" y="2"/>
                  </a:lnTo>
                  <a:lnTo>
                    <a:pt x="24" y="1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D172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49" name="Freeform 189"/>
            <p:cNvSpPr>
              <a:spLocks/>
            </p:cNvSpPr>
            <p:nvPr/>
          </p:nvSpPr>
          <p:spPr bwMode="auto">
            <a:xfrm>
              <a:off x="1231" y="1451"/>
              <a:ext cx="57" cy="2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2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5" y="3"/>
                </a:cxn>
                <a:cxn ang="0">
                  <a:pos x="10" y="0"/>
                </a:cxn>
                <a:cxn ang="0">
                  <a:pos x="20" y="2"/>
                </a:cxn>
                <a:cxn ang="0">
                  <a:pos x="36" y="10"/>
                </a:cxn>
                <a:cxn ang="0">
                  <a:pos x="57" y="27"/>
                </a:cxn>
                <a:cxn ang="0">
                  <a:pos x="54" y="26"/>
                </a:cxn>
                <a:cxn ang="0">
                  <a:pos x="48" y="22"/>
                </a:cxn>
                <a:cxn ang="0">
                  <a:pos x="40" y="17"/>
                </a:cxn>
                <a:cxn ang="0">
                  <a:pos x="30" y="13"/>
                </a:cxn>
                <a:cxn ang="0">
                  <a:pos x="20" y="12"/>
                </a:cxn>
                <a:cxn ang="0">
                  <a:pos x="10" y="12"/>
                </a:cxn>
                <a:cxn ang="0">
                  <a:pos x="3" y="15"/>
                </a:cxn>
                <a:cxn ang="0">
                  <a:pos x="0" y="24"/>
                </a:cxn>
              </a:cxnLst>
              <a:rect l="0" t="0" r="r" b="b"/>
              <a:pathLst>
                <a:path w="57" h="27">
                  <a:moveTo>
                    <a:pt x="0" y="24"/>
                  </a:moveTo>
                  <a:lnTo>
                    <a:pt x="0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5" y="3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36" y="10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48" y="22"/>
                  </a:lnTo>
                  <a:lnTo>
                    <a:pt x="40" y="17"/>
                  </a:lnTo>
                  <a:lnTo>
                    <a:pt x="30" y="13"/>
                  </a:lnTo>
                  <a:lnTo>
                    <a:pt x="20" y="12"/>
                  </a:lnTo>
                  <a:lnTo>
                    <a:pt x="10" y="12"/>
                  </a:lnTo>
                  <a:lnTo>
                    <a:pt x="3" y="1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172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50" name="Freeform 190"/>
            <p:cNvSpPr>
              <a:spLocks/>
            </p:cNvSpPr>
            <p:nvPr/>
          </p:nvSpPr>
          <p:spPr bwMode="auto">
            <a:xfrm>
              <a:off x="1316" y="1540"/>
              <a:ext cx="44" cy="36"/>
            </a:xfrm>
            <a:custGeom>
              <a:avLst/>
              <a:gdLst/>
              <a:ahLst/>
              <a:cxnLst>
                <a:cxn ang="0">
                  <a:pos x="2" y="36"/>
                </a:cxn>
                <a:cxn ang="0">
                  <a:pos x="3" y="34"/>
                </a:cxn>
                <a:cxn ang="0">
                  <a:pos x="6" y="33"/>
                </a:cxn>
                <a:cxn ang="0">
                  <a:pos x="10" y="29"/>
                </a:cxn>
                <a:cxn ang="0">
                  <a:pos x="14" y="26"/>
                </a:cxn>
                <a:cxn ang="0">
                  <a:pos x="21" y="23"/>
                </a:cxn>
                <a:cxn ang="0">
                  <a:pos x="28" y="20"/>
                </a:cxn>
                <a:cxn ang="0">
                  <a:pos x="35" y="20"/>
                </a:cxn>
                <a:cxn ang="0">
                  <a:pos x="44" y="23"/>
                </a:cxn>
                <a:cxn ang="0">
                  <a:pos x="41" y="0"/>
                </a:cxn>
                <a:cxn ang="0">
                  <a:pos x="38" y="0"/>
                </a:cxn>
                <a:cxn ang="0">
                  <a:pos x="34" y="0"/>
                </a:cxn>
                <a:cxn ang="0">
                  <a:pos x="26" y="2"/>
                </a:cxn>
                <a:cxn ang="0">
                  <a:pos x="17" y="3"/>
                </a:cxn>
                <a:cxn ang="0">
                  <a:pos x="9" y="7"/>
                </a:cxn>
                <a:cxn ang="0">
                  <a:pos x="3" y="13"/>
                </a:cxn>
                <a:cxn ang="0">
                  <a:pos x="0" y="23"/>
                </a:cxn>
                <a:cxn ang="0">
                  <a:pos x="2" y="36"/>
                </a:cxn>
              </a:cxnLst>
              <a:rect l="0" t="0" r="r" b="b"/>
              <a:pathLst>
                <a:path w="44" h="36">
                  <a:moveTo>
                    <a:pt x="2" y="36"/>
                  </a:moveTo>
                  <a:lnTo>
                    <a:pt x="3" y="34"/>
                  </a:lnTo>
                  <a:lnTo>
                    <a:pt x="6" y="33"/>
                  </a:lnTo>
                  <a:lnTo>
                    <a:pt x="10" y="29"/>
                  </a:lnTo>
                  <a:lnTo>
                    <a:pt x="14" y="26"/>
                  </a:lnTo>
                  <a:lnTo>
                    <a:pt x="21" y="23"/>
                  </a:lnTo>
                  <a:lnTo>
                    <a:pt x="28" y="20"/>
                  </a:lnTo>
                  <a:lnTo>
                    <a:pt x="35" y="20"/>
                  </a:lnTo>
                  <a:lnTo>
                    <a:pt x="44" y="23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7" y="3"/>
                  </a:lnTo>
                  <a:lnTo>
                    <a:pt x="9" y="7"/>
                  </a:lnTo>
                  <a:lnTo>
                    <a:pt x="3" y="13"/>
                  </a:lnTo>
                  <a:lnTo>
                    <a:pt x="0" y="23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F28C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51" name="Freeform 191"/>
            <p:cNvSpPr>
              <a:spLocks/>
            </p:cNvSpPr>
            <p:nvPr/>
          </p:nvSpPr>
          <p:spPr bwMode="auto">
            <a:xfrm>
              <a:off x="1316" y="1573"/>
              <a:ext cx="35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6" y="13"/>
                </a:cxn>
                <a:cxn ang="0">
                  <a:pos x="16" y="20"/>
                </a:cxn>
                <a:cxn ang="0">
                  <a:pos x="35" y="18"/>
                </a:cxn>
                <a:cxn ang="0">
                  <a:pos x="31" y="17"/>
                </a:cxn>
                <a:cxn ang="0">
                  <a:pos x="20" y="14"/>
                </a:cxn>
                <a:cxn ang="0">
                  <a:pos x="9" y="8"/>
                </a:cxn>
                <a:cxn ang="0">
                  <a:pos x="0" y="0"/>
                </a:cxn>
              </a:cxnLst>
              <a:rect l="0" t="0" r="r" b="b"/>
              <a:pathLst>
                <a:path w="35" h="20">
                  <a:moveTo>
                    <a:pt x="0" y="0"/>
                  </a:moveTo>
                  <a:lnTo>
                    <a:pt x="2" y="4"/>
                  </a:lnTo>
                  <a:lnTo>
                    <a:pt x="6" y="13"/>
                  </a:lnTo>
                  <a:lnTo>
                    <a:pt x="16" y="20"/>
                  </a:lnTo>
                  <a:lnTo>
                    <a:pt x="35" y="18"/>
                  </a:lnTo>
                  <a:lnTo>
                    <a:pt x="31" y="17"/>
                  </a:lnTo>
                  <a:lnTo>
                    <a:pt x="20" y="14"/>
                  </a:lnTo>
                  <a:lnTo>
                    <a:pt x="9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52" name="Freeform 192"/>
            <p:cNvSpPr>
              <a:spLocks/>
            </p:cNvSpPr>
            <p:nvPr/>
          </p:nvSpPr>
          <p:spPr bwMode="auto">
            <a:xfrm>
              <a:off x="1175" y="1594"/>
              <a:ext cx="79" cy="137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76" y="4"/>
                </a:cxn>
                <a:cxn ang="0">
                  <a:pos x="78" y="16"/>
                </a:cxn>
                <a:cxn ang="0">
                  <a:pos x="79" y="34"/>
                </a:cxn>
                <a:cxn ang="0">
                  <a:pos x="76" y="55"/>
                </a:cxn>
                <a:cxn ang="0">
                  <a:pos x="69" y="78"/>
                </a:cxn>
                <a:cxn ang="0">
                  <a:pos x="56" y="100"/>
                </a:cxn>
                <a:cxn ang="0">
                  <a:pos x="34" y="120"/>
                </a:cxn>
                <a:cxn ang="0">
                  <a:pos x="0" y="137"/>
                </a:cxn>
                <a:cxn ang="0">
                  <a:pos x="3" y="136"/>
                </a:cxn>
                <a:cxn ang="0">
                  <a:pos x="13" y="130"/>
                </a:cxn>
                <a:cxn ang="0">
                  <a:pos x="25" y="120"/>
                </a:cxn>
                <a:cxn ang="0">
                  <a:pos x="39" y="105"/>
                </a:cxn>
                <a:cxn ang="0">
                  <a:pos x="54" y="86"/>
                </a:cxn>
                <a:cxn ang="0">
                  <a:pos x="65" y="62"/>
                </a:cxn>
                <a:cxn ang="0">
                  <a:pos x="73" y="34"/>
                </a:cxn>
                <a:cxn ang="0">
                  <a:pos x="75" y="0"/>
                </a:cxn>
              </a:cxnLst>
              <a:rect l="0" t="0" r="r" b="b"/>
              <a:pathLst>
                <a:path w="79" h="137">
                  <a:moveTo>
                    <a:pt x="75" y="0"/>
                  </a:moveTo>
                  <a:lnTo>
                    <a:pt x="76" y="4"/>
                  </a:lnTo>
                  <a:lnTo>
                    <a:pt x="78" y="16"/>
                  </a:lnTo>
                  <a:lnTo>
                    <a:pt x="79" y="34"/>
                  </a:lnTo>
                  <a:lnTo>
                    <a:pt x="76" y="55"/>
                  </a:lnTo>
                  <a:lnTo>
                    <a:pt x="69" y="78"/>
                  </a:lnTo>
                  <a:lnTo>
                    <a:pt x="56" y="100"/>
                  </a:lnTo>
                  <a:lnTo>
                    <a:pt x="34" y="120"/>
                  </a:lnTo>
                  <a:lnTo>
                    <a:pt x="0" y="137"/>
                  </a:lnTo>
                  <a:lnTo>
                    <a:pt x="3" y="136"/>
                  </a:lnTo>
                  <a:lnTo>
                    <a:pt x="13" y="130"/>
                  </a:lnTo>
                  <a:lnTo>
                    <a:pt x="25" y="120"/>
                  </a:lnTo>
                  <a:lnTo>
                    <a:pt x="39" y="105"/>
                  </a:lnTo>
                  <a:lnTo>
                    <a:pt x="54" y="86"/>
                  </a:lnTo>
                  <a:lnTo>
                    <a:pt x="65" y="62"/>
                  </a:lnTo>
                  <a:lnTo>
                    <a:pt x="73" y="3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53" name="Freeform 193"/>
            <p:cNvSpPr>
              <a:spLocks/>
            </p:cNvSpPr>
            <p:nvPr/>
          </p:nvSpPr>
          <p:spPr bwMode="auto">
            <a:xfrm>
              <a:off x="1209" y="1658"/>
              <a:ext cx="106" cy="76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04" y="1"/>
                </a:cxn>
                <a:cxn ang="0">
                  <a:pos x="100" y="7"/>
                </a:cxn>
                <a:cxn ang="0">
                  <a:pos x="93" y="17"/>
                </a:cxn>
                <a:cxn ang="0">
                  <a:pos x="82" y="29"/>
                </a:cxn>
                <a:cxn ang="0">
                  <a:pos x="68" y="42"/>
                </a:cxn>
                <a:cxn ang="0">
                  <a:pos x="49" y="56"/>
                </a:cxn>
                <a:cxn ang="0">
                  <a:pos x="27" y="67"/>
                </a:cxn>
                <a:cxn ang="0">
                  <a:pos x="0" y="76"/>
                </a:cxn>
                <a:cxn ang="0">
                  <a:pos x="4" y="76"/>
                </a:cxn>
                <a:cxn ang="0">
                  <a:pos x="14" y="74"/>
                </a:cxn>
                <a:cxn ang="0">
                  <a:pos x="29" y="70"/>
                </a:cxn>
                <a:cxn ang="0">
                  <a:pos x="48" y="65"/>
                </a:cxn>
                <a:cxn ang="0">
                  <a:pos x="66" y="55"/>
                </a:cxn>
                <a:cxn ang="0">
                  <a:pos x="83" y="42"/>
                </a:cxn>
                <a:cxn ang="0">
                  <a:pos x="97" y="24"/>
                </a:cxn>
                <a:cxn ang="0">
                  <a:pos x="106" y="0"/>
                </a:cxn>
              </a:cxnLst>
              <a:rect l="0" t="0" r="r" b="b"/>
              <a:pathLst>
                <a:path w="106" h="76">
                  <a:moveTo>
                    <a:pt x="106" y="0"/>
                  </a:moveTo>
                  <a:lnTo>
                    <a:pt x="104" y="1"/>
                  </a:lnTo>
                  <a:lnTo>
                    <a:pt x="100" y="7"/>
                  </a:lnTo>
                  <a:lnTo>
                    <a:pt x="93" y="17"/>
                  </a:lnTo>
                  <a:lnTo>
                    <a:pt x="82" y="29"/>
                  </a:lnTo>
                  <a:lnTo>
                    <a:pt x="68" y="42"/>
                  </a:lnTo>
                  <a:lnTo>
                    <a:pt x="49" y="56"/>
                  </a:lnTo>
                  <a:lnTo>
                    <a:pt x="27" y="67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14" y="74"/>
                  </a:lnTo>
                  <a:lnTo>
                    <a:pt x="29" y="70"/>
                  </a:lnTo>
                  <a:lnTo>
                    <a:pt x="48" y="65"/>
                  </a:lnTo>
                  <a:lnTo>
                    <a:pt x="66" y="55"/>
                  </a:lnTo>
                  <a:lnTo>
                    <a:pt x="83" y="42"/>
                  </a:lnTo>
                  <a:lnTo>
                    <a:pt x="97" y="2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54" name="Freeform 194"/>
            <p:cNvSpPr>
              <a:spLocks/>
            </p:cNvSpPr>
            <p:nvPr/>
          </p:nvSpPr>
          <p:spPr bwMode="auto">
            <a:xfrm>
              <a:off x="1275" y="1761"/>
              <a:ext cx="33" cy="210"/>
            </a:xfrm>
            <a:custGeom>
              <a:avLst/>
              <a:gdLst/>
              <a:ahLst/>
              <a:cxnLst>
                <a:cxn ang="0">
                  <a:pos x="17" y="210"/>
                </a:cxn>
                <a:cxn ang="0">
                  <a:pos x="16" y="206"/>
                </a:cxn>
                <a:cxn ang="0">
                  <a:pos x="10" y="193"/>
                </a:cxn>
                <a:cxn ang="0">
                  <a:pos x="6" y="173"/>
                </a:cxn>
                <a:cxn ang="0">
                  <a:pos x="2" y="147"/>
                </a:cxn>
                <a:cxn ang="0">
                  <a:pos x="0" y="115"/>
                </a:cxn>
                <a:cxn ang="0">
                  <a:pos x="3" y="80"/>
                </a:cxn>
                <a:cxn ang="0">
                  <a:pos x="14" y="41"/>
                </a:cxn>
                <a:cxn ang="0">
                  <a:pos x="33" y="0"/>
                </a:cxn>
                <a:cxn ang="0">
                  <a:pos x="31" y="7"/>
                </a:cxn>
                <a:cxn ang="0">
                  <a:pos x="26" y="27"/>
                </a:cxn>
                <a:cxn ang="0">
                  <a:pos x="20" y="56"/>
                </a:cxn>
                <a:cxn ang="0">
                  <a:pos x="14" y="90"/>
                </a:cxn>
                <a:cxn ang="0">
                  <a:pos x="9" y="127"/>
                </a:cxn>
                <a:cxn ang="0">
                  <a:pos x="7" y="161"/>
                </a:cxn>
                <a:cxn ang="0">
                  <a:pos x="9" y="190"/>
                </a:cxn>
                <a:cxn ang="0">
                  <a:pos x="17" y="210"/>
                </a:cxn>
              </a:cxnLst>
              <a:rect l="0" t="0" r="r" b="b"/>
              <a:pathLst>
                <a:path w="33" h="210">
                  <a:moveTo>
                    <a:pt x="17" y="210"/>
                  </a:moveTo>
                  <a:lnTo>
                    <a:pt x="16" y="206"/>
                  </a:lnTo>
                  <a:lnTo>
                    <a:pt x="10" y="193"/>
                  </a:lnTo>
                  <a:lnTo>
                    <a:pt x="6" y="173"/>
                  </a:lnTo>
                  <a:lnTo>
                    <a:pt x="2" y="147"/>
                  </a:lnTo>
                  <a:lnTo>
                    <a:pt x="0" y="115"/>
                  </a:lnTo>
                  <a:lnTo>
                    <a:pt x="3" y="80"/>
                  </a:lnTo>
                  <a:lnTo>
                    <a:pt x="14" y="41"/>
                  </a:lnTo>
                  <a:lnTo>
                    <a:pt x="33" y="0"/>
                  </a:lnTo>
                  <a:lnTo>
                    <a:pt x="31" y="7"/>
                  </a:lnTo>
                  <a:lnTo>
                    <a:pt x="26" y="27"/>
                  </a:lnTo>
                  <a:lnTo>
                    <a:pt x="20" y="56"/>
                  </a:lnTo>
                  <a:lnTo>
                    <a:pt x="14" y="90"/>
                  </a:lnTo>
                  <a:lnTo>
                    <a:pt x="9" y="127"/>
                  </a:lnTo>
                  <a:lnTo>
                    <a:pt x="7" y="161"/>
                  </a:lnTo>
                  <a:lnTo>
                    <a:pt x="9" y="190"/>
                  </a:lnTo>
                  <a:lnTo>
                    <a:pt x="17" y="2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955" name="Freeform 195"/>
            <p:cNvSpPr>
              <a:spLocks/>
            </p:cNvSpPr>
            <p:nvPr/>
          </p:nvSpPr>
          <p:spPr bwMode="auto">
            <a:xfrm>
              <a:off x="931" y="2690"/>
              <a:ext cx="1528" cy="4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528" y="425"/>
                </a:cxn>
                <a:cxn ang="0">
                  <a:pos x="1524" y="424"/>
                </a:cxn>
                <a:cxn ang="0">
                  <a:pos x="1512" y="419"/>
                </a:cxn>
                <a:cxn ang="0">
                  <a:pos x="1492" y="414"/>
                </a:cxn>
                <a:cxn ang="0">
                  <a:pos x="1467" y="405"/>
                </a:cxn>
                <a:cxn ang="0">
                  <a:pos x="1435" y="395"/>
                </a:cxn>
                <a:cxn ang="0">
                  <a:pos x="1396" y="383"/>
                </a:cxn>
                <a:cxn ang="0">
                  <a:pos x="1354" y="369"/>
                </a:cxn>
                <a:cxn ang="0">
                  <a:pos x="1306" y="353"/>
                </a:cxn>
                <a:cxn ang="0">
                  <a:pos x="1254" y="337"/>
                </a:cxn>
                <a:cxn ang="0">
                  <a:pos x="1197" y="319"/>
                </a:cxn>
                <a:cxn ang="0">
                  <a:pos x="1138" y="301"/>
                </a:cxn>
                <a:cxn ang="0">
                  <a:pos x="1076" y="281"/>
                </a:cxn>
                <a:cxn ang="0">
                  <a:pos x="1011" y="261"/>
                </a:cxn>
                <a:cxn ang="0">
                  <a:pos x="944" y="240"/>
                </a:cxn>
                <a:cxn ang="0">
                  <a:pos x="877" y="220"/>
                </a:cxn>
                <a:cxn ang="0">
                  <a:pos x="807" y="199"/>
                </a:cxn>
                <a:cxn ang="0">
                  <a:pos x="738" y="178"/>
                </a:cxn>
                <a:cxn ang="0">
                  <a:pos x="670" y="158"/>
                </a:cxn>
                <a:cxn ang="0">
                  <a:pos x="601" y="138"/>
                </a:cxn>
                <a:cxn ang="0">
                  <a:pos x="535" y="119"/>
                </a:cxn>
                <a:cxn ang="0">
                  <a:pos x="470" y="100"/>
                </a:cxn>
                <a:cxn ang="0">
                  <a:pos x="406" y="83"/>
                </a:cxn>
                <a:cxn ang="0">
                  <a:pos x="346" y="66"/>
                </a:cxn>
                <a:cxn ang="0">
                  <a:pos x="288" y="52"/>
                </a:cxn>
                <a:cxn ang="0">
                  <a:pos x="234" y="38"/>
                </a:cxn>
                <a:cxn ang="0">
                  <a:pos x="185" y="27"/>
                </a:cxn>
                <a:cxn ang="0">
                  <a:pos x="139" y="17"/>
                </a:cxn>
                <a:cxn ang="0">
                  <a:pos x="98" y="10"/>
                </a:cxn>
                <a:cxn ang="0">
                  <a:pos x="65" y="4"/>
                </a:cxn>
                <a:cxn ang="0">
                  <a:pos x="36" y="1"/>
                </a:cxn>
                <a:cxn ang="0">
                  <a:pos x="14" y="0"/>
                </a:cxn>
                <a:cxn ang="0">
                  <a:pos x="0" y="3"/>
                </a:cxn>
              </a:cxnLst>
              <a:rect l="0" t="0" r="r" b="b"/>
              <a:pathLst>
                <a:path w="1528" h="425">
                  <a:moveTo>
                    <a:pt x="0" y="3"/>
                  </a:moveTo>
                  <a:lnTo>
                    <a:pt x="1528" y="425"/>
                  </a:lnTo>
                  <a:lnTo>
                    <a:pt x="1524" y="424"/>
                  </a:lnTo>
                  <a:lnTo>
                    <a:pt x="1512" y="419"/>
                  </a:lnTo>
                  <a:lnTo>
                    <a:pt x="1492" y="414"/>
                  </a:lnTo>
                  <a:lnTo>
                    <a:pt x="1467" y="405"/>
                  </a:lnTo>
                  <a:lnTo>
                    <a:pt x="1435" y="395"/>
                  </a:lnTo>
                  <a:lnTo>
                    <a:pt x="1396" y="383"/>
                  </a:lnTo>
                  <a:lnTo>
                    <a:pt x="1354" y="369"/>
                  </a:lnTo>
                  <a:lnTo>
                    <a:pt x="1306" y="353"/>
                  </a:lnTo>
                  <a:lnTo>
                    <a:pt x="1254" y="337"/>
                  </a:lnTo>
                  <a:lnTo>
                    <a:pt x="1197" y="319"/>
                  </a:lnTo>
                  <a:lnTo>
                    <a:pt x="1138" y="301"/>
                  </a:lnTo>
                  <a:lnTo>
                    <a:pt x="1076" y="281"/>
                  </a:lnTo>
                  <a:lnTo>
                    <a:pt x="1011" y="261"/>
                  </a:lnTo>
                  <a:lnTo>
                    <a:pt x="944" y="240"/>
                  </a:lnTo>
                  <a:lnTo>
                    <a:pt x="877" y="220"/>
                  </a:lnTo>
                  <a:lnTo>
                    <a:pt x="807" y="199"/>
                  </a:lnTo>
                  <a:lnTo>
                    <a:pt x="738" y="178"/>
                  </a:lnTo>
                  <a:lnTo>
                    <a:pt x="670" y="158"/>
                  </a:lnTo>
                  <a:lnTo>
                    <a:pt x="601" y="138"/>
                  </a:lnTo>
                  <a:lnTo>
                    <a:pt x="535" y="119"/>
                  </a:lnTo>
                  <a:lnTo>
                    <a:pt x="470" y="100"/>
                  </a:lnTo>
                  <a:lnTo>
                    <a:pt x="406" y="83"/>
                  </a:lnTo>
                  <a:lnTo>
                    <a:pt x="346" y="66"/>
                  </a:lnTo>
                  <a:lnTo>
                    <a:pt x="288" y="52"/>
                  </a:lnTo>
                  <a:lnTo>
                    <a:pt x="234" y="38"/>
                  </a:lnTo>
                  <a:lnTo>
                    <a:pt x="185" y="27"/>
                  </a:lnTo>
                  <a:lnTo>
                    <a:pt x="139" y="17"/>
                  </a:lnTo>
                  <a:lnTo>
                    <a:pt x="98" y="10"/>
                  </a:lnTo>
                  <a:lnTo>
                    <a:pt x="65" y="4"/>
                  </a:lnTo>
                  <a:lnTo>
                    <a:pt x="36" y="1"/>
                  </a:lnTo>
                  <a:lnTo>
                    <a:pt x="1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7956" name="Picture 196" descr="деловое обще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15200" y="838200"/>
            <a:ext cx="1676400" cy="1371600"/>
          </a:xfrm>
          <a:prstGeom prst="rect">
            <a:avLst/>
          </a:prstGeom>
          <a:noFill/>
        </p:spPr>
      </p:pic>
      <p:sp>
        <p:nvSpPr>
          <p:cNvPr id="117960" name="AutoShape 200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581400" y="5181600"/>
            <a:ext cx="304800" cy="1524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961" name="AutoShape 201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229600" y="5181600"/>
            <a:ext cx="304800" cy="1524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962" name="AutoShape 202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7391400" y="2971800"/>
            <a:ext cx="304800" cy="1524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963" name="AutoShape 203">
            <a:hlinkClick r:id="rId6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114800" y="2895600"/>
            <a:ext cx="304800" cy="1524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7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7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7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7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7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7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7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7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7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7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7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7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7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7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1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1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nimBg="1"/>
      <p:bldP spid="117763" grpId="0" animBg="1"/>
      <p:bldP spid="117764" grpId="0" animBg="1"/>
      <p:bldP spid="117767" grpId="0" animBg="1"/>
      <p:bldP spid="117768" grpId="0" animBg="1"/>
      <p:bldP spid="117960" grpId="0" animBg="1"/>
      <p:bldP spid="117961" grpId="0" animBg="1"/>
      <p:bldP spid="117962" grpId="0" animBg="1"/>
      <p:bldP spid="1179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chemeClr val="tx1"/>
                </a:solidFill>
                <a:effectLst/>
              </a:rPr>
              <a:t>Методический кабинет</a:t>
            </a:r>
            <a:r>
              <a:rPr lang="ru-RU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72816"/>
            <a:ext cx="8229600" cy="4530725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b="1" i="1" dirty="0">
                <a:effectLst/>
                <a:latin typeface="Arial" charset="0"/>
              </a:rPr>
              <a:t>Основная задача: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b="1" i="1" dirty="0">
                <a:effectLst/>
                <a:latin typeface="Arial" charset="0"/>
              </a:rPr>
              <a:t>   Создать условия для совершенствования мастерства педагогов в рамках образовательного </a:t>
            </a:r>
            <a:r>
              <a:rPr lang="ru-RU" b="1" i="1" dirty="0" smtClean="0">
                <a:effectLst/>
                <a:latin typeface="Arial" charset="0"/>
              </a:rPr>
              <a:t>учреждения.</a:t>
            </a:r>
            <a:endParaRPr lang="ru-RU" b="1" i="1" dirty="0">
              <a:effectLst/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ru-RU" b="1" i="1" dirty="0"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Методический кабинет как центр методической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30725"/>
          </a:xfrm>
        </p:spPr>
        <p:txBody>
          <a:bodyPr/>
          <a:lstStyle/>
          <a:p>
            <a:pPr>
              <a:buNone/>
            </a:pPr>
            <a:r>
              <a:rPr lang="ru-RU" sz="2200" dirty="0" smtClean="0"/>
              <a:t>    Центром всей методической работы ДОУ является методический кабинет. Ему принадлежит ведущая роль в оказании педагогам помощи в организации образовательного процесса, обеспечении их непрерывного саморазвития, обобщении передового педагогического опыта, повышении компетентности родителей в вопросах воспитания и обучения детей. Методический кабинет - это копилка лучших традиций дошкольного учреждения, поэтому задача зам. зав. по УВР - сделать накопленный опыт живым, доступным, научить педагогов творчески переносить его в работу с детьми, так организовать работу этого методического центра, чтобы воспитатели чувствовали себя в нем, как в своем рабочем кабинете.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060848"/>
            <a:ext cx="82809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/>
              <a:t>Методический кабинет дошкольного учреждения должен соответствовать таким требованиям как информативность, доступность, эстетичность, содержательность, </a:t>
            </a:r>
            <a:r>
              <a:rPr lang="ru-RU" sz="2600" dirty="0" smtClean="0"/>
              <a:t>способствовать обеспечению </a:t>
            </a:r>
            <a:r>
              <a:rPr lang="ru-RU" sz="2600" dirty="0"/>
              <a:t>мотивации и активности в развитии.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Методический кабинет ДОУ</a:t>
            </a:r>
            <a:endParaRPr lang="ru-RU" dirty="0"/>
          </a:p>
        </p:txBody>
      </p:sp>
      <p:pic>
        <p:nvPicPr>
          <p:cNvPr id="4" name="Содержимое 3" descr="DSC0135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2575" y="1687512"/>
            <a:ext cx="6038850" cy="45339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chemeClr val="tx1"/>
                </a:solidFill>
                <a:effectLst/>
              </a:rPr>
              <a:t>Функции методического кабинета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2060848"/>
            <a:ext cx="8229600" cy="34129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i="1" dirty="0">
                <a:effectLst/>
                <a:latin typeface="Arial" charset="0"/>
              </a:rPr>
              <a:t>Формирование банка данных педагогического опыта </a:t>
            </a:r>
            <a:r>
              <a:rPr lang="ru-RU" b="1" i="1" dirty="0" smtClean="0">
                <a:effectLst/>
                <a:latin typeface="Arial" charset="0"/>
              </a:rPr>
              <a:t>ОУ.</a:t>
            </a:r>
            <a:endParaRPr lang="ru-RU" b="1" i="1" dirty="0">
              <a:effectLst/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b="1" i="1" dirty="0">
                <a:effectLst/>
                <a:latin typeface="Arial" charset="0"/>
              </a:rPr>
              <a:t>Оказание помощи в </a:t>
            </a:r>
            <a:r>
              <a:rPr lang="ru-RU" b="1" i="1" dirty="0" smtClean="0">
                <a:effectLst/>
                <a:latin typeface="Arial" charset="0"/>
              </a:rPr>
              <a:t>научной </a:t>
            </a:r>
            <a:r>
              <a:rPr lang="ru-RU" b="1" i="1" dirty="0">
                <a:effectLst/>
                <a:latin typeface="Arial" charset="0"/>
              </a:rPr>
              <a:t>организации </a:t>
            </a:r>
            <a:r>
              <a:rPr lang="ru-RU" b="1" i="1" dirty="0" smtClean="0">
                <a:effectLst/>
                <a:latin typeface="Arial" charset="0"/>
              </a:rPr>
              <a:t>труда.</a:t>
            </a:r>
            <a:endParaRPr lang="ru-RU" b="1" i="1" dirty="0">
              <a:effectLst/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b="1" i="1" dirty="0">
                <a:effectLst/>
                <a:latin typeface="Arial" charset="0"/>
              </a:rPr>
              <a:t>Оперативная </a:t>
            </a:r>
            <a:r>
              <a:rPr lang="ru-RU" b="1" i="1" dirty="0" smtClean="0">
                <a:effectLst/>
                <a:latin typeface="Arial" charset="0"/>
              </a:rPr>
              <a:t>помощь.</a:t>
            </a:r>
            <a:endParaRPr lang="ru-RU" b="1" i="1" dirty="0"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solidFill>
                  <a:schemeClr val="tx1"/>
                </a:solidFill>
                <a:effectLst/>
              </a:rPr>
              <a:t>Фонд кабинета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i="1" dirty="0">
                <a:effectLst/>
                <a:latin typeface="Arial" charset="0"/>
              </a:rPr>
              <a:t>Методическая, дидактическая, психологическая </a:t>
            </a:r>
            <a:r>
              <a:rPr lang="ru-RU" sz="3600" b="1" i="1" dirty="0" smtClean="0">
                <a:effectLst/>
                <a:latin typeface="Arial" charset="0"/>
              </a:rPr>
              <a:t>литература.</a:t>
            </a:r>
            <a:endParaRPr lang="ru-RU" sz="3600" b="1" i="1" dirty="0">
              <a:effectLst/>
              <a:latin typeface="Arial" charset="0"/>
            </a:endParaRPr>
          </a:p>
          <a:p>
            <a:r>
              <a:rPr lang="ru-RU" sz="3600" b="1" i="1" dirty="0">
                <a:effectLst/>
                <a:latin typeface="Arial" charset="0"/>
              </a:rPr>
              <a:t>Аудио, </a:t>
            </a:r>
            <a:r>
              <a:rPr lang="ru-RU" sz="3600" b="1" i="1" dirty="0" smtClean="0">
                <a:effectLst/>
                <a:latin typeface="Arial" charset="0"/>
              </a:rPr>
              <a:t>видеоматериалы, </a:t>
            </a:r>
            <a:r>
              <a:rPr lang="ru-RU" sz="3600" b="1" i="1" dirty="0">
                <a:effectLst/>
                <a:latin typeface="Arial" charset="0"/>
              </a:rPr>
              <a:t>мультимедиа </a:t>
            </a:r>
            <a:r>
              <a:rPr lang="ru-RU" sz="3600" b="1" i="1" dirty="0" smtClean="0">
                <a:effectLst/>
                <a:latin typeface="Arial" charset="0"/>
              </a:rPr>
              <a:t>библиотека.</a:t>
            </a:r>
            <a:endParaRPr lang="ru-RU" sz="3600" b="1" i="1" dirty="0">
              <a:effectLst/>
              <a:latin typeface="Arial" charset="0"/>
            </a:endParaRPr>
          </a:p>
          <a:p>
            <a:r>
              <a:rPr lang="ru-RU" sz="3600" b="1" i="1" dirty="0">
                <a:effectLst/>
                <a:latin typeface="Arial" charset="0"/>
              </a:rPr>
              <a:t>Банк методических </a:t>
            </a:r>
            <a:r>
              <a:rPr lang="ru-RU" sz="3600" b="1" i="1" dirty="0" smtClean="0">
                <a:effectLst/>
                <a:latin typeface="Arial" charset="0"/>
              </a:rPr>
              <a:t>разработок. </a:t>
            </a:r>
            <a:endParaRPr lang="ru-RU" sz="3600" b="1" i="1" dirty="0">
              <a:effectLst/>
              <a:latin typeface="Arial" charset="0"/>
            </a:endParaRPr>
          </a:p>
          <a:p>
            <a:r>
              <a:rPr lang="ru-RU" sz="3600" b="1" i="1" dirty="0">
                <a:effectLst/>
                <a:latin typeface="Arial" charset="0"/>
              </a:rPr>
              <a:t>Периодические </a:t>
            </a:r>
            <a:r>
              <a:rPr lang="ru-RU" sz="3600" b="1" i="1" dirty="0" smtClean="0">
                <a:effectLst/>
                <a:latin typeface="Arial" charset="0"/>
              </a:rPr>
              <a:t>издания.</a:t>
            </a:r>
            <a:endParaRPr lang="ru-RU" sz="3600" b="1" i="1" dirty="0">
              <a:effectLst/>
              <a:latin typeface="Arial" charset="0"/>
            </a:endParaRPr>
          </a:p>
          <a:p>
            <a:endParaRPr lang="ru-RU" sz="3600" dirty="0">
              <a:effectLst/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995809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effectLst/>
                <a:latin typeface="Arial" charset="0"/>
              </a:rPr>
              <a:t>Методическая, дидактическая, психологическая литература</a:t>
            </a:r>
            <a:r>
              <a:rPr lang="ru-RU" b="1" i="1" dirty="0" smtClean="0">
                <a:effectLst/>
                <a:latin typeface="Arial" charset="0"/>
              </a:rPr>
              <a:t/>
            </a:r>
            <a:br>
              <a:rPr lang="ru-RU" b="1" i="1" dirty="0" smtClean="0">
                <a:effectLst/>
                <a:latin typeface="Arial" charset="0"/>
              </a:rPr>
            </a:br>
            <a:endParaRPr lang="ru-RU" dirty="0"/>
          </a:p>
        </p:txBody>
      </p:sp>
      <p:pic>
        <p:nvPicPr>
          <p:cNvPr id="4" name="Содержимое 3" descr="DSC0134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340768"/>
            <a:ext cx="5112568" cy="4530725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819731" y="1340768"/>
          <a:ext cx="3324269" cy="5186680"/>
        </p:xfrm>
        <a:graphic>
          <a:graphicData uri="http://schemas.openxmlformats.org/drawingml/2006/table">
            <a:tbl>
              <a:tblPr/>
              <a:tblGrid>
                <a:gridCol w="782215"/>
                <a:gridCol w="722045"/>
                <a:gridCol w="1444089"/>
                <a:gridCol w="187960"/>
                <a:gridCol w="187960"/>
              </a:tblGrid>
              <a:tr h="64812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ФГТ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область «Чтение художественной литературы»,»Коммуникация»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280" marR="81280" marT="40640" marB="406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96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ФГТ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«Чтение художественной литературы», «Коммуникация» во второй младшей группе детского сада, Н.А.Карпухина, Воронеж, 2012 г.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280" marR="81280" marT="40640" marB="406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280" marR="81280" marT="40640" marB="40640"/>
                </a:tc>
              </a:tr>
              <a:tr h="1296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ФГТ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«Чтение художественной литературы», «Коммуникация» в старшей группе детского сада, Н.А.Карпухина, Воронеж, 2012 г.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280" marR="81280" marT="40640" marB="406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280" marR="81280" marT="40640" marB="40640"/>
                </a:tc>
              </a:tr>
              <a:tr h="1296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ФГТ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«Чтение художественной литературы», «Коммуникация» в подготовительной группе детского сада, Т.М.Бондаренко, Воронеж, 2012 г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280" marR="81280" marT="40640" marB="406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280" marR="81280" marT="40640" marB="40640"/>
                </a:tc>
              </a:tr>
              <a:tr h="314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280" marR="81280" marT="40640" marB="406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280" marR="81280" marT="40640" marB="40640"/>
                </a:tc>
              </a:tr>
              <a:tr h="16203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914400"/>
            <a:ext cx="7620000" cy="30480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99592" y="188640"/>
            <a:ext cx="7391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 smtClean="0">
                <a:latin typeface="Arial" charset="0"/>
              </a:rPr>
              <a:t>Организация работы методического кабинета ДОУ как условие непрерывного повышения квалификации педагога </a:t>
            </a:r>
            <a:endParaRPr lang="ru-RU" sz="4000" b="1" i="1" dirty="0">
              <a:latin typeface="Arial" charset="0"/>
            </a:endParaRPr>
          </a:p>
        </p:txBody>
      </p:sp>
      <p:pic>
        <p:nvPicPr>
          <p:cNvPr id="2053" name="Picture 5" descr="bs00554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688" y="4508500"/>
            <a:ext cx="2060575" cy="1798638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23850" y="3789363"/>
            <a:ext cx="431958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latin typeface="Arial" charset="0"/>
              </a:rPr>
              <a:t>Мы  работаем</a:t>
            </a:r>
            <a:r>
              <a:rPr lang="en-US" sz="2800" b="1" i="1">
                <a:latin typeface="Arial" charset="0"/>
              </a:rPr>
              <a:t> </a:t>
            </a:r>
            <a:r>
              <a:rPr lang="ru-RU" sz="2800" b="1" i="1">
                <a:latin typeface="Arial" charset="0"/>
              </a:rPr>
              <a:t>  так.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latin typeface="Arial" charset="0"/>
              </a:rPr>
              <a:t>Изучите  и сделайте  лучше.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259632" y="5589240"/>
            <a:ext cx="540074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Заместитель  заведующей по УВР </a:t>
            </a:r>
          </a:p>
          <a:p>
            <a:pPr>
              <a:spcBef>
                <a:spcPct val="50000"/>
              </a:spcBef>
            </a:pPr>
            <a:r>
              <a:rPr lang="ru-RU" b="1" dirty="0" smtClean="0"/>
              <a:t>Тарасова Татьяна Олеговна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effectLst/>
                <a:latin typeface="Arial" charset="0"/>
              </a:rPr>
              <a:t>Аудио, видеоматериалы, мультимедиа библиотека</a:t>
            </a:r>
            <a:br>
              <a:rPr lang="ru-RU" sz="2800" b="1" i="1" dirty="0" smtClean="0">
                <a:effectLst/>
                <a:latin typeface="Arial" charset="0"/>
              </a:rPr>
            </a:br>
            <a:endParaRPr lang="ru-RU" sz="2800" dirty="0"/>
          </a:p>
        </p:txBody>
      </p:sp>
      <p:pic>
        <p:nvPicPr>
          <p:cNvPr id="4" name="Содержимое 3" descr="DSC0134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2575" y="1687512"/>
            <a:ext cx="6038850" cy="45339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effectLst/>
                <a:latin typeface="Arial" charset="0"/>
              </a:rPr>
              <a:t>Банк методических разработок </a:t>
            </a:r>
            <a:br>
              <a:rPr lang="ru-RU" sz="2800" b="1" i="1" dirty="0" smtClean="0">
                <a:effectLst/>
                <a:latin typeface="Arial" charset="0"/>
              </a:rPr>
            </a:br>
            <a:endParaRPr lang="ru-RU" sz="2800" dirty="0"/>
          </a:p>
        </p:txBody>
      </p:sp>
      <p:pic>
        <p:nvPicPr>
          <p:cNvPr id="4" name="Содержимое 3" descr="DSC0134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2575" y="1687512"/>
            <a:ext cx="6038850" cy="45339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effectLst/>
                <a:latin typeface="Arial" charset="0"/>
              </a:rPr>
              <a:t>Периодические издания</a:t>
            </a:r>
            <a:endParaRPr lang="ru-RU" sz="2800" dirty="0"/>
          </a:p>
        </p:txBody>
      </p:sp>
      <p:pic>
        <p:nvPicPr>
          <p:cNvPr id="4" name="Содержимое 3" descr="DSC0134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2575" y="1687512"/>
            <a:ext cx="6038850" cy="45339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32094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5790109"/>
              </p:ext>
            </p:extLst>
          </p:nvPr>
        </p:nvGraphicFramePr>
        <p:xfrm>
          <a:off x="323528" y="764704"/>
          <a:ext cx="8424936" cy="4947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7272"/>
                <a:gridCol w="5107664"/>
              </a:tblGrid>
              <a:tr h="2520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БАНК ВНЕШНЕЙ ИНФОРМАЦИИ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Ø"/>
                      </a:pPr>
                      <a:endParaRPr lang="ru-RU" sz="1800" dirty="0" smtClean="0"/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endParaRPr lang="ru-RU" sz="1800" dirty="0" smtClean="0"/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ru-RU" sz="1800" dirty="0" smtClean="0"/>
                        <a:t> Нормативно-правовые документы Законодательства Российской Федерации;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ru-RU" sz="1800" dirty="0" smtClean="0"/>
                        <a:t>Региональные нормативно-правовые</a:t>
                      </a:r>
                      <a:r>
                        <a:rPr lang="ru-RU" sz="1800" baseline="0" dirty="0" smtClean="0"/>
                        <a:t> документы.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endParaRPr lang="ru-RU" sz="1800" dirty="0" smtClean="0"/>
                    </a:p>
                    <a:p>
                      <a:endParaRPr lang="ru-RU" sz="1600" dirty="0" smtClean="0"/>
                    </a:p>
                  </a:txBody>
                  <a:tcPr/>
                </a:tc>
              </a:tr>
              <a:tr h="2427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БАНК ВНУТРЕННЕЙ ИНФОРМАЦИИ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800" dirty="0" smtClean="0"/>
                        <a:t>  Нормативно-правовые документы, регламентирующие деятельность ГБДОУ;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800" dirty="0" smtClean="0"/>
                        <a:t>  Планирование деятельности ГБДОУ;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800" dirty="0" smtClean="0"/>
                        <a:t>  Организация и руководство образовательной деятельностью ГБДОУ;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800" dirty="0" smtClean="0"/>
                        <a:t>  Контроль и регулирование образовательной деятельности ГБДОУ;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Нормативно-правовые документы</a:t>
            </a:r>
            <a:endParaRPr lang="ru-RU" sz="4000" dirty="0"/>
          </a:p>
        </p:txBody>
      </p:sp>
      <p:pic>
        <p:nvPicPr>
          <p:cNvPr id="4" name="Содержимое 3" descr="DSC0135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1600200"/>
            <a:ext cx="6912768" cy="45307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Программы, контроль, планирование</a:t>
            </a:r>
            <a:endParaRPr lang="ru-RU" sz="2800" dirty="0"/>
          </a:p>
        </p:txBody>
      </p:sp>
      <p:pic>
        <p:nvPicPr>
          <p:cNvPr id="5" name="Содержимое 4" descr="DSC0135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556792"/>
            <a:ext cx="4290120" cy="4032448"/>
          </a:xfrm>
        </p:spPr>
      </p:pic>
      <p:pic>
        <p:nvPicPr>
          <p:cNvPr id="6" name="Содержимое 5" descr="DSC0135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499992" y="1556792"/>
            <a:ext cx="4464496" cy="403244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4345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В методическом кабинете ДОУ организуются  выставки: </a:t>
            </a:r>
          </a:p>
          <a:p>
            <a:r>
              <a:rPr lang="ru-RU" sz="2400" dirty="0" smtClean="0">
                <a:latin typeface="Calibri" pitchFamily="34" charset="0"/>
              </a:rPr>
              <a:t>«Идет аттестация».</a:t>
            </a:r>
          </a:p>
          <a:p>
            <a:r>
              <a:rPr lang="ru-RU" sz="2400" dirty="0" smtClean="0">
                <a:latin typeface="Calibri" pitchFamily="34" charset="0"/>
              </a:rPr>
              <a:t>К праздничным датам.</a:t>
            </a:r>
          </a:p>
          <a:p>
            <a:r>
              <a:rPr lang="ru-RU" sz="2400" dirty="0" smtClean="0">
                <a:latin typeface="Calibri" pitchFamily="34" charset="0"/>
              </a:rPr>
              <a:t>«Подготовка к педсовету».</a:t>
            </a:r>
          </a:p>
          <a:p>
            <a:endParaRPr lang="ru-RU" sz="2400" dirty="0" smtClean="0">
              <a:latin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</a:rPr>
              <a:t>В методическом кабинете также представлены материалы, отражающие мастерство педагогов: </a:t>
            </a:r>
          </a:p>
          <a:p>
            <a:r>
              <a:rPr lang="ru-RU" sz="2400" dirty="0" smtClean="0">
                <a:latin typeface="Calibri" pitchFamily="34" charset="0"/>
              </a:rPr>
              <a:t>материалы  семинаров-практикумов;</a:t>
            </a:r>
          </a:p>
          <a:p>
            <a:r>
              <a:rPr lang="ru-RU" sz="2400" dirty="0" smtClean="0">
                <a:latin typeface="Calibri" pitchFamily="34" charset="0"/>
              </a:rPr>
              <a:t>план – график повышения квалификации педагогов;</a:t>
            </a:r>
          </a:p>
          <a:p>
            <a:r>
              <a:rPr lang="ru-RU" sz="2400" dirty="0" smtClean="0">
                <a:latin typeface="Calibri" pitchFamily="34" charset="0"/>
              </a:rPr>
              <a:t>план аттестации педагогических кадров;</a:t>
            </a:r>
          </a:p>
          <a:p>
            <a:r>
              <a:rPr lang="ru-RU" sz="2400" dirty="0" smtClean="0">
                <a:latin typeface="Calibri" pitchFamily="34" charset="0"/>
              </a:rPr>
              <a:t>передовой педагогический опыт.</a:t>
            </a:r>
          </a:p>
          <a:p>
            <a:endParaRPr lang="ru-RU" sz="2400" dirty="0" smtClean="0">
              <a:latin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</a:rPr>
              <a:t>Таким образом, в рамках выполнения основных задач методической работы методический кабинет является центром сбора педагогической информации, а также творческой лабораторией.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Планирование методической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30725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2000" dirty="0" smtClean="0"/>
              <a:t>Планирование осуществляется на аналитической основе: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анализ внешней среды ДОУ (учета требований социального заказа, нормативно-правовых документов федерального, районного, городского уровней);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анализ состояния ДОУ (уровень здоровья, развития детей, степень овладения ими образовательной программой; уровень профессиональной компетентности коллектива, особенностей и потребностей родителей, школы);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000" dirty="0" smtClean="0"/>
              <a:t>Цели деятельности и необходимые средства их реализации определяются, исходя из результатов анализа.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277813"/>
            <a:ext cx="7604125" cy="1139825"/>
          </a:xfrm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effectLst/>
              </a:rPr>
              <a:t>Работа с педагогами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8458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i="1" dirty="0" smtClean="0">
                <a:effectLst/>
                <a:latin typeface="Arial" charset="0"/>
              </a:rPr>
              <a:t>Повышение </a:t>
            </a:r>
            <a:r>
              <a:rPr lang="ru-RU" b="1" i="1" dirty="0">
                <a:effectLst/>
                <a:latin typeface="Arial" charset="0"/>
              </a:rPr>
              <a:t>уровня профессиональной </a:t>
            </a:r>
            <a:r>
              <a:rPr lang="ru-RU" b="1" i="1" dirty="0" smtClean="0">
                <a:effectLst/>
                <a:latin typeface="Arial" charset="0"/>
              </a:rPr>
              <a:t>подготовки.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effectLst/>
                <a:latin typeface="Arial" charset="0"/>
              </a:rPr>
              <a:t>Аттестация педагогов.</a:t>
            </a:r>
            <a:endParaRPr lang="ru-RU" b="1" i="1" dirty="0">
              <a:effectLst/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b="1" i="1" dirty="0">
                <a:effectLst/>
                <a:latin typeface="Arial" charset="0"/>
              </a:rPr>
              <a:t>Педагогические </a:t>
            </a:r>
            <a:r>
              <a:rPr lang="ru-RU" b="1" i="1" dirty="0" smtClean="0">
                <a:effectLst/>
                <a:latin typeface="Arial" charset="0"/>
              </a:rPr>
              <a:t>советы.</a:t>
            </a:r>
            <a:endParaRPr lang="ru-RU" b="1" i="1" dirty="0">
              <a:effectLst/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b="1" i="1" dirty="0">
                <a:effectLst/>
                <a:latin typeface="Arial" charset="0"/>
              </a:rPr>
              <a:t>Проблемные </a:t>
            </a:r>
            <a:r>
              <a:rPr lang="ru-RU" b="1" i="1" dirty="0" smtClean="0">
                <a:effectLst/>
                <a:latin typeface="Arial" charset="0"/>
              </a:rPr>
              <a:t>семинары.</a:t>
            </a:r>
            <a:endParaRPr lang="ru-RU" b="1" i="1" dirty="0">
              <a:effectLst/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b="1" i="1" dirty="0" smtClean="0">
                <a:effectLst/>
                <a:latin typeface="Arial" charset="0"/>
              </a:rPr>
              <a:t>Работа творческих групп.</a:t>
            </a:r>
            <a:endParaRPr lang="ru-RU" b="1" i="1" dirty="0"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Информирование педагогов о новых требованиях, предъявляемых к работе, и последних достижениях науки и практики.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23528" y="2060848"/>
            <a:ext cx="8229600" cy="4530725"/>
          </a:xfrm>
        </p:spPr>
      </p:sp>
      <p:sp>
        <p:nvSpPr>
          <p:cNvPr id="4" name="Прямоугольник 3"/>
          <p:cNvSpPr/>
          <p:nvPr/>
        </p:nvSpPr>
        <p:spPr>
          <a:xfrm>
            <a:off x="539552" y="1628800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Своевременное информирование педагогов о новых разработках в психолого-педагогической науке и </a:t>
            </a:r>
            <a:r>
              <a:rPr lang="ru-RU" sz="2000" dirty="0" smtClean="0"/>
              <a:t>передовой практике, методическом обеспечении в </a:t>
            </a:r>
            <a:r>
              <a:rPr lang="ru-RU" sz="2000" dirty="0"/>
              <a:t>системе дошкольного образования является важным условием высокой результативности </a:t>
            </a:r>
            <a:r>
              <a:rPr lang="ru-RU" sz="2000" dirty="0" smtClean="0"/>
              <a:t>воспитательно-образовательного </a:t>
            </a:r>
            <a:r>
              <a:rPr lang="ru-RU" sz="2000" dirty="0"/>
              <a:t>процесса.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Повышение информированности педагогов способствует установке единой педагогической стратегии развития ДОУ, которая обсуждается, утверждается и реализуется через основной орган управления – педагогический совет и служит основным ресурсом развития коллектива в ДОУ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Обзор видов информации и форм методической работы представлен в схеме 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WordArt 2"/>
          <p:cNvSpPr>
            <a:spLocks noChangeArrowheads="1" noChangeShapeType="1" noTextEdit="1"/>
          </p:cNvSpPr>
          <p:nvPr/>
        </p:nvSpPr>
        <p:spPr bwMode="auto">
          <a:xfrm>
            <a:off x="971600" y="2132856"/>
            <a:ext cx="77724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ВСЕСТОРОНЕЕ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ПОВЫШЕНИЕ 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КВАЛИФИКАЦИИ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 ПРОФЕССИОНАЛЬНОГО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МАСТЕРСТВА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КАЖДОГО </a:t>
            </a: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ПЕДАГОГА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16739" name="WordArt 3"/>
          <p:cNvSpPr>
            <a:spLocks noChangeArrowheads="1" noChangeShapeType="1" noTextEdit="1"/>
          </p:cNvSpPr>
          <p:nvPr/>
        </p:nvSpPr>
        <p:spPr bwMode="auto">
          <a:xfrm>
            <a:off x="539552" y="692150"/>
            <a:ext cx="8280598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МИССИЯ   МЕТОДИЧЕСКОЙ   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СЛУЖБЫ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nimBg="1"/>
      <p:bldP spid="1167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32094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85971466"/>
              </p:ext>
            </p:extLst>
          </p:nvPr>
        </p:nvGraphicFramePr>
        <p:xfrm>
          <a:off x="395536" y="332656"/>
          <a:ext cx="8229600" cy="553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4557192"/>
              </a:tblGrid>
              <a:tr h="78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Виды информации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Формы методической работы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нормативно-правовые документы,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- современные программы, технологии, методики,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- современные тенденции развития дошкольного образования,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- содержание, формы,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1800" dirty="0" smtClean="0"/>
                        <a:t>критерии оценки</a:t>
                      </a:r>
                    </a:p>
                    <a:p>
                      <a:r>
                        <a:rPr lang="ru-RU" sz="1800" dirty="0" smtClean="0"/>
                        <a:t>деятельности. 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самостоятельная работа с материалами методкабинета,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- педагогический совет,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- семинары (проблемные, практикумы),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- консультирование, лекции,</a:t>
                      </a:r>
                    </a:p>
                    <a:p>
                      <a:endParaRPr lang="ru-RU" sz="18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dirty="0" smtClean="0"/>
                        <a:t> информация на стенде,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800" dirty="0" smtClean="0"/>
                        <a:t>- самообразование,</a:t>
                      </a:r>
                    </a:p>
                    <a:p>
                      <a:endParaRPr lang="ru-RU" sz="18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dirty="0" smtClean="0"/>
                        <a:t> наставничество,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800" dirty="0" smtClean="0"/>
                        <a:t> - работа творческой группы,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- обучение на КПК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Обучение и развитие педагогических кадров, повышение их квалификации.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9015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Задачу обучения и развития педагогов следует признать основополагающей в методической работе.  Модель организации и содержания развития педагогов, повышение их квалификации должна строится дифференцированно, чтобы были задействованы внутренние факторы и механизмы самого педагога, способствующие личностному и профессионально-нравственному развитию.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Важнейшим условием, обеспечивающим дифференцированный подход в работе с педагогическими кадрами, является анализ кадрового обеспечения.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План-график повышения квалификации педагогов </a:t>
            </a:r>
            <a:br>
              <a:rPr lang="ru-RU" sz="2000" dirty="0" smtClean="0"/>
            </a:br>
            <a:r>
              <a:rPr lang="ru-RU" sz="2000" dirty="0" smtClean="0"/>
              <a:t>на 2012-2013 </a:t>
            </a:r>
            <a:r>
              <a:rPr lang="ru-RU" sz="2000" dirty="0" err="1" smtClean="0"/>
              <a:t>уч.год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5523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2489408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ФИО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Запланированный срок КПК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Тема КПК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Примечание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Селиверстова О.В.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X-XII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Пользователь ПК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пройдены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Юткина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Л.Г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X-XII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Пользователь ПК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пройдены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Александрова И.А.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X-XII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Пользователь ПК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пройдены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Александрова И.А.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X-XII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Здоровьесберегающие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технологии в ДОУ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пройдены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Бакулина Е.К.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X-XII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Пользователь ПК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пройдены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Бакулина Е.К.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X-XII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Здоровьесберегающие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технологии в ДОУ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пройдены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Курова Т.А.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X-XII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Пользователь ПК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пройдены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Курова Т.А.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I-IV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Здоровьесберегающие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технологии в ДОУ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Бакулина Е.К.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X-XII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Пользователь ПК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пройдены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Oval 2"/>
          <p:cNvSpPr>
            <a:spLocks noChangeArrowheads="1"/>
          </p:cNvSpPr>
          <p:nvPr/>
        </p:nvSpPr>
        <p:spPr bwMode="auto">
          <a:xfrm rot="12894481">
            <a:off x="1295400" y="685800"/>
            <a:ext cx="3200400" cy="2438400"/>
          </a:xfrm>
          <a:prstGeom prst="ellipse">
            <a:avLst/>
          </a:prstGeom>
          <a:gradFill rotWithShape="1">
            <a:gsLst>
              <a:gs pos="0">
                <a:srgbClr val="9966FF"/>
              </a:gs>
              <a:gs pos="100000">
                <a:srgbClr val="CC99FF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66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18787" name="Oval 3"/>
          <p:cNvSpPr>
            <a:spLocks noChangeArrowheads="1"/>
          </p:cNvSpPr>
          <p:nvPr/>
        </p:nvSpPr>
        <p:spPr bwMode="auto">
          <a:xfrm rot="-28051130">
            <a:off x="3200400" y="3657600"/>
            <a:ext cx="3200400" cy="2438400"/>
          </a:xfrm>
          <a:prstGeom prst="ellipse">
            <a:avLst/>
          </a:prstGeom>
          <a:gradFill rotWithShape="1">
            <a:gsLst>
              <a:gs pos="0">
                <a:srgbClr val="9966FF"/>
              </a:gs>
              <a:gs pos="100000">
                <a:srgbClr val="CC99FF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9966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18788" name="Oval 4"/>
          <p:cNvSpPr>
            <a:spLocks noChangeArrowheads="1"/>
          </p:cNvSpPr>
          <p:nvPr/>
        </p:nvSpPr>
        <p:spPr bwMode="auto">
          <a:xfrm rot="9114712">
            <a:off x="1295400" y="2895600"/>
            <a:ext cx="3200400" cy="2438400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9966FF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9966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18789" name="Oval 5"/>
          <p:cNvSpPr>
            <a:spLocks noChangeArrowheads="1"/>
          </p:cNvSpPr>
          <p:nvPr/>
        </p:nvSpPr>
        <p:spPr bwMode="auto">
          <a:xfrm rot="11508500">
            <a:off x="5029200" y="2209800"/>
            <a:ext cx="3200400" cy="2411413"/>
          </a:xfrm>
          <a:prstGeom prst="ellipse">
            <a:avLst/>
          </a:prstGeom>
          <a:gradFill rotWithShape="1">
            <a:gsLst>
              <a:gs pos="0">
                <a:srgbClr val="9966FF"/>
              </a:gs>
              <a:gs pos="100000">
                <a:srgbClr val="CC99FF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66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18790" name="Oval 6"/>
          <p:cNvSpPr>
            <a:spLocks noChangeArrowheads="1"/>
          </p:cNvSpPr>
          <p:nvPr/>
        </p:nvSpPr>
        <p:spPr bwMode="auto">
          <a:xfrm rot="-3349348">
            <a:off x="3910807" y="499269"/>
            <a:ext cx="2971800" cy="2389187"/>
          </a:xfrm>
          <a:prstGeom prst="ellipse">
            <a:avLst/>
          </a:prstGeom>
          <a:gradFill rotWithShape="1">
            <a:gsLst>
              <a:gs pos="0">
                <a:srgbClr val="9966FF"/>
              </a:gs>
              <a:gs pos="100000">
                <a:srgbClr val="CC99FF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18791" name="Oval 7"/>
          <p:cNvSpPr>
            <a:spLocks noChangeArrowheads="1"/>
          </p:cNvSpPr>
          <p:nvPr/>
        </p:nvSpPr>
        <p:spPr bwMode="auto">
          <a:xfrm rot="1786174">
            <a:off x="3200400" y="2286000"/>
            <a:ext cx="2438400" cy="1828800"/>
          </a:xfrm>
          <a:prstGeom prst="ellipse">
            <a:avLst/>
          </a:prstGeom>
          <a:gradFill rotWithShape="1">
            <a:gsLst>
              <a:gs pos="0">
                <a:srgbClr val="9966FF"/>
              </a:gs>
              <a:gs pos="100000">
                <a:srgbClr val="CC99FF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18792" name="WordArt 8"/>
          <p:cNvSpPr>
            <a:spLocks noChangeArrowheads="1" noChangeShapeType="1" noTextEdit="1"/>
          </p:cNvSpPr>
          <p:nvPr/>
        </p:nvSpPr>
        <p:spPr bwMode="auto">
          <a:xfrm rot="1163524">
            <a:off x="2628900" y="2357438"/>
            <a:ext cx="3671888" cy="2203450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Повышение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квалификации</a:t>
            </a:r>
          </a:p>
        </p:txBody>
      </p:sp>
      <p:sp>
        <p:nvSpPr>
          <p:cNvPr id="118793" name="WordArt 9"/>
          <p:cNvSpPr>
            <a:spLocks noChangeArrowheads="1" noChangeShapeType="1" noTextEdit="1"/>
          </p:cNvSpPr>
          <p:nvPr/>
        </p:nvSpPr>
        <p:spPr bwMode="auto">
          <a:xfrm rot="610097">
            <a:off x="4824980" y="2463369"/>
            <a:ext cx="4135654" cy="2402041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Связь с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ГБОУ СПО ПК № 4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8794" name="WordArt 10"/>
          <p:cNvSpPr>
            <a:spLocks noChangeArrowheads="1" noChangeShapeType="1" noTextEdit="1"/>
          </p:cNvSpPr>
          <p:nvPr/>
        </p:nvSpPr>
        <p:spPr bwMode="auto">
          <a:xfrm>
            <a:off x="1371600" y="3505200"/>
            <a:ext cx="2667000" cy="1452563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10796874"/>
                <a:gd name="adj2" fmla="val 61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Районные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Курсы ПК и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семинары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8795" name="WordArt 11"/>
          <p:cNvSpPr>
            <a:spLocks noChangeArrowheads="1" noChangeShapeType="1" noTextEdit="1"/>
          </p:cNvSpPr>
          <p:nvPr/>
        </p:nvSpPr>
        <p:spPr bwMode="auto">
          <a:xfrm>
            <a:off x="3886200" y="4648200"/>
            <a:ext cx="2133600" cy="1828800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9055320"/>
                <a:gd name="adj2" fmla="val 53444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Курсы в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СПб АППО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8796" name="WordArt 12"/>
          <p:cNvSpPr>
            <a:spLocks noChangeArrowheads="1" noChangeShapeType="1" noTextEdit="1"/>
          </p:cNvSpPr>
          <p:nvPr/>
        </p:nvSpPr>
        <p:spPr bwMode="auto">
          <a:xfrm>
            <a:off x="1447800" y="1066800"/>
            <a:ext cx="2438400" cy="1905000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8683963"/>
                <a:gd name="adj2" fmla="val 56509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Дистанционное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обучение</a:t>
            </a:r>
          </a:p>
        </p:txBody>
      </p:sp>
      <p:sp>
        <p:nvSpPr>
          <p:cNvPr id="118797" name="WordArt 13"/>
          <p:cNvSpPr>
            <a:spLocks noChangeArrowheads="1" noChangeShapeType="1" noTextEdit="1"/>
          </p:cNvSpPr>
          <p:nvPr/>
        </p:nvSpPr>
        <p:spPr bwMode="auto">
          <a:xfrm rot="1581766">
            <a:off x="4454505" y="765052"/>
            <a:ext cx="2351256" cy="1600200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Связь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с       РГПУ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им. А.И.Герцена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842493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В ДОУ наиболее эффективными являются следующие формы повышения профессионального уровня: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Семинары-практикумы;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Участие в работе творческих групп;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Участие в работе методических объединений.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Заместитель заведующей по УВР организует и контролирует работу педагогов по самообразованию, относящуюся к активным формам повышения квалификации, и помогает выбрать тему, приоритеты в формах и средствах, спрогнозировать результат.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Oval 2"/>
          <p:cNvSpPr>
            <a:spLocks noChangeArrowheads="1"/>
          </p:cNvSpPr>
          <p:nvPr/>
        </p:nvSpPr>
        <p:spPr bwMode="auto">
          <a:xfrm>
            <a:off x="3657600" y="2590800"/>
            <a:ext cx="20574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66F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19811" name="AutoShape 3"/>
          <p:cNvSpPr>
            <a:spLocks noChangeArrowheads="1"/>
          </p:cNvSpPr>
          <p:nvPr/>
        </p:nvSpPr>
        <p:spPr bwMode="auto">
          <a:xfrm>
            <a:off x="6781800" y="2667000"/>
            <a:ext cx="2133600" cy="838200"/>
          </a:xfrm>
          <a:prstGeom prst="wedgeRectCallout">
            <a:avLst>
              <a:gd name="adj1" fmla="val -97023"/>
              <a:gd name="adj2" fmla="val 19130"/>
            </a:avLst>
          </a:prstGeom>
          <a:gradFill rotWithShape="1">
            <a:gsLst>
              <a:gs pos="0">
                <a:schemeClr val="bg1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>
            <a:flatTx/>
          </a:bodyPr>
          <a:lstStyle/>
          <a:p>
            <a:pPr algn="ctr"/>
            <a:endParaRPr lang="ru-RU">
              <a:latin typeface="Georgia" pitchFamily="18" charset="0"/>
            </a:endParaRPr>
          </a:p>
        </p:txBody>
      </p:sp>
      <p:sp>
        <p:nvSpPr>
          <p:cNvPr id="119812" name="AutoShape 4"/>
          <p:cNvSpPr>
            <a:spLocks noChangeArrowheads="1"/>
          </p:cNvSpPr>
          <p:nvPr/>
        </p:nvSpPr>
        <p:spPr bwMode="auto">
          <a:xfrm>
            <a:off x="5486400" y="533400"/>
            <a:ext cx="2667000" cy="990600"/>
          </a:xfrm>
          <a:prstGeom prst="wedgeRectCallout">
            <a:avLst>
              <a:gd name="adj1" fmla="val -66310"/>
              <a:gd name="adj2" fmla="val 161537"/>
            </a:avLst>
          </a:prstGeom>
          <a:gradFill rotWithShape="1">
            <a:gsLst>
              <a:gs pos="0">
                <a:schemeClr val="bg1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>
            <a:flatTx/>
          </a:bodyPr>
          <a:lstStyle/>
          <a:p>
            <a:pPr algn="ctr"/>
            <a:endParaRPr lang="ru-RU">
              <a:latin typeface="Georgia" pitchFamily="18" charset="0"/>
            </a:endParaRPr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auto">
          <a:xfrm>
            <a:off x="5257800" y="4800600"/>
            <a:ext cx="2667000" cy="1364704"/>
          </a:xfrm>
          <a:prstGeom prst="wedgeRectCallout">
            <a:avLst>
              <a:gd name="adj1" fmla="val -46014"/>
              <a:gd name="adj2" fmla="val -134468"/>
            </a:avLst>
          </a:prstGeom>
          <a:gradFill rotWithShape="1">
            <a:gsLst>
              <a:gs pos="0">
                <a:schemeClr val="bg1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>
            <a:flatTx/>
          </a:bodyPr>
          <a:lstStyle/>
          <a:p>
            <a:pPr algn="ctr"/>
            <a:endParaRPr lang="ru-RU">
              <a:latin typeface="Georgia" pitchFamily="18" charset="0"/>
            </a:endParaRPr>
          </a:p>
        </p:txBody>
      </p:sp>
      <p:sp>
        <p:nvSpPr>
          <p:cNvPr id="119814" name="AutoShape 6"/>
          <p:cNvSpPr>
            <a:spLocks noChangeArrowheads="1"/>
          </p:cNvSpPr>
          <p:nvPr/>
        </p:nvSpPr>
        <p:spPr bwMode="auto">
          <a:xfrm>
            <a:off x="457200" y="4114800"/>
            <a:ext cx="2743200" cy="1143000"/>
          </a:xfrm>
          <a:prstGeom prst="wedgeRectCallout">
            <a:avLst>
              <a:gd name="adj1" fmla="val 75000"/>
              <a:gd name="adj2" fmla="val -52639"/>
            </a:avLst>
          </a:prstGeom>
          <a:gradFill rotWithShape="1">
            <a:gsLst>
              <a:gs pos="0">
                <a:schemeClr val="bg1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>
            <a:flatTx/>
          </a:bodyPr>
          <a:lstStyle/>
          <a:p>
            <a:pPr algn="ctr"/>
            <a:endParaRPr lang="ru-RU">
              <a:latin typeface="Georgia" pitchFamily="18" charset="0"/>
            </a:endParaRPr>
          </a:p>
        </p:txBody>
      </p:sp>
      <p:sp>
        <p:nvSpPr>
          <p:cNvPr id="119815" name="AutoShape 7"/>
          <p:cNvSpPr>
            <a:spLocks noChangeArrowheads="1"/>
          </p:cNvSpPr>
          <p:nvPr/>
        </p:nvSpPr>
        <p:spPr bwMode="auto">
          <a:xfrm>
            <a:off x="304800" y="457200"/>
            <a:ext cx="3962400" cy="1066800"/>
          </a:xfrm>
          <a:prstGeom prst="wedgeRectCallout">
            <a:avLst>
              <a:gd name="adj1" fmla="val 45472"/>
              <a:gd name="adj2" fmla="val 160861"/>
            </a:avLst>
          </a:prstGeom>
          <a:gradFill rotWithShape="1">
            <a:gsLst>
              <a:gs pos="0">
                <a:schemeClr val="bg1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>
            <a:flatTx/>
          </a:bodyPr>
          <a:lstStyle/>
          <a:p>
            <a:pPr algn="ctr"/>
            <a:endParaRPr lang="ru-RU">
              <a:latin typeface="Georgia" pitchFamily="18" charset="0"/>
            </a:endParaRPr>
          </a:p>
        </p:txBody>
      </p:sp>
      <p:sp>
        <p:nvSpPr>
          <p:cNvPr id="119816" name="AutoShape 8"/>
          <p:cNvSpPr>
            <a:spLocks noChangeArrowheads="1"/>
          </p:cNvSpPr>
          <p:nvPr/>
        </p:nvSpPr>
        <p:spPr bwMode="auto">
          <a:xfrm>
            <a:off x="457200" y="2438400"/>
            <a:ext cx="1981200" cy="838200"/>
          </a:xfrm>
          <a:prstGeom prst="wedgeRectCallout">
            <a:avLst>
              <a:gd name="adj1" fmla="val 108495"/>
              <a:gd name="adj2" fmla="val 37120"/>
            </a:avLst>
          </a:prstGeom>
          <a:gradFill rotWithShape="1">
            <a:gsLst>
              <a:gs pos="0">
                <a:schemeClr val="bg1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>
            <a:flatTx/>
          </a:bodyPr>
          <a:lstStyle/>
          <a:p>
            <a:pPr algn="ctr"/>
            <a:endParaRPr lang="ru-RU">
              <a:latin typeface="Georgia" pitchFamily="18" charset="0"/>
            </a:endParaRP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6858000" y="2819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latin typeface="Georgia" pitchFamily="18" charset="0"/>
              </a:rPr>
              <a:t>Конкурсы</a:t>
            </a: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5562600" y="762000"/>
            <a:ext cx="250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Georgia" pitchFamily="18" charset="0"/>
              </a:rPr>
              <a:t>Презентации</a:t>
            </a:r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5292080" y="4725144"/>
            <a:ext cx="35830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Georgia" pitchFamily="18" charset="0"/>
              </a:rPr>
              <a:t>Публичное </a:t>
            </a:r>
          </a:p>
          <a:p>
            <a:r>
              <a:rPr lang="ru-RU" sz="2000" b="1" i="1" dirty="0" smtClean="0">
                <a:latin typeface="Georgia" pitchFamily="18" charset="0"/>
              </a:rPr>
              <a:t>представление</a:t>
            </a:r>
          </a:p>
          <a:p>
            <a:r>
              <a:rPr lang="ru-RU" sz="2000" b="1" i="1" dirty="0" smtClean="0">
                <a:latin typeface="Georgia" pitchFamily="18" charset="0"/>
              </a:rPr>
              <a:t>педагогического </a:t>
            </a:r>
          </a:p>
          <a:p>
            <a:r>
              <a:rPr lang="ru-RU" sz="2000" b="1" i="1" dirty="0" smtClean="0">
                <a:latin typeface="Georgia" pitchFamily="18" charset="0"/>
              </a:rPr>
              <a:t>опыта</a:t>
            </a:r>
            <a:endParaRPr lang="ru-RU" sz="2000" b="1" i="1" dirty="0">
              <a:latin typeface="Georgia" pitchFamily="18" charset="0"/>
            </a:endParaRP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685800" y="4267200"/>
            <a:ext cx="2674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Georgia" pitchFamily="18" charset="0"/>
              </a:rPr>
              <a:t>Методические</a:t>
            </a:r>
          </a:p>
          <a:p>
            <a:r>
              <a:rPr lang="ru-RU" sz="2400" b="1" i="1">
                <a:latin typeface="Georgia" pitchFamily="18" charset="0"/>
              </a:rPr>
              <a:t> разработки</a:t>
            </a:r>
          </a:p>
        </p:txBody>
      </p:sp>
      <p:sp>
        <p:nvSpPr>
          <p:cNvPr id="119821" name="Text Box 13"/>
          <p:cNvSpPr txBox="1">
            <a:spLocks noChangeArrowheads="1"/>
          </p:cNvSpPr>
          <p:nvPr/>
        </p:nvSpPr>
        <p:spPr bwMode="auto">
          <a:xfrm>
            <a:off x="381000" y="533400"/>
            <a:ext cx="390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Georgia" pitchFamily="18" charset="0"/>
              </a:rPr>
              <a:t>Творческие отчеты</a:t>
            </a:r>
          </a:p>
        </p:txBody>
      </p:sp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533400" y="2590800"/>
            <a:ext cx="1808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Georgia" pitchFamily="18" charset="0"/>
              </a:rPr>
              <a:t>Проекты</a:t>
            </a:r>
          </a:p>
        </p:txBody>
      </p:sp>
      <p:sp>
        <p:nvSpPr>
          <p:cNvPr id="119823" name="WordArt 15"/>
          <p:cNvSpPr>
            <a:spLocks noChangeArrowheads="1" noChangeShapeType="1" noTextEdit="1"/>
          </p:cNvSpPr>
          <p:nvPr/>
        </p:nvSpPr>
        <p:spPr bwMode="auto">
          <a:xfrm>
            <a:off x="3962400" y="2819400"/>
            <a:ext cx="1371600" cy="10477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Аттестация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педагога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Выявление, изучение, обобщение и распространение передового педагогического опыта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Передовой опыт представляет собой высокое мастерство педагога и является движущей силой улучшения воспитательно-образовательного процесса в ДОУ, решает определенные цели с наименьшей затратой времени, с применением оптимальных форм и методов работы, способствует достижению более качественных результатов.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ПО – результат творческого поиска педагогов, где сливается воедино творческое, новаторское и в тоже время традиционное начало.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588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3072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На первом этапе осуществляется предварительное детальное и всестороннее изучение опыта педагога. Только совокупность использования различных методов исследования опыта (наблюдение и анализ образовательного процесса, беседы с воспитателем и детьми, анализ педагогической документации, проведение экспериментальной работы) позволит объективно оценить и рекомендовать его как передовой.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На втором этапе ППО обобщается, т.е. описывается.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Третьим этапом является распространение и внедрение ППО. В рамках ДОУ этому способствуют такие формы работы как педагогические чтения, открытые просмотры, </a:t>
            </a:r>
            <a:r>
              <a:rPr lang="ru-RU" sz="2000" dirty="0" err="1" smtClean="0"/>
              <a:t>взаимопосещения</a:t>
            </a:r>
            <a:r>
              <a:rPr lang="ru-RU" sz="2000" dirty="0" smtClean="0"/>
              <a:t>, выставки и т.д.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Oval 2"/>
          <p:cNvSpPr>
            <a:spLocks noChangeArrowheads="1"/>
          </p:cNvSpPr>
          <p:nvPr/>
        </p:nvSpPr>
        <p:spPr bwMode="auto">
          <a:xfrm>
            <a:off x="3048000" y="228600"/>
            <a:ext cx="2971800" cy="1295400"/>
          </a:xfrm>
          <a:prstGeom prst="ellipse">
            <a:avLst/>
          </a:pr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120835" name="Oval 3"/>
          <p:cNvSpPr>
            <a:spLocks noChangeArrowheads="1"/>
          </p:cNvSpPr>
          <p:nvPr/>
        </p:nvSpPr>
        <p:spPr bwMode="auto">
          <a:xfrm>
            <a:off x="6019800" y="1371600"/>
            <a:ext cx="2743200" cy="1219200"/>
          </a:xfrm>
          <a:prstGeom prst="ellipse">
            <a:avLst/>
          </a:pr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Открытые 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мероприятия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20836" name="Oval 4"/>
          <p:cNvSpPr>
            <a:spLocks noChangeArrowheads="1"/>
          </p:cNvSpPr>
          <p:nvPr/>
        </p:nvSpPr>
        <p:spPr bwMode="auto">
          <a:xfrm>
            <a:off x="395288" y="1341438"/>
            <a:ext cx="2743200" cy="1219200"/>
          </a:xfrm>
          <a:prstGeom prst="ellipse">
            <a:avLst/>
          </a:pr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Конкурсы</a:t>
            </a:r>
          </a:p>
        </p:txBody>
      </p:sp>
      <p:sp>
        <p:nvSpPr>
          <p:cNvPr id="120837" name="Oval 5"/>
          <p:cNvSpPr>
            <a:spLocks noChangeArrowheads="1"/>
          </p:cNvSpPr>
          <p:nvPr/>
        </p:nvSpPr>
        <p:spPr bwMode="auto">
          <a:xfrm>
            <a:off x="467544" y="4005064"/>
            <a:ext cx="2743200" cy="1219200"/>
          </a:xfrm>
          <a:prstGeom prst="ellipse">
            <a:avLst/>
          </a:pr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Творческие отчеты</a:t>
            </a:r>
          </a:p>
        </p:txBody>
      </p:sp>
      <p:sp>
        <p:nvSpPr>
          <p:cNvPr id="120838" name="Oval 6"/>
          <p:cNvSpPr>
            <a:spLocks noChangeArrowheads="1"/>
          </p:cNvSpPr>
          <p:nvPr/>
        </p:nvSpPr>
        <p:spPr bwMode="auto">
          <a:xfrm>
            <a:off x="6012160" y="4077072"/>
            <a:ext cx="2743200" cy="1219200"/>
          </a:xfrm>
          <a:prstGeom prst="ellipse">
            <a:avLst/>
          </a:pr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Участие в 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МО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и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творческих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групп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ах</a:t>
            </a:r>
            <a:endParaRPr lang="ru-RU" sz="2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 flipV="1">
            <a:off x="2362200" y="11430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41" name="Line 9"/>
          <p:cNvSpPr>
            <a:spLocks noChangeShapeType="1"/>
          </p:cNvSpPr>
          <p:nvPr/>
        </p:nvSpPr>
        <p:spPr bwMode="auto">
          <a:xfrm>
            <a:off x="5791200" y="11430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42" name="Line 10"/>
          <p:cNvSpPr>
            <a:spLocks noChangeShapeType="1"/>
          </p:cNvSpPr>
          <p:nvPr/>
        </p:nvSpPr>
        <p:spPr bwMode="auto">
          <a:xfrm>
            <a:off x="1752600" y="2590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45" name="Line 13"/>
          <p:cNvSpPr>
            <a:spLocks noChangeShapeType="1"/>
          </p:cNvSpPr>
          <p:nvPr/>
        </p:nvSpPr>
        <p:spPr bwMode="auto">
          <a:xfrm>
            <a:off x="7467600" y="2590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46" name="Text Box 14"/>
          <p:cNvSpPr txBox="1">
            <a:spLocks noChangeArrowheads="1"/>
          </p:cNvSpPr>
          <p:nvPr/>
        </p:nvSpPr>
        <p:spPr bwMode="auto">
          <a:xfrm>
            <a:off x="3276600" y="2554288"/>
            <a:ext cx="2924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CA16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Распространение </a:t>
            </a:r>
          </a:p>
          <a:p>
            <a:pPr algn="ctr"/>
            <a:r>
              <a:rPr lang="ru-RU" sz="2400" dirty="0">
                <a:solidFill>
                  <a:srgbClr val="CA16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опыта </a:t>
            </a:r>
            <a:r>
              <a:rPr lang="ru-RU" sz="2400" dirty="0" smtClean="0">
                <a:solidFill>
                  <a:srgbClr val="CA16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педагога</a:t>
            </a:r>
            <a:endParaRPr lang="ru-RU" sz="2400" dirty="0">
              <a:solidFill>
                <a:srgbClr val="CA164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20847" name="Line 15"/>
          <p:cNvSpPr>
            <a:spLocks noChangeShapeType="1"/>
          </p:cNvSpPr>
          <p:nvPr/>
        </p:nvSpPr>
        <p:spPr bwMode="auto">
          <a:xfrm flipV="1">
            <a:off x="4572000" y="1524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49" name="Line 17"/>
          <p:cNvSpPr>
            <a:spLocks noChangeShapeType="1"/>
          </p:cNvSpPr>
          <p:nvPr/>
        </p:nvSpPr>
        <p:spPr bwMode="auto">
          <a:xfrm flipV="1">
            <a:off x="5867400" y="2362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50" name="Line 18"/>
          <p:cNvSpPr>
            <a:spLocks noChangeShapeType="1"/>
          </p:cNvSpPr>
          <p:nvPr/>
        </p:nvSpPr>
        <p:spPr bwMode="auto">
          <a:xfrm>
            <a:off x="5715000" y="35814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51" name="Line 19"/>
          <p:cNvSpPr>
            <a:spLocks noChangeShapeType="1"/>
          </p:cNvSpPr>
          <p:nvPr/>
        </p:nvSpPr>
        <p:spPr bwMode="auto">
          <a:xfrm flipH="1">
            <a:off x="2743200" y="358140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52" name="Line 20"/>
          <p:cNvSpPr>
            <a:spLocks noChangeShapeType="1"/>
          </p:cNvSpPr>
          <p:nvPr/>
        </p:nvSpPr>
        <p:spPr bwMode="auto">
          <a:xfrm>
            <a:off x="3124200" y="2133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53" name="Line 21"/>
          <p:cNvSpPr>
            <a:spLocks noChangeShapeType="1"/>
          </p:cNvSpPr>
          <p:nvPr/>
        </p:nvSpPr>
        <p:spPr bwMode="auto">
          <a:xfrm flipH="1">
            <a:off x="2362200" y="1447800"/>
            <a:ext cx="15240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54" name="Line 22"/>
          <p:cNvSpPr>
            <a:spLocks noChangeShapeType="1"/>
          </p:cNvSpPr>
          <p:nvPr/>
        </p:nvSpPr>
        <p:spPr bwMode="auto">
          <a:xfrm>
            <a:off x="3124200" y="44958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55" name="Line 23"/>
          <p:cNvSpPr>
            <a:spLocks noChangeShapeType="1"/>
          </p:cNvSpPr>
          <p:nvPr/>
        </p:nvSpPr>
        <p:spPr bwMode="auto">
          <a:xfrm>
            <a:off x="5334000" y="1371600"/>
            <a:ext cx="1295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56" name="Line 24"/>
          <p:cNvSpPr>
            <a:spLocks noChangeShapeType="1"/>
          </p:cNvSpPr>
          <p:nvPr/>
        </p:nvSpPr>
        <p:spPr bwMode="auto">
          <a:xfrm>
            <a:off x="3200400" y="1905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59" name="Text Box 27"/>
          <p:cNvSpPr txBox="1">
            <a:spLocks noChangeArrowheads="1"/>
          </p:cNvSpPr>
          <p:nvPr/>
        </p:nvSpPr>
        <p:spPr bwMode="auto">
          <a:xfrm>
            <a:off x="3124200" y="304800"/>
            <a:ext cx="2813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Публикации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Инновационная деятельность ДОУ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Направление  </a:t>
            </a:r>
            <a:r>
              <a:rPr lang="ru-RU" sz="1600" dirty="0" smtClean="0"/>
              <a:t>«Совместное образование здоровых детей и детей с ограниченными возможностями здоровья в группах различной направленности государственных образовательных учреждений Санкт-Петербурга, реализующих основную общеобразовательную программу дошкольного образования»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3072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Тема</a:t>
            </a:r>
            <a:r>
              <a:rPr lang="ru-RU" sz="1600" dirty="0" smtClean="0"/>
              <a:t>  </a:t>
            </a:r>
            <a:r>
              <a:rPr lang="ru-RU" sz="1600" b="1" dirty="0" smtClean="0"/>
              <a:t>«Проектная деятельность как средство организации взаимодействия детского сада и семьи в условиях дошкольного учреждения  компенсирующего вида»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dirty="0" smtClean="0">
                <a:solidFill>
                  <a:srgbClr val="FFFF00"/>
                </a:solidFill>
              </a:rPr>
              <a:t>Разработаны проекты:</a:t>
            </a:r>
          </a:p>
          <a:p>
            <a:pPr>
              <a:buNone/>
            </a:pPr>
            <a:r>
              <a:rPr lang="ru-RU" sz="1600" dirty="0" smtClean="0"/>
              <a:t>«Кто, кто в теремочке живет»</a:t>
            </a:r>
          </a:p>
          <a:p>
            <a:pPr>
              <a:buNone/>
            </a:pPr>
            <a:r>
              <a:rPr lang="ru-RU" sz="1600" dirty="0" smtClean="0"/>
              <a:t>«Олимпийские игры»</a:t>
            </a:r>
          </a:p>
          <a:p>
            <a:pPr>
              <a:buNone/>
            </a:pPr>
            <a:r>
              <a:rPr lang="ru-RU" sz="1600" dirty="0" smtClean="0"/>
              <a:t>«Моя семья»</a:t>
            </a:r>
          </a:p>
          <a:p>
            <a:pPr>
              <a:buNone/>
            </a:pPr>
            <a:r>
              <a:rPr lang="ru-RU" sz="1600" dirty="0" smtClean="0"/>
              <a:t>«Тряпичные куклы»</a:t>
            </a:r>
          </a:p>
          <a:p>
            <a:pPr>
              <a:buNone/>
            </a:pPr>
            <a:r>
              <a:rPr lang="ru-RU" sz="1600" dirty="0" smtClean="0"/>
              <a:t>«Чистота – залог здоровья»</a:t>
            </a:r>
          </a:p>
          <a:p>
            <a:pPr>
              <a:buNone/>
            </a:pPr>
            <a:r>
              <a:rPr lang="ru-RU" sz="1600" dirty="0" smtClean="0"/>
              <a:t>«Волшебная кисточка»</a:t>
            </a:r>
          </a:p>
          <a:p>
            <a:pPr>
              <a:buNone/>
            </a:pPr>
            <a:r>
              <a:rPr lang="ru-RU" sz="1600" dirty="0" smtClean="0"/>
              <a:t>«Овощи – наше здоровье»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Задачи 2 этапа ОЭР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 </a:t>
            </a:r>
          </a:p>
          <a:p>
            <a:pPr lvl="0"/>
            <a:r>
              <a:rPr lang="ru-RU" sz="1800" dirty="0" smtClean="0"/>
              <a:t>Разработать комплекс проектов и обосновать модель системы  работы с детьми с ОВЗ с использованием  данного комплекса.</a:t>
            </a:r>
          </a:p>
          <a:p>
            <a:pPr lvl="0"/>
            <a:r>
              <a:rPr lang="ru-RU" sz="1800" dirty="0" smtClean="0"/>
              <a:t>Апробировать методическое обеспечение разработанной модели в ДОУ. </a:t>
            </a:r>
          </a:p>
          <a:p>
            <a:pPr lvl="0"/>
            <a:r>
              <a:rPr lang="ru-RU" sz="1800" dirty="0" smtClean="0"/>
              <a:t>Провести контрольную диагностику и необходимую коррекцию. 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476672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Методическая работа </a:t>
            </a:r>
            <a:r>
              <a:rPr lang="ru-RU" sz="3200" dirty="0" smtClean="0"/>
              <a:t>- это целостная, основанная на достижениях науки, передового опыта и анализе затруднений педагогов, система мероприятий, направленная на повышение мастерства каждого педагога, на обобщение и развитие творческого потенциала коллектива, на достижение оптимальных результатов образования, воспитания и развития детей.</a:t>
            </a:r>
          </a:p>
          <a:p>
            <a:pPr algn="r"/>
            <a:r>
              <a:rPr lang="ru-RU" sz="3200" dirty="0" smtClean="0"/>
              <a:t>К.Ю.Белая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стенды</a:t>
            </a:r>
            <a:endParaRPr lang="ru-RU" dirty="0"/>
          </a:p>
        </p:txBody>
      </p:sp>
      <p:pic>
        <p:nvPicPr>
          <p:cNvPr id="4" name="Содержимое 3" descr="DSC0133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2575" y="1687512"/>
            <a:ext cx="6038850" cy="45339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chemeClr val="tx1"/>
                </a:solidFill>
                <a:effectLst/>
              </a:rPr>
              <a:t>Перспективы развития методической службы </a:t>
            </a:r>
            <a:r>
              <a:rPr lang="ru-RU" sz="4000" b="1" i="1" dirty="0" smtClean="0">
                <a:solidFill>
                  <a:schemeClr val="tx1"/>
                </a:solidFill>
                <a:effectLst/>
              </a:rPr>
              <a:t>ДОУ</a:t>
            </a:r>
            <a:endParaRPr lang="ru-RU" sz="4000" b="1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>
            <a:off x="2411413" y="1484313"/>
            <a:ext cx="3960812" cy="19446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5645150" y="2997200"/>
            <a:ext cx="3498850" cy="1944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i="1" dirty="0">
                <a:latin typeface="Arial" charset="0"/>
              </a:rPr>
              <a:t>Внедрение</a:t>
            </a:r>
          </a:p>
          <a:p>
            <a:pPr algn="ctr"/>
            <a:r>
              <a:rPr lang="ru-RU" sz="2000" b="1" i="1" dirty="0">
                <a:latin typeface="Arial" charset="0"/>
              </a:rPr>
              <a:t>компьютерных</a:t>
            </a:r>
          </a:p>
          <a:p>
            <a:pPr algn="ctr"/>
            <a:r>
              <a:rPr lang="ru-RU" sz="2000" b="1" i="1" dirty="0">
                <a:latin typeface="Arial" charset="0"/>
              </a:rPr>
              <a:t>технологий</a:t>
            </a:r>
          </a:p>
          <a:p>
            <a:pPr algn="ctr"/>
            <a:r>
              <a:rPr lang="ru-RU" sz="2000" b="1" i="1" dirty="0" smtClean="0">
                <a:latin typeface="Arial" charset="0"/>
              </a:rPr>
              <a:t>в образовательный </a:t>
            </a:r>
          </a:p>
          <a:p>
            <a:pPr algn="ctr"/>
            <a:r>
              <a:rPr lang="ru-RU" sz="2000" b="1" i="1" dirty="0" smtClean="0">
                <a:latin typeface="Arial" charset="0"/>
              </a:rPr>
              <a:t>процесс</a:t>
            </a:r>
            <a:endParaRPr lang="ru-RU" sz="2000" b="1" i="1" dirty="0">
              <a:latin typeface="Arial" charset="0"/>
            </a:endParaRPr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auto">
          <a:xfrm>
            <a:off x="0" y="2997200"/>
            <a:ext cx="3567113" cy="2160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>
                <a:latin typeface="Arial" charset="0"/>
              </a:rPr>
              <a:t>Внедрение </a:t>
            </a:r>
          </a:p>
          <a:p>
            <a:pPr algn="ctr"/>
            <a:r>
              <a:rPr lang="ru-RU" sz="2400" b="1" i="1">
                <a:latin typeface="Arial" charset="0"/>
              </a:rPr>
              <a:t>инновационных</a:t>
            </a:r>
          </a:p>
          <a:p>
            <a:pPr algn="ctr"/>
            <a:r>
              <a:rPr lang="ru-RU" sz="2400" b="1" i="1">
                <a:latin typeface="Arial" charset="0"/>
              </a:rPr>
              <a:t>технологии</a:t>
            </a:r>
          </a:p>
          <a:p>
            <a:pPr algn="ctr"/>
            <a:endParaRPr lang="ru-RU" sz="2400" b="1" i="1">
              <a:latin typeface="Arial" charset="0"/>
            </a:endParaRPr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 flipH="1">
            <a:off x="1835150" y="2565400"/>
            <a:ext cx="23764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4284663" y="2565400"/>
            <a:ext cx="20875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1812925" y="3846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3132138" y="1844675"/>
            <a:ext cx="25923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Arial" charset="0"/>
              </a:rPr>
              <a:t>Методическая служба</a:t>
            </a:r>
          </a:p>
        </p:txBody>
      </p:sp>
      <p:sp>
        <p:nvSpPr>
          <p:cNvPr id="75787" name="Oval 11"/>
          <p:cNvSpPr>
            <a:spLocks noChangeArrowheads="1"/>
          </p:cNvSpPr>
          <p:nvPr/>
        </p:nvSpPr>
        <p:spPr bwMode="auto">
          <a:xfrm>
            <a:off x="2484438" y="5041900"/>
            <a:ext cx="2519362" cy="1816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i="1">
                <a:latin typeface="Arial" charset="0"/>
              </a:rPr>
              <a:t>Проектное </a:t>
            </a:r>
          </a:p>
          <a:p>
            <a:pPr algn="ctr"/>
            <a:r>
              <a:rPr lang="ru-RU" b="1" i="1">
                <a:latin typeface="Arial" charset="0"/>
              </a:rPr>
              <a:t>обучение</a:t>
            </a:r>
          </a:p>
        </p:txBody>
      </p:sp>
      <p:sp>
        <p:nvSpPr>
          <p:cNvPr id="75788" name="Oval 12"/>
          <p:cNvSpPr>
            <a:spLocks noChangeArrowheads="1"/>
          </p:cNvSpPr>
          <p:nvPr/>
        </p:nvSpPr>
        <p:spPr bwMode="auto">
          <a:xfrm>
            <a:off x="3347864" y="3429000"/>
            <a:ext cx="2303462" cy="1816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i="1" dirty="0">
                <a:latin typeface="Arial" charset="0"/>
              </a:rPr>
              <a:t>Мониторинг </a:t>
            </a:r>
          </a:p>
          <a:p>
            <a:pPr algn="ctr"/>
            <a:r>
              <a:rPr lang="ru-RU" sz="1600" b="1" i="1" dirty="0">
                <a:latin typeface="Arial" charset="0"/>
              </a:rPr>
              <a:t>качества </a:t>
            </a:r>
            <a:r>
              <a:rPr lang="ru-RU" sz="1600" b="1" i="1" dirty="0" err="1" smtClean="0">
                <a:latin typeface="Arial" charset="0"/>
              </a:rPr>
              <a:t>образова</a:t>
            </a:r>
            <a:r>
              <a:rPr lang="ru-RU" sz="1600" b="1" i="1" dirty="0" smtClean="0">
                <a:latin typeface="Arial" charset="0"/>
              </a:rPr>
              <a:t>-</a:t>
            </a:r>
          </a:p>
          <a:p>
            <a:pPr algn="ctr"/>
            <a:r>
              <a:rPr lang="ru-RU" sz="1600" b="1" i="1" dirty="0" smtClean="0">
                <a:latin typeface="Arial" charset="0"/>
              </a:rPr>
              <a:t>тельного процесса </a:t>
            </a:r>
          </a:p>
          <a:p>
            <a:pPr algn="ctr"/>
            <a:r>
              <a:rPr lang="ru-RU" sz="1600" b="1" i="1" dirty="0" smtClean="0">
                <a:latin typeface="Arial" charset="0"/>
              </a:rPr>
              <a:t>и детского развития</a:t>
            </a:r>
            <a:endParaRPr lang="ru-RU" sz="1600" b="1" i="1" dirty="0">
              <a:latin typeface="Arial" charset="0"/>
            </a:endParaRPr>
          </a:p>
        </p:txBody>
      </p:sp>
      <p:pic>
        <p:nvPicPr>
          <p:cNvPr id="75790" name="Picture 14" descr="pe03254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5251450"/>
            <a:ext cx="3311525" cy="16065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7826" name="Picture 2" descr="http://bestgif.su/_ph/41/2/45336923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700808"/>
            <a:ext cx="5400600" cy="44644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484784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.</a:t>
            </a:r>
            <a:r>
              <a:rPr lang="ru-RU" sz="3600" b="1" i="1" dirty="0" smtClean="0"/>
              <a:t> Целью</a:t>
            </a:r>
            <a:r>
              <a:rPr lang="ru-RU" sz="3600" dirty="0" smtClean="0"/>
              <a:t> методической работы в ДОУ является создание оптимальных условий для непрерывного повышения уровня общей и педагогической культуры участников образовательного процесса.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Создание эффективных условий для всестороннего непрерывного развития детей,  профессионального развития педагогов дошкольного учреждения, взаимодействия с семьей, определяет основные задачи методической работы: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74846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1. </a:t>
            </a:r>
            <a:r>
              <a:rPr lang="ru-RU" sz="2000" dirty="0" smtClean="0"/>
              <a:t>Обучение и развитие педагогических кадров, управление повышением их квалификации.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2</a:t>
            </a:r>
            <a:r>
              <a:rPr lang="ru-RU" sz="2000" dirty="0"/>
              <a:t>. Выявление, изучение, обобщение и распространение передового педагогического опыта педагогов </a:t>
            </a:r>
            <a:r>
              <a:rPr lang="ru-RU" sz="2000" dirty="0" smtClean="0"/>
              <a:t>ГБДОУ.</a:t>
            </a:r>
            <a:endParaRPr lang="ru-RU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3. Подготовка методического обеспечения для осуществления образовательного процесса.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4. Координация деятельности </a:t>
            </a:r>
            <a:r>
              <a:rPr lang="ru-RU" sz="2000" dirty="0" smtClean="0"/>
              <a:t>ГБДОУ </a:t>
            </a:r>
            <a:r>
              <a:rPr lang="ru-RU" sz="2000" dirty="0"/>
              <a:t>и </a:t>
            </a:r>
            <a:r>
              <a:rPr lang="ru-RU" sz="2000" dirty="0" smtClean="0"/>
              <a:t>семьи </a:t>
            </a:r>
            <a:r>
              <a:rPr lang="ru-RU" sz="2000" dirty="0"/>
              <a:t>в обеспечении всестороннего непрерывного развития воспитанников.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5. Координация деятельности </a:t>
            </a:r>
            <a:r>
              <a:rPr lang="ru-RU" sz="2000" dirty="0" smtClean="0"/>
              <a:t>ГБДОУ </a:t>
            </a:r>
            <a:r>
              <a:rPr lang="ru-RU" sz="2000" dirty="0"/>
              <a:t>с учреждениями окружающего социума для реализации задач развития воспитанников и </a:t>
            </a:r>
            <a:r>
              <a:rPr lang="ru-RU" sz="2000" dirty="0" smtClean="0"/>
              <a:t>ГБДОУ </a:t>
            </a:r>
            <a:r>
              <a:rPr lang="ru-RU" sz="2000" dirty="0"/>
              <a:t>в целом.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6. Анализ качества работы с целью создания условий для обеспечения позитивных изменений в развитии личности воспитанников через повышение профессиональной компетентности педагогов.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4664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/>
              <a:t>Подходы к организации методической работы в ДОУ </a:t>
            </a:r>
            <a:r>
              <a:rPr lang="ru-RU" dirty="0"/>
              <a:t>основаны на: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системно-деятельном подходе: понимании целей и задач деятельности ДОУ, его статуса и условий, а также обеспечения целостности образовательного процесса </a:t>
            </a:r>
            <a:r>
              <a:rPr lang="ru-RU" dirty="0" smtClean="0"/>
              <a:t> с </a:t>
            </a:r>
            <a:r>
              <a:rPr lang="ru-RU" dirty="0"/>
              <a:t>учетом влияния на него внешних и внутренних связей</a:t>
            </a:r>
            <a:r>
              <a:rPr lang="ru-RU" dirty="0" smtClean="0"/>
              <a:t>;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личностно-ориентированном подходе: обеспечении более полного раскрытия возможностей и способностей каждого педагога и ребенка, коллектива в целом, направленности на </a:t>
            </a:r>
            <a:r>
              <a:rPr lang="ru-RU" dirty="0" smtClean="0"/>
              <a:t>развитие;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дифференцированном </a:t>
            </a:r>
            <a:r>
              <a:rPr lang="ru-RU" dirty="0"/>
              <a:t>подходе: учете уровня профессиональной компетенции и индивидуальных образовательных запросов в построении системы методической работы в ДОУ;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мотивационно- </a:t>
            </a:r>
            <a:r>
              <a:rPr lang="ru-RU" dirty="0" smtClean="0"/>
              <a:t>стимулирующем подходе: </a:t>
            </a:r>
            <a:r>
              <a:rPr lang="ru-RU" dirty="0"/>
              <a:t>использовании различных стимулов, вызывающих интерес и мотивы деятельности</a:t>
            </a:r>
            <a:r>
              <a:rPr lang="ru-RU" dirty="0" smtClean="0"/>
              <a:t>;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коррекционном подходе: </a:t>
            </a:r>
            <a:r>
              <a:rPr lang="ru-RU" dirty="0"/>
              <a:t>своевременном устранении выявленных </a:t>
            </a:r>
            <a:r>
              <a:rPr lang="ru-RU" dirty="0" smtClean="0"/>
              <a:t> </a:t>
            </a:r>
            <a:r>
              <a:rPr lang="ru-RU" dirty="0"/>
              <a:t>недостатков и причин, их вызывающих.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51838" cy="647700"/>
          </a:xfrm>
        </p:spPr>
        <p:txBody>
          <a:bodyPr/>
          <a:lstStyle/>
          <a:p>
            <a:pPr algn="l"/>
            <a:r>
              <a:rPr lang="ru-RU" sz="3200" b="1" i="1" dirty="0">
                <a:solidFill>
                  <a:schemeClr val="tx1"/>
                </a:solidFill>
              </a:rPr>
              <a:t>Модель  методической  </a:t>
            </a:r>
            <a:r>
              <a:rPr lang="ru-RU" sz="3200" b="1" i="1" dirty="0" smtClean="0">
                <a:solidFill>
                  <a:schemeClr val="tx1"/>
                </a:solidFill>
              </a:rPr>
              <a:t>службы</a:t>
            </a:r>
            <a:endParaRPr lang="ru-RU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3059832" y="1052736"/>
            <a:ext cx="29511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 dirty="0">
              <a:latin typeface="Comic Sans MS" pitchFamily="66" charset="0"/>
            </a:endParaRPr>
          </a:p>
          <a:p>
            <a:pPr algn="ctr"/>
            <a:r>
              <a:rPr lang="ru-RU" b="1" dirty="0" smtClean="0">
                <a:latin typeface="Comic Sans MS" pitchFamily="66" charset="0"/>
              </a:rPr>
              <a:t>ЗАВЕДУЮЩИЙ ДОУ</a:t>
            </a:r>
            <a:endParaRPr lang="en-US" b="1" dirty="0">
              <a:latin typeface="Comic Sans MS" pitchFamily="66" charset="0"/>
            </a:endParaRPr>
          </a:p>
          <a:p>
            <a:pPr algn="ctr"/>
            <a:endParaRPr lang="ru-RU" b="1" dirty="0"/>
          </a:p>
          <a:p>
            <a:pPr algn="ctr"/>
            <a:endParaRPr lang="ru-RU" b="1" dirty="0">
              <a:latin typeface="Comic Sans MS" pitchFamily="66" charset="0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203575" y="2276475"/>
            <a:ext cx="2735263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Заместитель</a:t>
            </a:r>
          </a:p>
          <a:p>
            <a:pPr algn="ctr"/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заведующего </a:t>
            </a:r>
            <a:r>
              <a:rPr lang="ru-RU" b="1" dirty="0">
                <a:latin typeface="Comic Sans MS" pitchFamily="66" charset="0"/>
              </a:rPr>
              <a:t>по </a:t>
            </a:r>
          </a:p>
          <a:p>
            <a:pPr algn="ctr"/>
            <a:r>
              <a:rPr lang="ru-RU" sz="1400" b="1" dirty="0" smtClean="0">
                <a:latin typeface="Comic Sans MS" pitchFamily="66" charset="0"/>
              </a:rPr>
              <a:t>Учебно-воспитательной </a:t>
            </a:r>
            <a:r>
              <a:rPr lang="ru-RU" sz="1400" b="1" dirty="0">
                <a:latin typeface="Comic Sans MS" pitchFamily="66" charset="0"/>
              </a:rPr>
              <a:t>работе 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1259632" y="4293096"/>
            <a:ext cx="2735263" cy="13681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Творческие 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объединения 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педагогов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6408738" y="1268760"/>
            <a:ext cx="27352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Педагогический 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совет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556" name="Rectangle 52"/>
          <p:cNvSpPr>
            <a:spLocks noChangeArrowheads="1"/>
          </p:cNvSpPr>
          <p:nvPr/>
        </p:nvSpPr>
        <p:spPr bwMode="auto">
          <a:xfrm>
            <a:off x="5508104" y="4293096"/>
            <a:ext cx="2087562" cy="13672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Информационная </a:t>
            </a:r>
          </a:p>
          <a:p>
            <a:pPr algn="ctr"/>
            <a:r>
              <a:rPr lang="ru-RU" b="1" dirty="0">
                <a:latin typeface="Comic Sans MS" pitchFamily="66" charset="0"/>
              </a:rPr>
              <a:t>п</a:t>
            </a:r>
            <a:r>
              <a:rPr lang="ru-RU" b="1" dirty="0" smtClean="0">
                <a:latin typeface="Comic Sans MS" pitchFamily="66" charset="0"/>
              </a:rPr>
              <a:t>оддержка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Сайт ДОУ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21559" name="Line 55"/>
          <p:cNvSpPr>
            <a:spLocks noChangeShapeType="1"/>
          </p:cNvSpPr>
          <p:nvPr/>
        </p:nvSpPr>
        <p:spPr bwMode="auto">
          <a:xfrm>
            <a:off x="4499992" y="1772815"/>
            <a:ext cx="571" cy="503659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1571" name="Rectangle 67"/>
          <p:cNvSpPr>
            <a:spLocks noChangeArrowheads="1"/>
          </p:cNvSpPr>
          <p:nvPr/>
        </p:nvSpPr>
        <p:spPr bwMode="auto">
          <a:xfrm>
            <a:off x="6444208" y="2492896"/>
            <a:ext cx="2447380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700" b="1" dirty="0" smtClean="0">
                <a:latin typeface="Comic Sans MS" pitchFamily="66" charset="0"/>
              </a:rPr>
              <a:t>Методический кабинет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ДОУ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21576" name="Line 72"/>
          <p:cNvSpPr>
            <a:spLocks noChangeShapeType="1"/>
          </p:cNvSpPr>
          <p:nvPr/>
        </p:nvSpPr>
        <p:spPr bwMode="auto">
          <a:xfrm flipH="1">
            <a:off x="3131839" y="3141663"/>
            <a:ext cx="1368723" cy="115143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1578" name="Line 74"/>
          <p:cNvSpPr>
            <a:spLocks noChangeShapeType="1"/>
          </p:cNvSpPr>
          <p:nvPr/>
        </p:nvSpPr>
        <p:spPr bwMode="auto">
          <a:xfrm>
            <a:off x="6084888" y="126841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1585" name="Rectangle 81"/>
          <p:cNvSpPr>
            <a:spLocks noChangeArrowheads="1"/>
          </p:cNvSpPr>
          <p:nvPr/>
        </p:nvSpPr>
        <p:spPr bwMode="auto">
          <a:xfrm>
            <a:off x="323850" y="2420938"/>
            <a:ext cx="24479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самообразование</a:t>
            </a:r>
          </a:p>
        </p:txBody>
      </p:sp>
      <p:sp>
        <p:nvSpPr>
          <p:cNvPr id="21586" name="Line 82"/>
          <p:cNvSpPr>
            <a:spLocks noChangeShapeType="1"/>
          </p:cNvSpPr>
          <p:nvPr/>
        </p:nvSpPr>
        <p:spPr bwMode="auto">
          <a:xfrm flipH="1">
            <a:off x="2700338" y="270827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 bwMode="auto">
          <a:xfrm rot="16200000" flipH="1">
            <a:off x="5400092" y="3320988"/>
            <a:ext cx="1008112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1" name="Прямая со стрелкой 20"/>
          <p:cNvCxnSpPr/>
          <p:nvPr/>
        </p:nvCxnSpPr>
        <p:spPr bwMode="auto">
          <a:xfrm rot="5400000" flipH="1" flipV="1">
            <a:off x="6012160" y="1988840"/>
            <a:ext cx="432048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Прямая со стрелкой 23"/>
          <p:cNvCxnSpPr>
            <a:stCxn id="21540" idx="3"/>
          </p:cNvCxnSpPr>
          <p:nvPr/>
        </p:nvCxnSpPr>
        <p:spPr bwMode="auto">
          <a:xfrm flipV="1">
            <a:off x="5938838" y="2708920"/>
            <a:ext cx="433362" cy="1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1918</TotalTime>
  <Words>1626</Words>
  <Application>Microsoft Office PowerPoint</Application>
  <PresentationFormat>Экран (4:3)</PresentationFormat>
  <Paragraphs>311</Paragraphs>
  <Slides>42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Апекс</vt:lpstr>
      <vt:lpstr>Государственное бюджетное дошкольное образовательное учреждение детский сад № 136 компенсирующего вида  Выборгского района Санкт-Петербурга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Модель  методической  службы</vt:lpstr>
      <vt:lpstr>Положения о педагогическом     о сайте ДОУ      о методическом совете                                            кабинете</vt:lpstr>
      <vt:lpstr>Творческие объединения педагогов</vt:lpstr>
      <vt:lpstr>Слайд 12</vt:lpstr>
      <vt:lpstr>Методический кабинет </vt:lpstr>
      <vt:lpstr>Методический кабинет как центр методической работы</vt:lpstr>
      <vt:lpstr>Слайд 15</vt:lpstr>
      <vt:lpstr>Методический кабинет ДОУ</vt:lpstr>
      <vt:lpstr>Функции методического кабинета</vt:lpstr>
      <vt:lpstr>Фонд кабинета</vt:lpstr>
      <vt:lpstr>Методическая, дидактическая, психологическая литература </vt:lpstr>
      <vt:lpstr>Аудио, видеоматериалы, мультимедиа библиотека </vt:lpstr>
      <vt:lpstr>Банк методических разработок  </vt:lpstr>
      <vt:lpstr>Периодические издания</vt:lpstr>
      <vt:lpstr>Слайд 23</vt:lpstr>
      <vt:lpstr>Нормативно-правовые документы</vt:lpstr>
      <vt:lpstr>Программы, контроль, планирование</vt:lpstr>
      <vt:lpstr>Слайд 26</vt:lpstr>
      <vt:lpstr>Планирование методической работы</vt:lpstr>
      <vt:lpstr>Работа с педагогами</vt:lpstr>
      <vt:lpstr> Информирование педагогов о новых требованиях, предъявляемых к работе, и последних достижениях науки и практики. </vt:lpstr>
      <vt:lpstr>Слайд 30</vt:lpstr>
      <vt:lpstr>   Обучение и развитие педагогических кадров, повышение их квалификации.  </vt:lpstr>
      <vt:lpstr>План-график повышения квалификации педагогов  на 2012-2013 уч.год </vt:lpstr>
      <vt:lpstr>Слайд 33</vt:lpstr>
      <vt:lpstr>Слайд 34</vt:lpstr>
      <vt:lpstr>Слайд 35</vt:lpstr>
      <vt:lpstr>Выявление, изучение, обобщение и распространение передового педагогического опыта</vt:lpstr>
      <vt:lpstr>  </vt:lpstr>
      <vt:lpstr>Слайд 38</vt:lpstr>
      <vt:lpstr>Инновационная деятельность ДОУ Направление  «Совместное образование здоровых детей и детей с ограниченными возможностями здоровья в группах различной направленности государственных образовательных учреждений Санкт-Петербурга, реализующих основную общеобразовательную программу дошкольного образования»</vt:lpstr>
      <vt:lpstr>Информационные стенды</vt:lpstr>
      <vt:lpstr>Перспективы развития методической службы ДОУ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Колшевская муниципальная средняя общеобразовательная школа</dc:title>
  <dc:creator>Admin</dc:creator>
  <cp:lastModifiedBy>Татьяна</cp:lastModifiedBy>
  <cp:revision>194</cp:revision>
  <dcterms:created xsi:type="dcterms:W3CDTF">2013-01-19T10:33:39Z</dcterms:created>
  <dcterms:modified xsi:type="dcterms:W3CDTF">2013-03-17T09:06:36Z</dcterms:modified>
</cp:coreProperties>
</file>